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ubik Medium"/>
      <p:regular r:id="rId17"/>
      <p:bold r:id="rId18"/>
      <p:italic r:id="rId19"/>
      <p:boldItalic r:id="rId20"/>
    </p:embeddedFont>
    <p:embeddedFont>
      <p:font typeface="Rubik Light"/>
      <p:regular r:id="rId21"/>
      <p:bold r:id="rId22"/>
      <p:italic r:id="rId23"/>
      <p:boldItalic r:id="rId24"/>
    </p:embeddedFont>
    <p:embeddedFont>
      <p:font typeface="Rubik"/>
      <p:regular r:id="rId25"/>
      <p:bold r:id="rId26"/>
      <p:italic r:id="rId27"/>
      <p:boldItalic r:id="rId28"/>
    </p:embeddedFont>
    <p:embeddedFont>
      <p:font typeface="Rajdhani"/>
      <p:regular r:id="rId29"/>
      <p:bold r:id="rId30"/>
    </p:embeddedFont>
    <p:embeddedFont>
      <p:font typeface="Open Sans Light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Medium-boldItalic.fntdata"/><Relationship Id="rId22" Type="http://schemas.openxmlformats.org/officeDocument/2006/relationships/font" Target="fonts/RubikLight-bold.fntdata"/><Relationship Id="rId21" Type="http://schemas.openxmlformats.org/officeDocument/2006/relationships/font" Target="fonts/RubikLight-regular.fntdata"/><Relationship Id="rId24" Type="http://schemas.openxmlformats.org/officeDocument/2006/relationships/font" Target="fonts/RubikLight-boldItalic.fntdata"/><Relationship Id="rId23" Type="http://schemas.openxmlformats.org/officeDocument/2006/relationships/font" Target="fonts/Rubik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ubik-bold.fntdata"/><Relationship Id="rId25" Type="http://schemas.openxmlformats.org/officeDocument/2006/relationships/font" Target="fonts/Rubik-regular.fntdata"/><Relationship Id="rId28" Type="http://schemas.openxmlformats.org/officeDocument/2006/relationships/font" Target="fonts/Rubik-boldItalic.fntdata"/><Relationship Id="rId27" Type="http://schemas.openxmlformats.org/officeDocument/2006/relationships/font" Target="fonts/Rubik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jdhani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Light-regular.fntdata"/><Relationship Id="rId30" Type="http://schemas.openxmlformats.org/officeDocument/2006/relationships/font" Target="fonts/Rajdhani-bold.fntdata"/><Relationship Id="rId11" Type="http://schemas.openxmlformats.org/officeDocument/2006/relationships/slide" Target="slides/slide7.xml"/><Relationship Id="rId33" Type="http://schemas.openxmlformats.org/officeDocument/2006/relationships/font" Target="fonts/OpenSansLight-italic.fntdata"/><Relationship Id="rId10" Type="http://schemas.openxmlformats.org/officeDocument/2006/relationships/slide" Target="slides/slide6.xml"/><Relationship Id="rId32" Type="http://schemas.openxmlformats.org/officeDocument/2006/relationships/font" Target="fonts/OpenSansLight-bold.fntdata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OpenSansLight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font" Target="fonts/RubikMedium-regular.fntdata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font" Target="fonts/RubikMedium-italic.fntdata"/><Relationship Id="rId18" Type="http://schemas.openxmlformats.org/officeDocument/2006/relationships/font" Target="fonts/Rubik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e5ba4e250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e5ba4e250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8d854a437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8d854a437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d854a437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d854a437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5bdc0dc14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e5bdc0dc14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e8d854a4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e8d854a4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5bdc0dc1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e5bdc0dc1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8d854a43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8d854a43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8d854a43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8d854a43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8d854a43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8d854a43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8d854a43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8d854a43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8d854a437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8d854a43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b="1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Light"/>
              <a:buChar char="●"/>
              <a:defRPr sz="1600">
                <a:latin typeface="Rubik Light"/>
                <a:ea typeface="Rubik Light"/>
                <a:cs typeface="Rubik Light"/>
                <a:sym typeface="Rubik Ligh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3">
    <p:bg>
      <p:bgPr>
        <a:solidFill>
          <a:srgbClr val="33383C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-148900" y="-94750"/>
            <a:ext cx="9488400" cy="5319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30323" l="0" r="0" t="0"/>
          <a:stretch/>
        </p:blipFill>
        <p:spPr>
          <a:xfrm>
            <a:off x="3241700" y="2367179"/>
            <a:ext cx="2355801" cy="3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-92675" y="-77225"/>
            <a:ext cx="9313800" cy="5328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13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5"/>
          <p:cNvPicPr preferRelativeResize="0"/>
          <p:nvPr/>
        </p:nvPicPr>
        <p:blipFill rotWithShape="1">
          <a:blip r:embed="rId3">
            <a:alphaModFix/>
          </a:blip>
          <a:srcRect b="36536" l="11847" r="0" t="0"/>
          <a:stretch/>
        </p:blipFill>
        <p:spPr>
          <a:xfrm>
            <a:off x="-92675" y="321550"/>
            <a:ext cx="5311526" cy="49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4">
            <a:alphaModFix/>
          </a:blip>
          <a:srcRect b="30910" l="0" r="0" t="0"/>
          <a:stretch/>
        </p:blipFill>
        <p:spPr>
          <a:xfrm>
            <a:off x="540175" y="4091804"/>
            <a:ext cx="2355801" cy="3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onworks.net/os-distributions/ubuntu-based/free-xubuntu-online" TargetMode="External"/><Relationship Id="rId4" Type="http://schemas.openxmlformats.org/officeDocument/2006/relationships/hyperlink" Target="https://www.onworks.net/os-distributions/rpm-based/free-oraclelinux-online" TargetMode="External"/><Relationship Id="rId5" Type="http://schemas.openxmlformats.org/officeDocument/2006/relationships/hyperlink" Target="https://www.onworks.net/os-distributions/ubuntu-based/free-ubuntu-studio-online" TargetMode="External"/><Relationship Id="rId6" Type="http://schemas.openxmlformats.org/officeDocument/2006/relationships/hyperlink" Target="https://www.onworks.net/os-distributions/special-os/free-linuxlite-online" TargetMode="External"/><Relationship Id="rId7" Type="http://schemas.openxmlformats.org/officeDocument/2006/relationships/hyperlink" Target="https://www.onworks.net/os-distributions/special-os/free-manjaro-online" TargetMode="External"/><Relationship Id="rId8" Type="http://schemas.openxmlformats.org/officeDocument/2006/relationships/hyperlink" Target="https://www.onworks.net/os-distributions/ubuntu-based/free-ubuntu-online-version19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onworks.net/os-distributions/special-os/free-reactos-online" TargetMode="External"/><Relationship Id="rId4" Type="http://schemas.openxmlformats.org/officeDocument/2006/relationships/hyperlink" Target="https://www.onworks.net/os-distributions/ubuntu-based/free-ubuntu-online-gnome" TargetMode="External"/><Relationship Id="rId9" Type="http://schemas.openxmlformats.org/officeDocument/2006/relationships/hyperlink" Target="https://www.onworks.net/os-distributions/debian-based/free-debian-online" TargetMode="External"/><Relationship Id="rId5" Type="http://schemas.openxmlformats.org/officeDocument/2006/relationships/hyperlink" Target="https://www.onworks.net/os-distributions/ubuntu-based/free-ubuntu-online-version19" TargetMode="External"/><Relationship Id="rId6" Type="http://schemas.openxmlformats.org/officeDocument/2006/relationships/hyperlink" Target="https://www.onworks.net/os-distributions/special-os/windows-10-online-theme" TargetMode="External"/><Relationship Id="rId7" Type="http://schemas.openxmlformats.org/officeDocument/2006/relationships/hyperlink" Target="https://www.onworks.net/os-distributions/special-os/free-linuxlite-online" TargetMode="External"/><Relationship Id="rId8" Type="http://schemas.openxmlformats.org/officeDocument/2006/relationships/hyperlink" Target="https://www.onworks.net/runos/create-os.html?os=rhel-server-7.5-x86_64-dvd&amp;home=in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onworks.net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onworks.net/" TargetMode="External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onworks.net/os-distributions/special-os/windows-10-online-theme" TargetMode="External"/><Relationship Id="rId4" Type="http://schemas.openxmlformats.org/officeDocument/2006/relationships/hyperlink" Target="https://www.onworks.net/os-distributions/rpm-based/free-opensuse-online" TargetMode="External"/><Relationship Id="rId5" Type="http://schemas.openxmlformats.org/officeDocument/2006/relationships/hyperlink" Target="https://www.onworks.net/os-distributions/debian-based/free-debian-online" TargetMode="External"/><Relationship Id="rId6" Type="http://schemas.openxmlformats.org/officeDocument/2006/relationships/hyperlink" Target="https://www.onworks.net/os-distributions/ubuntu-based/free-ubuntu-online-version19" TargetMode="External"/><Relationship Id="rId7" Type="http://schemas.openxmlformats.org/officeDocument/2006/relationships/hyperlink" Target="https://www.onworks.net/runos/create-os.html?os=rhel-server-7.5-x86_64-dvd&amp;home=init" TargetMode="External"/><Relationship Id="rId8" Type="http://schemas.openxmlformats.org/officeDocument/2006/relationships/hyperlink" Target="https://www.onworks.net/os-distributions/debian-based/free-linux-mint-onl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</a:t>
            </a:r>
            <a:r>
              <a:rPr lang="es"/>
              <a:t> </a:t>
            </a:r>
            <a:r>
              <a:rPr lang="es"/>
              <a:t>O</a:t>
            </a:r>
            <a:r>
              <a:rPr lang="es"/>
              <a:t>perativos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Listado de sistemas operativos por mesa</a:t>
            </a:r>
            <a:endParaRPr/>
          </a:p>
        </p:txBody>
      </p:sp>
      <p:grpSp>
        <p:nvGrpSpPr>
          <p:cNvPr id="136" name="Google Shape;136;p15"/>
          <p:cNvGrpSpPr/>
          <p:nvPr/>
        </p:nvGrpSpPr>
        <p:grpSpPr>
          <a:xfrm>
            <a:off x="697775" y="1267095"/>
            <a:ext cx="2535450" cy="1580400"/>
            <a:chOff x="697775" y="1267095"/>
            <a:chExt cx="2535450" cy="1580400"/>
          </a:xfrm>
        </p:grpSpPr>
        <p:sp>
          <p:nvSpPr>
            <p:cNvPr id="137" name="Google Shape;137;p15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3"/>
                </a:rPr>
                <a:t>Xubuntu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41" name="Google Shape;141;p15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7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42" name="Google Shape;142;p15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" name="Google Shape;143;p15"/>
          <p:cNvGrpSpPr/>
          <p:nvPr/>
        </p:nvGrpSpPr>
        <p:grpSpPr>
          <a:xfrm>
            <a:off x="3384658" y="1267095"/>
            <a:ext cx="2535450" cy="1580400"/>
            <a:chOff x="697775" y="1267095"/>
            <a:chExt cx="2535450" cy="1580400"/>
          </a:xfrm>
        </p:grpSpPr>
        <p:sp>
          <p:nvSpPr>
            <p:cNvPr id="144" name="Google Shape;144;p15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47" name="Google Shape;147;p15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4"/>
                </a:rPr>
                <a:t>Oracle Linux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48" name="Google Shape;148;p15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8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49" name="Google Shape;149;p15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0" name="Google Shape;150;p15"/>
          <p:cNvGrpSpPr/>
          <p:nvPr/>
        </p:nvGrpSpPr>
        <p:grpSpPr>
          <a:xfrm>
            <a:off x="6071525" y="1267095"/>
            <a:ext cx="2535450" cy="1580400"/>
            <a:chOff x="697775" y="1267095"/>
            <a:chExt cx="2535450" cy="1580400"/>
          </a:xfrm>
        </p:grpSpPr>
        <p:sp>
          <p:nvSpPr>
            <p:cNvPr id="151" name="Google Shape;151;p15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5"/>
                </a:rPr>
                <a:t>Ubuntu Studio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9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56" name="Google Shape;156;p15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7" name="Google Shape;157;p15"/>
          <p:cNvGrpSpPr/>
          <p:nvPr/>
        </p:nvGrpSpPr>
        <p:grpSpPr>
          <a:xfrm>
            <a:off x="697695" y="2944475"/>
            <a:ext cx="3014419" cy="1580400"/>
            <a:chOff x="697775" y="1267095"/>
            <a:chExt cx="3027437" cy="1580400"/>
          </a:xfrm>
        </p:grpSpPr>
        <p:sp>
          <p:nvSpPr>
            <p:cNvPr id="158" name="Google Shape;158;p15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61" name="Google Shape;161;p15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6"/>
                </a:rPr>
                <a:t>Linux Lite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10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63" name="Google Shape;163;p15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4" name="Google Shape;164;p15"/>
          <p:cNvGrpSpPr/>
          <p:nvPr/>
        </p:nvGrpSpPr>
        <p:grpSpPr>
          <a:xfrm>
            <a:off x="3384645" y="2944475"/>
            <a:ext cx="3014419" cy="1580400"/>
            <a:chOff x="697775" y="1267095"/>
            <a:chExt cx="3027437" cy="1580400"/>
          </a:xfrm>
        </p:grpSpPr>
        <p:sp>
          <p:nvSpPr>
            <p:cNvPr id="165" name="Google Shape;165;p15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68" name="Google Shape;168;p15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7"/>
                </a:rPr>
                <a:t>Manjaro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69" name="Google Shape;169;p15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11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70" name="Google Shape;170;p15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1" name="Google Shape;171;p15"/>
          <p:cNvGrpSpPr/>
          <p:nvPr/>
        </p:nvGrpSpPr>
        <p:grpSpPr>
          <a:xfrm>
            <a:off x="6071520" y="2944475"/>
            <a:ext cx="3014419" cy="1580400"/>
            <a:chOff x="697775" y="1267095"/>
            <a:chExt cx="3027437" cy="1580400"/>
          </a:xfrm>
        </p:grpSpPr>
        <p:sp>
          <p:nvSpPr>
            <p:cNvPr id="172" name="Google Shape;172;p15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75" name="Google Shape;175;p15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8"/>
                </a:rPr>
                <a:t>Ubuntu 19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76" name="Google Shape;176;p15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12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77" name="Google Shape;177;p15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Listado de sistemas operativos por mesa</a:t>
            </a:r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697695" y="2944475"/>
            <a:ext cx="3014419" cy="1580400"/>
            <a:chOff x="697775" y="1267095"/>
            <a:chExt cx="3027437" cy="1580400"/>
          </a:xfrm>
        </p:grpSpPr>
        <p:sp>
          <p:nvSpPr>
            <p:cNvPr id="184" name="Google Shape;184;p16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87" name="Google Shape;187;p16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3"/>
                </a:rPr>
                <a:t>ReactOS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88" name="Google Shape;188;p16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16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89" name="Google Shape;189;p16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0" name="Google Shape;190;p16"/>
          <p:cNvGrpSpPr/>
          <p:nvPr/>
        </p:nvGrpSpPr>
        <p:grpSpPr>
          <a:xfrm>
            <a:off x="3384645" y="2944475"/>
            <a:ext cx="3014419" cy="1580400"/>
            <a:chOff x="697775" y="1267095"/>
            <a:chExt cx="3027437" cy="1580400"/>
          </a:xfrm>
        </p:grpSpPr>
        <p:sp>
          <p:nvSpPr>
            <p:cNvPr id="191" name="Google Shape;191;p16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94" name="Google Shape;194;p16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4"/>
                </a:rPr>
                <a:t>Ubuntu Gnome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95" name="Google Shape;195;p16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17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96" name="Google Shape;196;p16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" name="Google Shape;197;p16"/>
          <p:cNvGrpSpPr/>
          <p:nvPr/>
        </p:nvGrpSpPr>
        <p:grpSpPr>
          <a:xfrm>
            <a:off x="6071520" y="2944475"/>
            <a:ext cx="3014419" cy="1580400"/>
            <a:chOff x="697775" y="1267095"/>
            <a:chExt cx="3027437" cy="1580400"/>
          </a:xfrm>
        </p:grpSpPr>
        <p:sp>
          <p:nvSpPr>
            <p:cNvPr id="198" name="Google Shape;198;p16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01" name="Google Shape;201;p16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5"/>
                </a:rPr>
                <a:t>Ubuntu 19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02" name="Google Shape;202;p16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18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203" name="Google Shape;203;p16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4" name="Google Shape;204;p16"/>
          <p:cNvGrpSpPr/>
          <p:nvPr/>
        </p:nvGrpSpPr>
        <p:grpSpPr>
          <a:xfrm>
            <a:off x="697732" y="1267100"/>
            <a:ext cx="3014419" cy="1580400"/>
            <a:chOff x="697775" y="1267095"/>
            <a:chExt cx="3027437" cy="1580400"/>
          </a:xfrm>
        </p:grpSpPr>
        <p:sp>
          <p:nvSpPr>
            <p:cNvPr id="205" name="Google Shape;205;p16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08" name="Google Shape;208;p16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6"/>
                </a:rPr>
                <a:t>Windows online emulator</a:t>
              </a: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7"/>
                </a:rPr>
                <a:t>Lite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09" name="Google Shape;209;p16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13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210" name="Google Shape;210;p16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1" name="Google Shape;211;p16"/>
          <p:cNvGrpSpPr/>
          <p:nvPr/>
        </p:nvGrpSpPr>
        <p:grpSpPr>
          <a:xfrm>
            <a:off x="3384682" y="1267100"/>
            <a:ext cx="3014419" cy="1580400"/>
            <a:chOff x="697775" y="1267095"/>
            <a:chExt cx="3027437" cy="1580400"/>
          </a:xfrm>
        </p:grpSpPr>
        <p:sp>
          <p:nvSpPr>
            <p:cNvPr id="212" name="Google Shape;212;p16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15" name="Google Shape;215;p16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8"/>
                </a:rPr>
                <a:t>Red Hat Linux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16" name="Google Shape;216;p16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14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217" name="Google Shape;217;p16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8" name="Google Shape;218;p16"/>
          <p:cNvGrpSpPr/>
          <p:nvPr/>
        </p:nvGrpSpPr>
        <p:grpSpPr>
          <a:xfrm>
            <a:off x="6071557" y="1267100"/>
            <a:ext cx="3014419" cy="1580400"/>
            <a:chOff x="697775" y="1267095"/>
            <a:chExt cx="3027437" cy="1580400"/>
          </a:xfrm>
        </p:grpSpPr>
        <p:sp>
          <p:nvSpPr>
            <p:cNvPr id="219" name="Google Shape;219;p16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22" name="Google Shape;222;p16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9"/>
                </a:rPr>
                <a:t>Debian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23" name="Google Shape;223;p16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15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224" name="Google Shape;224;p16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3804350" y="141562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action="ppaction://hlinksldjump" r:id="rId3"/>
              </a:rPr>
              <a:t>Inicio</a:t>
            </a:r>
            <a:endParaRPr b="1"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83C"/>
              </a:buClr>
              <a:buSzPts val="2000"/>
              <a:buFont typeface="Rubik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action="ppaction://hlinksldjump" r:id="rId4"/>
              </a:rPr>
              <a:t>Actividad</a:t>
            </a:r>
            <a:endParaRPr b="1" sz="2000">
              <a:solidFill>
                <a:srgbClr val="33383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Índice</a:t>
            </a:r>
            <a:endParaRPr b="1" sz="2700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4" name="Google Shape;34;p7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/>
        </p:nvSpPr>
        <p:spPr>
          <a:xfrm>
            <a:off x="10063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 sistema operativo es un conjunto de programas que permite manejar la memoria, disco, medios de almacenamiento de información y los diferentes periféricos o recursos de nuestra computadora</a:t>
            </a:r>
            <a:endParaRPr sz="11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" name="Google Shape;41;p8"/>
          <p:cNvGrpSpPr/>
          <p:nvPr/>
        </p:nvGrpSpPr>
        <p:grpSpPr>
          <a:xfrm>
            <a:off x="661393" y="1653948"/>
            <a:ext cx="344969" cy="308595"/>
            <a:chOff x="3016921" y="2408750"/>
            <a:chExt cx="793216" cy="709740"/>
          </a:xfrm>
        </p:grpSpPr>
        <p:sp>
          <p:nvSpPr>
            <p:cNvPr id="42" name="Google Shape;42;p8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8"/>
          <p:cNvGrpSpPr/>
          <p:nvPr/>
        </p:nvGrpSpPr>
        <p:grpSpPr>
          <a:xfrm rot="10800000">
            <a:off x="4286368" y="3806198"/>
            <a:ext cx="344969" cy="308595"/>
            <a:chOff x="2965350" y="2408750"/>
            <a:chExt cx="793216" cy="709740"/>
          </a:xfrm>
        </p:grpSpPr>
        <p:sp>
          <p:nvSpPr>
            <p:cNvPr id="45" name="Google Shape;45;p8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9"/>
          <p:cNvGrpSpPr/>
          <p:nvPr/>
        </p:nvGrpSpPr>
        <p:grpSpPr>
          <a:xfrm>
            <a:off x="2740403" y="1495200"/>
            <a:ext cx="5677747" cy="2378100"/>
            <a:chOff x="2740403" y="1495200"/>
            <a:chExt cx="5677747" cy="2378100"/>
          </a:xfrm>
        </p:grpSpPr>
        <p:sp>
          <p:nvSpPr>
            <p:cNvPr id="52" name="Google Shape;52;p9"/>
            <p:cNvSpPr txBox="1"/>
            <p:nvPr/>
          </p:nvSpPr>
          <p:spPr>
            <a:xfrm>
              <a:off x="3609750" y="1495200"/>
              <a:ext cx="4808400" cy="23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37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Inicio</a:t>
              </a:r>
              <a:endParaRPr b="1" sz="3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9"/>
            <p:cNvSpPr txBox="1"/>
            <p:nvPr/>
          </p:nvSpPr>
          <p:spPr>
            <a:xfrm>
              <a:off x="2740403" y="2195563"/>
              <a:ext cx="548700" cy="9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60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1</a:t>
              </a:r>
              <a:endParaRPr b="1" sz="6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3438450" y="2141125"/>
              <a:ext cx="18600" cy="108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Sistemas Operativos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621575" y="1330400"/>
            <a:ext cx="5148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 sabemos lo que es un sistema operativo, conocemos el que tenemos instalado en nuestros dispositivos, pero ¿Existen otros SO?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En la </a:t>
            </a:r>
            <a:r>
              <a:rPr lang="es"/>
              <a:t>actualidad</a:t>
            </a:r>
            <a:r>
              <a:rPr lang="es"/>
              <a:t> hay muchos tipos de SO.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/>
              <a:t>Para conocer la variedad que existe, vamos a utilizar la herramienta online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https://www.onworks.net/</a:t>
            </a:r>
            <a:r>
              <a:rPr lang="es"/>
              <a:t>.</a:t>
            </a:r>
            <a:endParaRPr/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450" y="1404073"/>
            <a:ext cx="2149600" cy="214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1"/>
          <p:cNvGrpSpPr/>
          <p:nvPr/>
        </p:nvGrpSpPr>
        <p:grpSpPr>
          <a:xfrm>
            <a:off x="2740403" y="1495200"/>
            <a:ext cx="5677747" cy="2378100"/>
            <a:chOff x="2740403" y="1495200"/>
            <a:chExt cx="5677747" cy="2378100"/>
          </a:xfrm>
        </p:grpSpPr>
        <p:sp>
          <p:nvSpPr>
            <p:cNvPr id="67" name="Google Shape;67;p11"/>
            <p:cNvSpPr txBox="1"/>
            <p:nvPr/>
          </p:nvSpPr>
          <p:spPr>
            <a:xfrm>
              <a:off x="3609750" y="1495200"/>
              <a:ext cx="4808400" cy="23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37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Actividad</a:t>
              </a:r>
              <a:endParaRPr b="1" sz="3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11"/>
            <p:cNvSpPr txBox="1"/>
            <p:nvPr/>
          </p:nvSpPr>
          <p:spPr>
            <a:xfrm>
              <a:off x="2740403" y="2195563"/>
              <a:ext cx="548700" cy="9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60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2</a:t>
              </a:r>
              <a:endParaRPr b="1" sz="6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3438450" y="2141125"/>
              <a:ext cx="18600" cy="108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Actividad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5" name="Google Shape;75;p12"/>
          <p:cNvSpPr txBox="1"/>
          <p:nvPr>
            <p:ph idx="2" type="body"/>
          </p:nvPr>
        </p:nvSpPr>
        <p:spPr>
          <a:xfrm>
            <a:off x="621575" y="1330400"/>
            <a:ext cx="41343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Utilizando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https://www.onworks.net/</a:t>
            </a:r>
            <a:r>
              <a:rPr lang="es"/>
              <a:t> , cada mesa de trabajo probará otro sistema operativo e investigará y documentará las características del mismo en un documento, lo compartirá en discord y lo subirá a su mochila. </a:t>
            </a:r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875" y="1330400"/>
            <a:ext cx="4083328" cy="2721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Vamos a investigar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2" name="Google Shape;82;p13"/>
          <p:cNvSpPr txBox="1"/>
          <p:nvPr>
            <p:ph idx="2" type="body"/>
          </p:nvPr>
        </p:nvSpPr>
        <p:spPr>
          <a:xfrm>
            <a:off x="621575" y="1330400"/>
            <a:ext cx="5148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Descripción del SO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¿Es open source o con licencia 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¿Cuales son los recursos de Hard que tiene la MV? Si no se pueden ver, buscar requisitos </a:t>
            </a:r>
            <a:r>
              <a:rPr lang="es"/>
              <a:t>mínimos</a:t>
            </a:r>
            <a:r>
              <a:rPr lang="es"/>
              <a:t> en internet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¿Cómo se accede a la ventana de comandos?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¿Puedo instalar </a:t>
            </a:r>
            <a:r>
              <a:rPr lang="es"/>
              <a:t>aplicaciones</a:t>
            </a:r>
            <a:r>
              <a:rPr lang="es"/>
              <a:t>?¿Por que?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¿Hay juegos instalados?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Capturar una imagen del file explorer (ejemplo)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450" y="1330400"/>
            <a:ext cx="3069624" cy="2003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Listado de sistemas operativos por mesa</a:t>
            </a:r>
            <a:endParaRPr/>
          </a:p>
        </p:txBody>
      </p:sp>
      <p:grpSp>
        <p:nvGrpSpPr>
          <p:cNvPr id="89" name="Google Shape;89;p14"/>
          <p:cNvGrpSpPr/>
          <p:nvPr/>
        </p:nvGrpSpPr>
        <p:grpSpPr>
          <a:xfrm>
            <a:off x="697775" y="1267095"/>
            <a:ext cx="2535450" cy="1580400"/>
            <a:chOff x="697775" y="1267095"/>
            <a:chExt cx="2535450" cy="1580400"/>
          </a:xfrm>
        </p:grpSpPr>
        <p:sp>
          <p:nvSpPr>
            <p:cNvPr id="90" name="Google Shape;90;p14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3"/>
                </a:rPr>
                <a:t>Windows online emulator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95" name="Google Shape;95;p14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6" name="Google Shape;96;p14"/>
          <p:cNvGrpSpPr/>
          <p:nvPr/>
        </p:nvGrpSpPr>
        <p:grpSpPr>
          <a:xfrm>
            <a:off x="3384658" y="1267095"/>
            <a:ext cx="2535450" cy="1580400"/>
            <a:chOff x="697775" y="1267095"/>
            <a:chExt cx="2535450" cy="1580400"/>
          </a:xfrm>
        </p:grpSpPr>
        <p:sp>
          <p:nvSpPr>
            <p:cNvPr id="97" name="Google Shape;97;p14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4"/>
                </a:rPr>
                <a:t>OpenSUSE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2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02" name="Google Shape;102;p14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" name="Google Shape;103;p14"/>
          <p:cNvGrpSpPr/>
          <p:nvPr/>
        </p:nvGrpSpPr>
        <p:grpSpPr>
          <a:xfrm>
            <a:off x="6071525" y="1267095"/>
            <a:ext cx="2535450" cy="1580400"/>
            <a:chOff x="697775" y="1267095"/>
            <a:chExt cx="2535450" cy="1580400"/>
          </a:xfrm>
        </p:grpSpPr>
        <p:sp>
          <p:nvSpPr>
            <p:cNvPr id="104" name="Google Shape;104;p14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5"/>
                </a:rPr>
                <a:t>Debian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3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09" name="Google Shape;109;p14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" name="Google Shape;110;p14"/>
          <p:cNvGrpSpPr/>
          <p:nvPr/>
        </p:nvGrpSpPr>
        <p:grpSpPr>
          <a:xfrm>
            <a:off x="697775" y="2944470"/>
            <a:ext cx="2535450" cy="1580400"/>
            <a:chOff x="697775" y="1267095"/>
            <a:chExt cx="2535450" cy="1580400"/>
          </a:xfrm>
        </p:grpSpPr>
        <p:sp>
          <p:nvSpPr>
            <p:cNvPr id="111" name="Google Shape;111;p14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6"/>
                </a:rPr>
                <a:t>Ubuntu 19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4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16" name="Google Shape;116;p14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7" name="Google Shape;117;p14"/>
          <p:cNvGrpSpPr/>
          <p:nvPr/>
        </p:nvGrpSpPr>
        <p:grpSpPr>
          <a:xfrm>
            <a:off x="3384658" y="2944470"/>
            <a:ext cx="2535450" cy="1580400"/>
            <a:chOff x="697775" y="1267095"/>
            <a:chExt cx="2535450" cy="1580400"/>
          </a:xfrm>
        </p:grpSpPr>
        <p:sp>
          <p:nvSpPr>
            <p:cNvPr id="118" name="Google Shape;118;p14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7"/>
                </a:rPr>
                <a:t>Red Hat Linux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5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23" name="Google Shape;123;p14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4" name="Google Shape;124;p14"/>
          <p:cNvGrpSpPr/>
          <p:nvPr/>
        </p:nvGrpSpPr>
        <p:grpSpPr>
          <a:xfrm>
            <a:off x="6071525" y="2944470"/>
            <a:ext cx="2535450" cy="1580400"/>
            <a:chOff x="697775" y="1267095"/>
            <a:chExt cx="2535450" cy="1580400"/>
          </a:xfrm>
        </p:grpSpPr>
        <p:sp>
          <p:nvSpPr>
            <p:cNvPr id="125" name="Google Shape;125;p14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8"/>
                </a:rPr>
                <a:t>Linux Mint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6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30" name="Google Shape;130;p14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3383C"/>
      </a:dk1>
      <a:lt1>
        <a:srgbClr val="FFFFFF"/>
      </a:lt1>
      <a:dk2>
        <a:srgbClr val="595959"/>
      </a:dk2>
      <a:lt2>
        <a:srgbClr val="E6E7E8"/>
      </a:lt2>
      <a:accent1>
        <a:srgbClr val="EC183F"/>
      </a:accent1>
      <a:accent2>
        <a:srgbClr val="212121"/>
      </a:accent2>
      <a:accent3>
        <a:srgbClr val="78909C"/>
      </a:accent3>
      <a:accent4>
        <a:srgbClr val="33B39D"/>
      </a:accent4>
      <a:accent5>
        <a:srgbClr val="0A6B5A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