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 id="2147483675" r:id="rId2"/>
  </p:sldMasterIdLst>
  <p:notesMasterIdLst>
    <p:notesMasterId r:id="rId2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9144000" cy="5143500" type="screen16x9"/>
  <p:notesSz cx="6858000" cy="9144000"/>
  <p:embeddedFontLst>
    <p:embeddedFont>
      <p:font typeface="Open Sans" panose="020B0606030504020204" pitchFamily="34" charset="0"/>
      <p:regular r:id="rId27"/>
      <p:bold r:id="rId28"/>
      <p:italic r:id="rId29"/>
      <p:boldItalic r:id="rId30"/>
    </p:embeddedFont>
    <p:embeddedFont>
      <p:font typeface="Rajdhani" panose="020B0604020202020204" charset="0"/>
      <p:regular r:id="rId31"/>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B210CC4-3AB5-4076-87A8-8E5552A60AEE}">
  <a:tblStyle styleId="{EB210CC4-3AB5-4076-87A8-8E5552A60AE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0"/>
  </p:normalViewPr>
  <p:slideViewPr>
    <p:cSldViewPr snapToGrid="0">
      <p:cViewPr varScale="1">
        <p:scale>
          <a:sx n="78" d="100"/>
          <a:sy n="78" d="100"/>
        </p:scale>
        <p:origin x="940" y="4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6.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2.fntdata"/><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e009b52c55_1_3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e009b52c55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deb3107ed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deb3107ed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deb3107ed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deb3107ed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deb3107ed1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deb3107ed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deb3107ed1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deb3107ed1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deb3107ed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deb3107ed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deb3107ed1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deb3107ed1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deb3107ed1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deb3107ed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deb3107ed1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deb3107ed1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deb3107ed1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deb3107ed1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deb3107ed1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deb3107ed1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b1fdcf20d3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b1fdcf20d3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deb3107ed1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deb3107ed1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b1fdcf20d3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b1fdcf20d3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b1fdcf20d3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b1fdcf20d3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c65a5591a5_1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c65a5591a5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b1fdcf20d3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b1fdcf20d3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b1fdcf20d3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b1fdcf20d3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b1fdcf20d3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b1fdcf20d3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b1fdcf20d3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b1fdcf20d3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b1fdcf20d3_0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b1fdcf20d3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b1fdcf20d3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b1fdcf20d3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b1fdcf20d3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b1fdcf20d3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6"/>
        <p:cNvGrpSpPr/>
        <p:nvPr/>
      </p:nvGrpSpPr>
      <p:grpSpPr>
        <a:xfrm>
          <a:off x="0" y="0"/>
          <a:ext cx="0" cy="0"/>
          <a:chOff x="0" y="0"/>
          <a:chExt cx="0" cy="0"/>
        </a:xfrm>
      </p:grpSpPr>
      <p:sp>
        <p:nvSpPr>
          <p:cNvPr id="37" name="Google Shape;37;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38" name="Google Shape;38;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seño personalizado 1">
  <p:cSld name="CUSTOM_1">
    <p:spTree>
      <p:nvGrpSpPr>
        <p:cNvPr id="1" name="Shape 40"/>
        <p:cNvGrpSpPr/>
        <p:nvPr/>
      </p:nvGrpSpPr>
      <p:grpSpPr>
        <a:xfrm>
          <a:off x="0" y="0"/>
          <a:ext cx="0" cy="0"/>
          <a:chOff x="0" y="0"/>
          <a:chExt cx="0" cy="0"/>
        </a:xfrm>
      </p:grpSpPr>
      <p:sp>
        <p:nvSpPr>
          <p:cNvPr id="41" name="Google Shape;41;p13"/>
          <p:cNvSpPr/>
          <p:nvPr/>
        </p:nvSpPr>
        <p:spPr>
          <a:xfrm>
            <a:off x="-148900" y="-94750"/>
            <a:ext cx="9488400" cy="5360100"/>
          </a:xfrm>
          <a:prstGeom prst="rect">
            <a:avLst/>
          </a:prstGeom>
          <a:solidFill>
            <a:srgbClr val="33383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 name="Google Shape;42;p13"/>
          <p:cNvPicPr preferRelativeResize="0"/>
          <p:nvPr/>
        </p:nvPicPr>
        <p:blipFill>
          <a:blip r:embed="rId2">
            <a:alphaModFix/>
          </a:blip>
          <a:stretch>
            <a:fillRect/>
          </a:stretch>
        </p:blipFill>
        <p:spPr>
          <a:xfrm>
            <a:off x="3241700" y="2367187"/>
            <a:ext cx="2355801" cy="56152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ortada">
  <p:cSld name="CUSTOM">
    <p:bg>
      <p:bgPr>
        <a:blipFill>
          <a:blip r:embed="rId2">
            <a:alphaModFix/>
          </a:blip>
          <a:stretch>
            <a:fillRect/>
          </a:stretch>
        </a:blipFill>
        <a:effectLst/>
      </p:bgPr>
    </p:bg>
    <p:spTree>
      <p:nvGrpSpPr>
        <p:cNvPr id="1" name="Shape 43"/>
        <p:cNvGrpSpPr/>
        <p:nvPr/>
      </p:nvGrpSpPr>
      <p:grpSpPr>
        <a:xfrm>
          <a:off x="0" y="0"/>
          <a:ext cx="0" cy="0"/>
          <a:chOff x="0" y="0"/>
          <a:chExt cx="0" cy="0"/>
        </a:xfrm>
      </p:grpSpPr>
      <p:sp>
        <p:nvSpPr>
          <p:cNvPr id="44" name="Google Shape;44;p14"/>
          <p:cNvSpPr txBox="1">
            <a:spLocks noGrp="1"/>
          </p:cNvSpPr>
          <p:nvPr>
            <p:ph type="title"/>
          </p:nvPr>
        </p:nvSpPr>
        <p:spPr>
          <a:xfrm>
            <a:off x="3519224" y="988675"/>
            <a:ext cx="5237700" cy="2860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None/>
              <a:defRPr sz="5000" b="1">
                <a:solidFill>
                  <a:srgbClr val="FFFFFF"/>
                </a:solidFill>
                <a:latin typeface="Rajdhani"/>
                <a:ea typeface="Rajdhani"/>
                <a:cs typeface="Rajdhani"/>
                <a:sym typeface="Rajdhani"/>
              </a:defRPr>
            </a:lvl1pPr>
            <a:lvl2pPr lvl="1" rtl="0">
              <a:spcBef>
                <a:spcPts val="0"/>
              </a:spcBef>
              <a:spcAft>
                <a:spcPts val="0"/>
              </a:spcAft>
              <a:buNone/>
              <a:defRPr sz="5000" b="1">
                <a:solidFill>
                  <a:srgbClr val="FFFFFF"/>
                </a:solidFill>
                <a:latin typeface="Rajdhani"/>
                <a:ea typeface="Rajdhani"/>
                <a:cs typeface="Rajdhani"/>
                <a:sym typeface="Rajdhani"/>
              </a:defRPr>
            </a:lvl2pPr>
            <a:lvl3pPr lvl="2" rtl="0">
              <a:spcBef>
                <a:spcPts val="0"/>
              </a:spcBef>
              <a:spcAft>
                <a:spcPts val="0"/>
              </a:spcAft>
              <a:buNone/>
              <a:defRPr sz="5000" b="1">
                <a:solidFill>
                  <a:srgbClr val="FFFFFF"/>
                </a:solidFill>
                <a:latin typeface="Rajdhani"/>
                <a:ea typeface="Rajdhani"/>
                <a:cs typeface="Rajdhani"/>
                <a:sym typeface="Rajdhani"/>
              </a:defRPr>
            </a:lvl3pPr>
            <a:lvl4pPr lvl="3" rtl="0">
              <a:spcBef>
                <a:spcPts val="0"/>
              </a:spcBef>
              <a:spcAft>
                <a:spcPts val="0"/>
              </a:spcAft>
              <a:buNone/>
              <a:defRPr sz="5000" b="1">
                <a:solidFill>
                  <a:srgbClr val="FFFFFF"/>
                </a:solidFill>
                <a:latin typeface="Rajdhani"/>
                <a:ea typeface="Rajdhani"/>
                <a:cs typeface="Rajdhani"/>
                <a:sym typeface="Rajdhani"/>
              </a:defRPr>
            </a:lvl4pPr>
            <a:lvl5pPr lvl="4" rtl="0">
              <a:spcBef>
                <a:spcPts val="0"/>
              </a:spcBef>
              <a:spcAft>
                <a:spcPts val="0"/>
              </a:spcAft>
              <a:buNone/>
              <a:defRPr sz="5000" b="1">
                <a:solidFill>
                  <a:srgbClr val="FFFFFF"/>
                </a:solidFill>
                <a:latin typeface="Rajdhani"/>
                <a:ea typeface="Rajdhani"/>
                <a:cs typeface="Rajdhani"/>
                <a:sym typeface="Rajdhani"/>
              </a:defRPr>
            </a:lvl5pPr>
            <a:lvl6pPr lvl="5" rtl="0">
              <a:spcBef>
                <a:spcPts val="0"/>
              </a:spcBef>
              <a:spcAft>
                <a:spcPts val="0"/>
              </a:spcAft>
              <a:buNone/>
              <a:defRPr sz="5000" b="1">
                <a:solidFill>
                  <a:srgbClr val="FFFFFF"/>
                </a:solidFill>
                <a:latin typeface="Rajdhani"/>
                <a:ea typeface="Rajdhani"/>
                <a:cs typeface="Rajdhani"/>
                <a:sym typeface="Rajdhani"/>
              </a:defRPr>
            </a:lvl6pPr>
            <a:lvl7pPr lvl="6" rtl="0">
              <a:spcBef>
                <a:spcPts val="0"/>
              </a:spcBef>
              <a:spcAft>
                <a:spcPts val="0"/>
              </a:spcAft>
              <a:buNone/>
              <a:defRPr sz="5000" b="1">
                <a:solidFill>
                  <a:srgbClr val="FFFFFF"/>
                </a:solidFill>
                <a:latin typeface="Rajdhani"/>
                <a:ea typeface="Rajdhani"/>
                <a:cs typeface="Rajdhani"/>
                <a:sym typeface="Rajdhani"/>
              </a:defRPr>
            </a:lvl7pPr>
            <a:lvl8pPr lvl="7" rtl="0">
              <a:spcBef>
                <a:spcPts val="0"/>
              </a:spcBef>
              <a:spcAft>
                <a:spcPts val="0"/>
              </a:spcAft>
              <a:buNone/>
              <a:defRPr sz="5000" b="1">
                <a:solidFill>
                  <a:srgbClr val="FFFFFF"/>
                </a:solidFill>
                <a:latin typeface="Rajdhani"/>
                <a:ea typeface="Rajdhani"/>
                <a:cs typeface="Rajdhani"/>
                <a:sym typeface="Rajdhani"/>
              </a:defRPr>
            </a:lvl8pPr>
            <a:lvl9pPr lvl="8" rtl="0">
              <a:spcBef>
                <a:spcPts val="0"/>
              </a:spcBef>
              <a:spcAft>
                <a:spcPts val="0"/>
              </a:spcAft>
              <a:buNone/>
              <a:defRPr sz="5000" b="1">
                <a:solidFill>
                  <a:srgbClr val="FFFFFF"/>
                </a:solidFill>
                <a:latin typeface="Rajdhani"/>
                <a:ea typeface="Rajdhani"/>
                <a:cs typeface="Rajdhani"/>
                <a:sym typeface="Rajdhani"/>
              </a:defRPr>
            </a:lvl9pPr>
          </a:lstStyle>
          <a:p>
            <a:endParaRPr/>
          </a:p>
        </p:txBody>
      </p:sp>
      <p:pic>
        <p:nvPicPr>
          <p:cNvPr id="45" name="Google Shape;45;p14"/>
          <p:cNvPicPr preferRelativeResize="0"/>
          <p:nvPr/>
        </p:nvPicPr>
        <p:blipFill>
          <a:blip r:embed="rId3">
            <a:alphaModFix/>
          </a:blip>
          <a:stretch>
            <a:fillRect/>
          </a:stretch>
        </p:blipFill>
        <p:spPr>
          <a:xfrm>
            <a:off x="5965149" y="3700742"/>
            <a:ext cx="2416852" cy="100972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7"/>
        <p:cNvGrpSpPr/>
        <p:nvPr/>
      </p:nvGrpSpPr>
      <p:grpSpPr>
        <a:xfrm>
          <a:off x="0" y="0"/>
          <a:ext cx="0" cy="0"/>
          <a:chOff x="0" y="0"/>
          <a:chExt cx="0" cy="0"/>
        </a:xfrm>
      </p:grpSpPr>
      <p:sp>
        <p:nvSpPr>
          <p:cNvPr id="48" name="Google Shape;48;p16"/>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a:endParaRPr/>
          </a:p>
        </p:txBody>
      </p:sp>
      <p:sp>
        <p:nvSpPr>
          <p:cNvPr id="49" name="Google Shape;49;p16"/>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0"/>
        <p:cNvGrpSpPr/>
        <p:nvPr/>
      </p:nvGrpSpPr>
      <p:grpSpPr>
        <a:xfrm>
          <a:off x="0" y="0"/>
          <a:ext cx="0" cy="0"/>
          <a:chOff x="0" y="0"/>
          <a:chExt cx="0" cy="0"/>
        </a:xfrm>
      </p:grpSpPr>
      <p:sp>
        <p:nvSpPr>
          <p:cNvPr id="51" name="Google Shape;51;p1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2"/>
        <p:cNvGrpSpPr/>
        <p:nvPr/>
      </p:nvGrpSpPr>
      <p:grpSpPr>
        <a:xfrm>
          <a:off x="0" y="0"/>
          <a:ext cx="0" cy="0"/>
          <a:chOff x="0" y="0"/>
          <a:chExt cx="0" cy="0"/>
        </a:xfrm>
      </p:grpSpPr>
      <p:sp>
        <p:nvSpPr>
          <p:cNvPr id="53" name="Google Shape;53;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54" name="Google Shape;54;p1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5"/>
        <p:cNvGrpSpPr/>
        <p:nvPr/>
      </p:nvGrpSpPr>
      <p:grpSpPr>
        <a:xfrm>
          <a:off x="0" y="0"/>
          <a:ext cx="0" cy="0"/>
          <a:chOff x="0" y="0"/>
          <a:chExt cx="0" cy="0"/>
        </a:xfrm>
      </p:grpSpPr>
      <p:sp>
        <p:nvSpPr>
          <p:cNvPr id="56" name="Google Shape;56;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57" name="Google Shape;57;p19"/>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58" name="Google Shape;58;p19"/>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sp>
        <p:nvSpPr>
          <p:cNvPr id="60" name="Google Shape;60;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1"/>
        <p:cNvGrpSpPr/>
        <p:nvPr/>
      </p:nvGrpSpPr>
      <p:grpSpPr>
        <a:xfrm>
          <a:off x="0" y="0"/>
          <a:ext cx="0" cy="0"/>
          <a:chOff x="0" y="0"/>
          <a:chExt cx="0" cy="0"/>
        </a:xfrm>
      </p:grpSpPr>
      <p:sp>
        <p:nvSpPr>
          <p:cNvPr id="62" name="Google Shape;62;p21"/>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a:endParaRPr/>
          </a:p>
        </p:txBody>
      </p:sp>
      <p:sp>
        <p:nvSpPr>
          <p:cNvPr id="63" name="Google Shape;63;p21"/>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4"/>
        <p:cNvGrpSpPr/>
        <p:nvPr/>
      </p:nvGrpSpPr>
      <p:grpSpPr>
        <a:xfrm>
          <a:off x="0" y="0"/>
          <a:ext cx="0" cy="0"/>
          <a:chOff x="0" y="0"/>
          <a:chExt cx="0" cy="0"/>
        </a:xfrm>
      </p:grpSpPr>
      <p:sp>
        <p:nvSpPr>
          <p:cNvPr id="65" name="Google Shape;65;p22"/>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6"/>
        <p:cNvGrpSpPr/>
        <p:nvPr/>
      </p:nvGrpSpPr>
      <p:grpSpPr>
        <a:xfrm>
          <a:off x="0" y="0"/>
          <a:ext cx="0" cy="0"/>
          <a:chOff x="0" y="0"/>
          <a:chExt cx="0" cy="0"/>
        </a:xfrm>
      </p:grpSpPr>
      <p:sp>
        <p:nvSpPr>
          <p:cNvPr id="67" name="Google Shape;67;p23"/>
          <p:cNvSpPr/>
          <p:nvPr/>
        </p:nvSpPr>
        <p:spPr>
          <a:xfrm>
            <a:off x="4572000" y="-125"/>
            <a:ext cx="4572000" cy="468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3"/>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a:endParaRPr/>
          </a:p>
        </p:txBody>
      </p:sp>
      <p:sp>
        <p:nvSpPr>
          <p:cNvPr id="69" name="Google Shape;69;p23"/>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70" name="Google Shape;70;p23"/>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1"/>
        <p:cNvGrpSpPr/>
        <p:nvPr/>
      </p:nvGrpSpPr>
      <p:grpSpPr>
        <a:xfrm>
          <a:off x="0" y="0"/>
          <a:ext cx="0" cy="0"/>
          <a:chOff x="0" y="0"/>
          <a:chExt cx="0" cy="0"/>
        </a:xfrm>
      </p:grpSpPr>
      <p:sp>
        <p:nvSpPr>
          <p:cNvPr id="72" name="Google Shape;72;p24"/>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3"/>
        <p:cNvGrpSpPr/>
        <p:nvPr/>
      </p:nvGrpSpPr>
      <p:grpSpPr>
        <a:xfrm>
          <a:off x="0" y="0"/>
          <a:ext cx="0" cy="0"/>
          <a:chOff x="0" y="0"/>
          <a:chExt cx="0" cy="0"/>
        </a:xfrm>
      </p:grpSpPr>
      <p:sp>
        <p:nvSpPr>
          <p:cNvPr id="74" name="Google Shape;74;p25"/>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75" name="Google Shape;75;p25"/>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6"/>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Diseño personalizado 1">
  <p:cSld name="CUSTOM_1">
    <p:spTree>
      <p:nvGrpSpPr>
        <p:cNvPr id="1" name="Shape 77"/>
        <p:cNvGrpSpPr/>
        <p:nvPr/>
      </p:nvGrpSpPr>
      <p:grpSpPr>
        <a:xfrm>
          <a:off x="0" y="0"/>
          <a:ext cx="0" cy="0"/>
          <a:chOff x="0" y="0"/>
          <a:chExt cx="0" cy="0"/>
        </a:xfrm>
      </p:grpSpPr>
      <p:sp>
        <p:nvSpPr>
          <p:cNvPr id="78" name="Google Shape;78;p27"/>
          <p:cNvSpPr/>
          <p:nvPr/>
        </p:nvSpPr>
        <p:spPr>
          <a:xfrm>
            <a:off x="-148900" y="-94750"/>
            <a:ext cx="9488400" cy="5360100"/>
          </a:xfrm>
          <a:prstGeom prst="rect">
            <a:avLst/>
          </a:prstGeom>
          <a:solidFill>
            <a:srgbClr val="33383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9" name="Google Shape;79;p27"/>
          <p:cNvPicPr preferRelativeResize="0"/>
          <p:nvPr/>
        </p:nvPicPr>
        <p:blipFill>
          <a:blip r:embed="rId2">
            <a:alphaModFix/>
          </a:blip>
          <a:stretch>
            <a:fillRect/>
          </a:stretch>
        </p:blipFill>
        <p:spPr>
          <a:xfrm>
            <a:off x="3241700" y="2367187"/>
            <a:ext cx="2355801" cy="561525"/>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Portada">
  <p:cSld name="CUSTOM">
    <p:bg>
      <p:bgPr>
        <a:blipFill>
          <a:blip r:embed="rId2">
            <a:alphaModFix/>
          </a:blip>
          <a:stretch>
            <a:fillRect/>
          </a:stretch>
        </a:blipFill>
        <a:effectLst/>
      </p:bgPr>
    </p:bg>
    <p:spTree>
      <p:nvGrpSpPr>
        <p:cNvPr id="1" name="Shape 80"/>
        <p:cNvGrpSpPr/>
        <p:nvPr/>
      </p:nvGrpSpPr>
      <p:grpSpPr>
        <a:xfrm>
          <a:off x="0" y="0"/>
          <a:ext cx="0" cy="0"/>
          <a:chOff x="0" y="0"/>
          <a:chExt cx="0" cy="0"/>
        </a:xfrm>
      </p:grpSpPr>
      <p:sp>
        <p:nvSpPr>
          <p:cNvPr id="81" name="Google Shape;81;p28"/>
          <p:cNvSpPr txBox="1">
            <a:spLocks noGrp="1"/>
          </p:cNvSpPr>
          <p:nvPr>
            <p:ph type="title"/>
          </p:nvPr>
        </p:nvSpPr>
        <p:spPr>
          <a:xfrm>
            <a:off x="3519224" y="988675"/>
            <a:ext cx="5237700" cy="2860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None/>
              <a:defRPr sz="5000" b="1">
                <a:solidFill>
                  <a:srgbClr val="FFFFFF"/>
                </a:solidFill>
                <a:latin typeface="Rajdhani"/>
                <a:ea typeface="Rajdhani"/>
                <a:cs typeface="Rajdhani"/>
                <a:sym typeface="Rajdhani"/>
              </a:defRPr>
            </a:lvl1pPr>
            <a:lvl2pPr lvl="1" rtl="0">
              <a:spcBef>
                <a:spcPts val="0"/>
              </a:spcBef>
              <a:spcAft>
                <a:spcPts val="0"/>
              </a:spcAft>
              <a:buNone/>
              <a:defRPr sz="5000" b="1">
                <a:solidFill>
                  <a:srgbClr val="FFFFFF"/>
                </a:solidFill>
                <a:latin typeface="Rajdhani"/>
                <a:ea typeface="Rajdhani"/>
                <a:cs typeface="Rajdhani"/>
                <a:sym typeface="Rajdhani"/>
              </a:defRPr>
            </a:lvl2pPr>
            <a:lvl3pPr lvl="2" rtl="0">
              <a:spcBef>
                <a:spcPts val="0"/>
              </a:spcBef>
              <a:spcAft>
                <a:spcPts val="0"/>
              </a:spcAft>
              <a:buNone/>
              <a:defRPr sz="5000" b="1">
                <a:solidFill>
                  <a:srgbClr val="FFFFFF"/>
                </a:solidFill>
                <a:latin typeface="Rajdhani"/>
                <a:ea typeface="Rajdhani"/>
                <a:cs typeface="Rajdhani"/>
                <a:sym typeface="Rajdhani"/>
              </a:defRPr>
            </a:lvl3pPr>
            <a:lvl4pPr lvl="3" rtl="0">
              <a:spcBef>
                <a:spcPts val="0"/>
              </a:spcBef>
              <a:spcAft>
                <a:spcPts val="0"/>
              </a:spcAft>
              <a:buNone/>
              <a:defRPr sz="5000" b="1">
                <a:solidFill>
                  <a:srgbClr val="FFFFFF"/>
                </a:solidFill>
                <a:latin typeface="Rajdhani"/>
                <a:ea typeface="Rajdhani"/>
                <a:cs typeface="Rajdhani"/>
                <a:sym typeface="Rajdhani"/>
              </a:defRPr>
            </a:lvl4pPr>
            <a:lvl5pPr lvl="4" rtl="0">
              <a:spcBef>
                <a:spcPts val="0"/>
              </a:spcBef>
              <a:spcAft>
                <a:spcPts val="0"/>
              </a:spcAft>
              <a:buNone/>
              <a:defRPr sz="5000" b="1">
                <a:solidFill>
                  <a:srgbClr val="FFFFFF"/>
                </a:solidFill>
                <a:latin typeface="Rajdhani"/>
                <a:ea typeface="Rajdhani"/>
                <a:cs typeface="Rajdhani"/>
                <a:sym typeface="Rajdhani"/>
              </a:defRPr>
            </a:lvl5pPr>
            <a:lvl6pPr lvl="5" rtl="0">
              <a:spcBef>
                <a:spcPts val="0"/>
              </a:spcBef>
              <a:spcAft>
                <a:spcPts val="0"/>
              </a:spcAft>
              <a:buNone/>
              <a:defRPr sz="5000" b="1">
                <a:solidFill>
                  <a:srgbClr val="FFFFFF"/>
                </a:solidFill>
                <a:latin typeface="Rajdhani"/>
                <a:ea typeface="Rajdhani"/>
                <a:cs typeface="Rajdhani"/>
                <a:sym typeface="Rajdhani"/>
              </a:defRPr>
            </a:lvl6pPr>
            <a:lvl7pPr lvl="6" rtl="0">
              <a:spcBef>
                <a:spcPts val="0"/>
              </a:spcBef>
              <a:spcAft>
                <a:spcPts val="0"/>
              </a:spcAft>
              <a:buNone/>
              <a:defRPr sz="5000" b="1">
                <a:solidFill>
                  <a:srgbClr val="FFFFFF"/>
                </a:solidFill>
                <a:latin typeface="Rajdhani"/>
                <a:ea typeface="Rajdhani"/>
                <a:cs typeface="Rajdhani"/>
                <a:sym typeface="Rajdhani"/>
              </a:defRPr>
            </a:lvl7pPr>
            <a:lvl8pPr lvl="7" rtl="0">
              <a:spcBef>
                <a:spcPts val="0"/>
              </a:spcBef>
              <a:spcAft>
                <a:spcPts val="0"/>
              </a:spcAft>
              <a:buNone/>
              <a:defRPr sz="5000" b="1">
                <a:solidFill>
                  <a:srgbClr val="FFFFFF"/>
                </a:solidFill>
                <a:latin typeface="Rajdhani"/>
                <a:ea typeface="Rajdhani"/>
                <a:cs typeface="Rajdhani"/>
                <a:sym typeface="Rajdhani"/>
              </a:defRPr>
            </a:lvl8pPr>
            <a:lvl9pPr lvl="8" rtl="0">
              <a:spcBef>
                <a:spcPts val="0"/>
              </a:spcBef>
              <a:spcAft>
                <a:spcPts val="0"/>
              </a:spcAft>
              <a:buNone/>
              <a:defRPr sz="5000" b="1">
                <a:solidFill>
                  <a:srgbClr val="FFFFFF"/>
                </a:solidFill>
                <a:latin typeface="Rajdhani"/>
                <a:ea typeface="Rajdhani"/>
                <a:cs typeface="Rajdhani"/>
                <a:sym typeface="Rajdhani"/>
              </a:defRPr>
            </a:lvl9pPr>
          </a:lstStyle>
          <a:p>
            <a:endParaRPr/>
          </a:p>
        </p:txBody>
      </p:sp>
      <p:pic>
        <p:nvPicPr>
          <p:cNvPr id="82" name="Google Shape;82;p28"/>
          <p:cNvPicPr preferRelativeResize="0"/>
          <p:nvPr/>
        </p:nvPicPr>
        <p:blipFill rotWithShape="1">
          <a:blip r:embed="rId3">
            <a:alphaModFix/>
          </a:blip>
          <a:srcRect l="5658" r="5649"/>
          <a:stretch/>
        </p:blipFill>
        <p:spPr>
          <a:xfrm>
            <a:off x="5888950" y="3624550"/>
            <a:ext cx="2675822" cy="11179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17" name="Google Shape;17;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a:endParaRPr/>
          </a:p>
        </p:txBody>
      </p:sp>
      <p:sp>
        <p:nvSpPr>
          <p:cNvPr id="26" name="Google Shape;26;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7"/>
        <p:cNvGrpSpPr/>
        <p:nvPr/>
      </p:nvGrpSpPr>
      <p:grpSpPr>
        <a:xfrm>
          <a:off x="0" y="0"/>
          <a:ext cx="0" cy="0"/>
          <a:chOff x="0" y="0"/>
          <a:chExt cx="0" cy="0"/>
        </a:xfrm>
      </p:grpSpPr>
      <p:sp>
        <p:nvSpPr>
          <p:cNvPr id="28" name="Google Shape;28;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9"/>
        <p:cNvGrpSpPr/>
        <p:nvPr/>
      </p:nvGrpSpPr>
      <p:grpSpPr>
        <a:xfrm>
          <a:off x="0" y="0"/>
          <a:ext cx="0" cy="0"/>
          <a:chOff x="0" y="0"/>
          <a:chExt cx="0" cy="0"/>
        </a:xfrm>
      </p:grpSpPr>
      <p:sp>
        <p:nvSpPr>
          <p:cNvPr id="30" name="Google Shape;30;p9"/>
          <p:cNvSpPr/>
          <p:nvPr/>
        </p:nvSpPr>
        <p:spPr>
          <a:xfrm>
            <a:off x="4572000" y="-125"/>
            <a:ext cx="4572000" cy="468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a:endParaRPr/>
          </a:p>
        </p:txBody>
      </p:sp>
      <p:sp>
        <p:nvSpPr>
          <p:cNvPr id="32" name="Google Shape;32;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3" name="Google Shape;33;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4"/>
        <p:cNvGrpSpPr/>
        <p:nvPr/>
      </p:nvGrpSpPr>
      <p:grpSpPr>
        <a:xfrm>
          <a:off x="0" y="0"/>
          <a:ext cx="0" cy="0"/>
          <a:chOff x="0" y="0"/>
          <a:chExt cx="0" cy="0"/>
        </a:xfrm>
      </p:grpSpPr>
      <p:sp>
        <p:nvSpPr>
          <p:cNvPr id="35" name="Google Shape;35;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cxnSp>
        <p:nvCxnSpPr>
          <p:cNvPr id="6" name="Google Shape;6;p1"/>
          <p:cNvCxnSpPr/>
          <p:nvPr/>
        </p:nvCxnSpPr>
        <p:spPr>
          <a:xfrm rot="10800000" flipH="1">
            <a:off x="-15600" y="4860825"/>
            <a:ext cx="9175200" cy="5400"/>
          </a:xfrm>
          <a:prstGeom prst="straightConnector1">
            <a:avLst/>
          </a:prstGeom>
          <a:noFill/>
          <a:ln w="9525" cap="flat" cmpd="sng">
            <a:solidFill>
              <a:srgbClr val="FCD8D6"/>
            </a:solidFill>
            <a:prstDash val="dot"/>
            <a:round/>
            <a:headEnd type="none" w="med" len="med"/>
            <a:tailEnd type="none" w="med" len="med"/>
          </a:ln>
        </p:spPr>
      </p:cxnSp>
      <p:sp>
        <p:nvSpPr>
          <p:cNvPr id="7" name="Google Shape;7;p1"/>
          <p:cNvSpPr/>
          <p:nvPr/>
        </p:nvSpPr>
        <p:spPr>
          <a:xfrm>
            <a:off x="-15600" y="4856100"/>
            <a:ext cx="9175200" cy="332100"/>
          </a:xfrm>
          <a:prstGeom prst="rect">
            <a:avLst/>
          </a:prstGeom>
          <a:solidFill>
            <a:srgbClr val="EC1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txBox="1"/>
          <p:nvPr/>
        </p:nvSpPr>
        <p:spPr>
          <a:xfrm>
            <a:off x="111657" y="4953600"/>
            <a:ext cx="2187900" cy="137100"/>
          </a:xfrm>
          <a:prstGeom prst="rect">
            <a:avLst/>
          </a:prstGeom>
          <a:noFill/>
          <a:ln>
            <a:noFill/>
          </a:ln>
        </p:spPr>
        <p:txBody>
          <a:bodyPr spcFirstLastPara="1" wrap="square" lIns="45725" tIns="22850" rIns="45725" bIns="22850" anchor="ctr" anchorCtr="0">
            <a:noAutofit/>
          </a:bodyPr>
          <a:lstStyle/>
          <a:p>
            <a:pPr marL="0" lvl="0" indent="0" algn="l" rtl="0">
              <a:spcBef>
                <a:spcPts val="0"/>
              </a:spcBef>
              <a:spcAft>
                <a:spcPts val="0"/>
              </a:spcAft>
              <a:buNone/>
            </a:pPr>
            <a:r>
              <a:rPr lang="es" sz="900">
                <a:solidFill>
                  <a:srgbClr val="FFFFFF"/>
                </a:solidFill>
                <a:latin typeface="Open Sans"/>
                <a:ea typeface="Open Sans"/>
                <a:cs typeface="Open Sans"/>
                <a:sym typeface="Open Sans"/>
              </a:rPr>
              <a:t>Armado de computadoras</a:t>
            </a:r>
            <a:endParaRPr sz="900">
              <a:solidFill>
                <a:srgbClr val="FFFFFF"/>
              </a:solidFill>
              <a:latin typeface="Open Sans"/>
              <a:ea typeface="Open Sans"/>
              <a:cs typeface="Open Sans"/>
              <a:sym typeface="Open Sans"/>
            </a:endParaRPr>
          </a:p>
        </p:txBody>
      </p:sp>
      <p:pic>
        <p:nvPicPr>
          <p:cNvPr id="9" name="Google Shape;9;p1"/>
          <p:cNvPicPr preferRelativeResize="0"/>
          <p:nvPr/>
        </p:nvPicPr>
        <p:blipFill>
          <a:blip r:embed="rId15">
            <a:alphaModFix/>
          </a:blip>
          <a:stretch>
            <a:fillRect/>
          </a:stretch>
        </p:blipFill>
        <p:spPr>
          <a:xfrm>
            <a:off x="8074225" y="4931037"/>
            <a:ext cx="764551" cy="1822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46"/>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slide" Target="slide21.xml"/><Relationship Id="rId4" Type="http://schemas.openxmlformats.org/officeDocument/2006/relationships/slide" Target="slide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29"/>
          <p:cNvSpPr txBox="1"/>
          <p:nvPr/>
        </p:nvSpPr>
        <p:spPr>
          <a:xfrm>
            <a:off x="4037275" y="986400"/>
            <a:ext cx="4525800" cy="3170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Clr>
                <a:schemeClr val="dk1"/>
              </a:buClr>
              <a:buSzPts val="1100"/>
              <a:buFont typeface="Arial"/>
              <a:buNone/>
            </a:pPr>
            <a:r>
              <a:rPr lang="es" sz="4900" b="1">
                <a:solidFill>
                  <a:schemeClr val="lt1"/>
                </a:solidFill>
                <a:latin typeface="Rajdhani"/>
                <a:ea typeface="Rajdhani"/>
                <a:cs typeface="Rajdhani"/>
                <a:sym typeface="Rajdhani"/>
              </a:rPr>
              <a:t>Armado de  computadoras</a:t>
            </a:r>
            <a:endParaRPr sz="4900" b="1">
              <a:solidFill>
                <a:schemeClr val="lt1"/>
              </a:solidFill>
              <a:latin typeface="Rajdhani"/>
              <a:ea typeface="Rajdhani"/>
              <a:cs typeface="Rajdhani"/>
              <a:sym typeface="Rajdhani"/>
            </a:endParaRPr>
          </a:p>
          <a:p>
            <a:pPr marL="0" lvl="0" indent="0" algn="r" rtl="0">
              <a:spcBef>
                <a:spcPts val="0"/>
              </a:spcBef>
              <a:spcAft>
                <a:spcPts val="0"/>
              </a:spcAft>
              <a:buClr>
                <a:schemeClr val="dk1"/>
              </a:buClr>
              <a:buSzPts val="1100"/>
              <a:buFont typeface="Arial"/>
              <a:buNone/>
            </a:pPr>
            <a:endParaRPr sz="5000" b="1">
              <a:solidFill>
                <a:schemeClr val="lt1"/>
              </a:solidFill>
              <a:latin typeface="Rajdhani"/>
              <a:ea typeface="Rajdhani"/>
              <a:cs typeface="Rajdhani"/>
              <a:sym typeface="Rajdhani"/>
            </a:endParaRPr>
          </a:p>
          <a:p>
            <a:pPr marL="0" marR="0" lvl="0" indent="0" algn="r" rtl="0">
              <a:lnSpc>
                <a:spcPct val="100000"/>
              </a:lnSpc>
              <a:spcBef>
                <a:spcPts val="0"/>
              </a:spcBef>
              <a:spcAft>
                <a:spcPts val="0"/>
              </a:spcAft>
              <a:buNone/>
            </a:pPr>
            <a:endParaRPr sz="4600" b="1">
              <a:solidFill>
                <a:srgbClr val="FFFFFF"/>
              </a:solidFill>
              <a:latin typeface="Rajdhani"/>
              <a:ea typeface="Rajdhani"/>
              <a:cs typeface="Rajdhani"/>
              <a:sym typeface="Rajdhan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38"/>
          <p:cNvSpPr txBox="1"/>
          <p:nvPr/>
        </p:nvSpPr>
        <p:spPr>
          <a:xfrm>
            <a:off x="626925" y="6174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 Intel</a:t>
            </a:r>
            <a:endParaRPr sz="3000" b="1">
              <a:solidFill>
                <a:srgbClr val="EC183F"/>
              </a:solidFill>
              <a:latin typeface="Rajdhani"/>
              <a:ea typeface="Rajdhani"/>
              <a:cs typeface="Rajdhani"/>
              <a:sym typeface="Rajdhani"/>
            </a:endParaRPr>
          </a:p>
        </p:txBody>
      </p:sp>
      <p:sp>
        <p:nvSpPr>
          <p:cNvPr id="154" name="Google Shape;154;p38"/>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55" name="Google Shape;155;p38"/>
          <p:cNvSpPr txBox="1"/>
          <p:nvPr/>
        </p:nvSpPr>
        <p:spPr>
          <a:xfrm>
            <a:off x="987025" y="1725650"/>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56" name="Google Shape;156;p38"/>
          <p:cNvGraphicFramePr/>
          <p:nvPr>
            <p:extLst>
              <p:ext uri="{D42A27DB-BD31-4B8C-83A1-F6EECF244321}">
                <p14:modId xmlns:p14="http://schemas.microsoft.com/office/powerpoint/2010/main" val="3048833231"/>
              </p:ext>
            </p:extLst>
          </p:nvPr>
        </p:nvGraphicFramePr>
        <p:xfrm>
          <a:off x="952500" y="1809750"/>
          <a:ext cx="7239000" cy="1584840"/>
        </p:xfrm>
        <a:graphic>
          <a:graphicData uri="http://schemas.openxmlformats.org/drawingml/2006/table">
            <a:tbl>
              <a:tblPr>
                <a:noFill/>
                <a:tableStyleId>{EB210CC4-3AB5-4076-87A8-8E5552A60AEE}</a:tableStyleId>
              </a:tblPr>
              <a:tblGrid>
                <a:gridCol w="2013425">
                  <a:extLst>
                    <a:ext uri="{9D8B030D-6E8A-4147-A177-3AD203B41FA5}">
                      <a16:colId xmlns:a16="http://schemas.microsoft.com/office/drawing/2014/main" val="20000"/>
                    </a:ext>
                  </a:extLst>
                </a:gridCol>
                <a:gridCol w="52255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Core i3 7100</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000000"/>
                          </a:solidFill>
                          <a:effectLst/>
                          <a:latin typeface="Arial"/>
                          <a:ea typeface="Arial"/>
                          <a:cs typeface="Arial"/>
                          <a:sym typeface="Arial"/>
                        </a:rPr>
                        <a:t>MSI H110M Pro-VD Plus DIMM LGA 1151</a:t>
                      </a: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err="1">
                          <a:solidFill>
                            <a:srgbClr val="000000"/>
                          </a:solidFill>
                          <a:effectLst/>
                          <a:latin typeface="Arial"/>
                          <a:ea typeface="Arial"/>
                          <a:cs typeface="Arial"/>
                          <a:sym typeface="Arial"/>
                        </a:rPr>
                        <a:t>Visiontek</a:t>
                      </a:r>
                      <a:r>
                        <a:rPr lang="en-US" sz="1400" b="0" i="0" u="none" strike="noStrike" cap="none" dirty="0">
                          <a:solidFill>
                            <a:srgbClr val="000000"/>
                          </a:solidFill>
                          <a:effectLst/>
                          <a:latin typeface="Arial"/>
                          <a:ea typeface="Arial"/>
                          <a:cs typeface="Arial"/>
                          <a:sym typeface="Arial"/>
                        </a:rPr>
                        <a:t> 8GB 288-Pin DDR4 2133 (PC4 17000) 900840</a:t>
                      </a: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000000"/>
                          </a:solidFill>
                          <a:effectLst/>
                          <a:latin typeface="Arial"/>
                          <a:ea typeface="Arial"/>
                          <a:cs typeface="Arial"/>
                          <a:sym typeface="Arial"/>
                        </a:rPr>
                        <a:t>Toshiba 2TB MQ04ABD200 2.5" HDD 5400RPM</a:t>
                      </a: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9"/>
          <p:cNvSpPr txBox="1"/>
          <p:nvPr/>
        </p:nvSpPr>
        <p:spPr>
          <a:xfrm>
            <a:off x="626950" y="6080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 AMD</a:t>
            </a:r>
            <a:endParaRPr sz="3000" b="1">
              <a:solidFill>
                <a:srgbClr val="EC183F"/>
              </a:solidFill>
              <a:latin typeface="Rajdhani"/>
              <a:ea typeface="Rajdhani"/>
              <a:cs typeface="Rajdhani"/>
              <a:sym typeface="Rajdhani"/>
            </a:endParaRPr>
          </a:p>
        </p:txBody>
      </p:sp>
      <p:sp>
        <p:nvSpPr>
          <p:cNvPr id="162" name="Google Shape;162;p39"/>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graphicFrame>
        <p:nvGraphicFramePr>
          <p:cNvPr id="163" name="Google Shape;163;p39"/>
          <p:cNvGraphicFramePr/>
          <p:nvPr>
            <p:extLst>
              <p:ext uri="{D42A27DB-BD31-4B8C-83A1-F6EECF244321}">
                <p14:modId xmlns:p14="http://schemas.microsoft.com/office/powerpoint/2010/main" val="2715537263"/>
              </p:ext>
            </p:extLst>
          </p:nvPr>
        </p:nvGraphicFramePr>
        <p:xfrm>
          <a:off x="952500" y="1809750"/>
          <a:ext cx="7239000" cy="1798200"/>
        </p:xfrm>
        <a:graphic>
          <a:graphicData uri="http://schemas.openxmlformats.org/drawingml/2006/table">
            <a:tbl>
              <a:tblPr>
                <a:noFill/>
                <a:tableStyleId>{EB210CC4-3AB5-4076-87A8-8E5552A60AEE}</a:tableStyleId>
              </a:tblPr>
              <a:tblGrid>
                <a:gridCol w="2004025">
                  <a:extLst>
                    <a:ext uri="{9D8B030D-6E8A-4147-A177-3AD203B41FA5}">
                      <a16:colId xmlns:a16="http://schemas.microsoft.com/office/drawing/2014/main" val="20000"/>
                    </a:ext>
                  </a:extLst>
                </a:gridCol>
                <a:gridCol w="52349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Open Sans"/>
                          <a:ea typeface="Open Sans"/>
                          <a:cs typeface="Open Sans"/>
                          <a:sym typeface="Open Sans"/>
                        </a:rPr>
                        <a:t>Ryzen 3 2200g</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000000"/>
                          </a:solidFill>
                          <a:effectLst/>
                          <a:latin typeface="Arial"/>
                          <a:ea typeface="Arial"/>
                          <a:cs typeface="Arial"/>
                          <a:sym typeface="Arial"/>
                        </a:rPr>
                        <a:t>ASRock A320M-HDV AM4 DDR4 HDMI USB 3.1 Type-A M.2 A320 m-ATX</a:t>
                      </a: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ram</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000000"/>
                          </a:solidFill>
                          <a:effectLst/>
                          <a:latin typeface="Arial"/>
                          <a:ea typeface="Arial"/>
                          <a:cs typeface="Arial"/>
                          <a:sym typeface="Arial"/>
                        </a:rPr>
                        <a:t>Crucial 8GB DDR4 3200 (PC4 25600) CT8G4DFRA32A</a:t>
                      </a: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000000"/>
                          </a:solidFill>
                          <a:effectLst/>
                          <a:latin typeface="Arial"/>
                          <a:ea typeface="Arial"/>
                          <a:cs typeface="Arial"/>
                          <a:sym typeface="Arial"/>
                        </a:rPr>
                        <a:t>Toshiba 2TB MQ04ABD200 2.5" HDD 5400RPM</a:t>
                      </a: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40"/>
          <p:cNvSpPr txBox="1"/>
          <p:nvPr/>
        </p:nvSpPr>
        <p:spPr>
          <a:xfrm>
            <a:off x="626950" y="61440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a:t>
            </a:r>
            <a:endParaRPr sz="3000" b="1">
              <a:solidFill>
                <a:srgbClr val="EC183F"/>
              </a:solidFill>
              <a:latin typeface="Rajdhani"/>
              <a:ea typeface="Rajdhani"/>
              <a:cs typeface="Rajdhani"/>
              <a:sym typeface="Rajdhani"/>
            </a:endParaRPr>
          </a:p>
        </p:txBody>
      </p:sp>
      <p:sp>
        <p:nvSpPr>
          <p:cNvPr id="169" name="Google Shape;169;p40"/>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70" name="Google Shape;170;p40"/>
          <p:cNvSpPr txBox="1"/>
          <p:nvPr/>
        </p:nvSpPr>
        <p:spPr>
          <a:xfrm>
            <a:off x="1020650" y="1759275"/>
            <a:ext cx="2994900" cy="243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71" name="Google Shape;171;p40"/>
          <p:cNvGraphicFramePr/>
          <p:nvPr>
            <p:extLst>
              <p:ext uri="{D42A27DB-BD31-4B8C-83A1-F6EECF244321}">
                <p14:modId xmlns:p14="http://schemas.microsoft.com/office/powerpoint/2010/main" val="3235724629"/>
              </p:ext>
            </p:extLst>
          </p:nvPr>
        </p:nvGraphicFramePr>
        <p:xfrm>
          <a:off x="952500" y="2114550"/>
          <a:ext cx="7239000" cy="1798200"/>
        </p:xfrm>
        <a:graphic>
          <a:graphicData uri="http://schemas.openxmlformats.org/drawingml/2006/table">
            <a:tbl>
              <a:tblPr>
                <a:noFill/>
                <a:tableStyleId>{EB210CC4-3AB5-4076-87A8-8E5552A60AEE}</a:tableStyleId>
              </a:tblPr>
              <a:tblGrid>
                <a:gridCol w="1938175">
                  <a:extLst>
                    <a:ext uri="{9D8B030D-6E8A-4147-A177-3AD203B41FA5}">
                      <a16:colId xmlns:a16="http://schemas.microsoft.com/office/drawing/2014/main" val="20000"/>
                    </a:ext>
                  </a:extLst>
                </a:gridCol>
                <a:gridCol w="530082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n-US" sz="1400" b="0" i="0" u="none" strike="noStrike" cap="none" dirty="0">
                          <a:solidFill>
                            <a:srgbClr val="000000"/>
                          </a:solidFill>
                          <a:effectLst/>
                          <a:latin typeface="Arial"/>
                          <a:ea typeface="Arial"/>
                          <a:cs typeface="Arial"/>
                          <a:sym typeface="Arial"/>
                        </a:rPr>
                        <a:t>Intel Core i5-4590 (4TA GENERACIÓN)</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r>
                        <a:rPr lang="en-US" sz="1400" b="0" i="0" u="none" strike="noStrike" cap="none" dirty="0">
                          <a:solidFill>
                            <a:srgbClr val="000000"/>
                          </a:solidFill>
                          <a:effectLst/>
                          <a:latin typeface="Arial"/>
                          <a:ea typeface="Arial"/>
                          <a:cs typeface="Arial"/>
                          <a:sym typeface="Arial"/>
                        </a:rPr>
                        <a:t>MSI Z87-G43 Socket 1150 Z87 DDR3 SATA3 USB 3.0 ATX</a:t>
                      </a: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000000"/>
                          </a:solidFill>
                          <a:effectLst/>
                          <a:latin typeface="Arial"/>
                          <a:ea typeface="Arial"/>
                          <a:cs typeface="Arial"/>
                          <a:sym typeface="Arial"/>
                        </a:rPr>
                        <a:t>Kingston 4GB 240-Pin DDR3 1600 KVR16N11S8/4</a:t>
                      </a: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000000"/>
                          </a:solidFill>
                          <a:effectLst/>
                          <a:latin typeface="Arial"/>
                          <a:ea typeface="Arial"/>
                          <a:cs typeface="Arial"/>
                          <a:sym typeface="Arial"/>
                        </a:rPr>
                        <a:t>Seagate Barracuda 500GB 3.5'' SATA 3 7200RPM NCQ 16MB Cache ST500DM002</a:t>
                      </a:r>
                    </a:p>
                  </a:txBody>
                  <a:tcPr marL="91425" marR="91425" marT="91425" marB="91425"/>
                </a:tc>
                <a:extLst>
                  <a:ext uri="{0D108BD9-81ED-4DB2-BD59-A6C34878D82A}">
                    <a16:rowId xmlns:a16="http://schemas.microsoft.com/office/drawing/2014/main" val="10003"/>
                  </a:ext>
                </a:extLst>
              </a:tr>
            </a:tbl>
          </a:graphicData>
        </a:graphic>
      </p:graphicFrame>
      <p:sp>
        <p:nvSpPr>
          <p:cNvPr id="172" name="Google Shape;172;p40"/>
          <p:cNvSpPr txBox="1"/>
          <p:nvPr/>
        </p:nvSpPr>
        <p:spPr>
          <a:xfrm>
            <a:off x="62695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r>
              <a:rPr lang="es" sz="1600">
                <a:solidFill>
                  <a:srgbClr val="434343"/>
                </a:solidFill>
                <a:latin typeface="Open Sans"/>
                <a:ea typeface="Open Sans"/>
                <a:cs typeface="Open Sans"/>
                <a:sym typeface="Open Sans"/>
              </a:rPr>
              <a:t>Esta computadora debe ser armada a libre criterio del estudiante.</a:t>
            </a:r>
            <a:endParaRPr sz="1600">
              <a:solidFill>
                <a:srgbClr val="434343"/>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41"/>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a:t>
            </a:r>
            <a:endParaRPr sz="3000" b="1">
              <a:solidFill>
                <a:srgbClr val="EC183F"/>
              </a:solidFill>
              <a:latin typeface="Rajdhani"/>
              <a:ea typeface="Rajdhani"/>
              <a:cs typeface="Rajdhani"/>
              <a:sym typeface="Rajdhani"/>
            </a:endParaRPr>
          </a:p>
        </p:txBody>
      </p:sp>
      <p:sp>
        <p:nvSpPr>
          <p:cNvPr id="178" name="Google Shape;178;p41"/>
          <p:cNvSpPr txBox="1"/>
          <p:nvPr/>
        </p:nvSpPr>
        <p:spPr>
          <a:xfrm>
            <a:off x="637200" y="14621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media son utilizados por personas con requisitos más exigentes que la gama baja. Podríamos poner el ejemplo que se trabaje en desarrollo con herramientas ligeras (VS code, Mysql, etc.) o también para gaming con exigencias medias, pueden llevar GPU.</a:t>
            </a:r>
            <a:endParaRPr sz="1600">
              <a:solidFill>
                <a:srgbClr val="434343"/>
              </a:solidFill>
              <a:latin typeface="Open Sans"/>
              <a:ea typeface="Open Sans"/>
              <a:cs typeface="Open Sans"/>
              <a:sym typeface="Open Sans"/>
            </a:endParaRPr>
          </a:p>
        </p:txBody>
      </p:sp>
      <p:pic>
        <p:nvPicPr>
          <p:cNvPr id="179" name="Google Shape;179;p41"/>
          <p:cNvPicPr preferRelativeResize="0"/>
          <p:nvPr/>
        </p:nvPicPr>
        <p:blipFill>
          <a:blip r:embed="rId3">
            <a:alphaModFix/>
          </a:blip>
          <a:stretch>
            <a:fillRect/>
          </a:stretch>
        </p:blipFill>
        <p:spPr>
          <a:xfrm>
            <a:off x="4045850" y="1156575"/>
            <a:ext cx="5098148" cy="2867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42"/>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 Intel</a:t>
            </a:r>
            <a:endParaRPr sz="3000" b="1" dirty="0">
              <a:solidFill>
                <a:srgbClr val="EC183F"/>
              </a:solidFill>
              <a:latin typeface="Rajdhani"/>
              <a:ea typeface="Rajdhani"/>
              <a:cs typeface="Rajdhani"/>
              <a:sym typeface="Rajdhani"/>
            </a:endParaRPr>
          </a:p>
        </p:txBody>
      </p:sp>
      <p:sp>
        <p:nvSpPr>
          <p:cNvPr id="185" name="Google Shape;185;p42"/>
          <p:cNvSpPr txBox="1"/>
          <p:nvPr/>
        </p:nvSpPr>
        <p:spPr>
          <a:xfrm>
            <a:off x="806450" y="1534325"/>
            <a:ext cx="3615000" cy="4872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86" name="Google Shape;186;p42"/>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87" name="Google Shape;187;p42"/>
          <p:cNvGraphicFramePr/>
          <p:nvPr>
            <p:extLst>
              <p:ext uri="{D42A27DB-BD31-4B8C-83A1-F6EECF244321}">
                <p14:modId xmlns:p14="http://schemas.microsoft.com/office/powerpoint/2010/main" val="3905323496"/>
              </p:ext>
            </p:extLst>
          </p:nvPr>
        </p:nvGraphicFramePr>
        <p:xfrm>
          <a:off x="952500" y="1809750"/>
          <a:ext cx="7239000" cy="2621130"/>
        </p:xfrm>
        <a:graphic>
          <a:graphicData uri="http://schemas.openxmlformats.org/drawingml/2006/table">
            <a:tbl>
              <a:tblPr>
                <a:noFill/>
                <a:tableStyleId>{EB210CC4-3AB5-4076-87A8-8E5552A60AEE}</a:tableStyleId>
              </a:tblPr>
              <a:tblGrid>
                <a:gridCol w="2061044">
                  <a:extLst>
                    <a:ext uri="{9D8B030D-6E8A-4147-A177-3AD203B41FA5}">
                      <a16:colId xmlns:a16="http://schemas.microsoft.com/office/drawing/2014/main" val="20000"/>
                    </a:ext>
                  </a:extLst>
                </a:gridCol>
                <a:gridCol w="5177956">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000000"/>
                          </a:solidFill>
                          <a:effectLst/>
                          <a:latin typeface="Arial"/>
                          <a:ea typeface="Arial"/>
                          <a:cs typeface="Arial"/>
                          <a:sym typeface="Arial"/>
                        </a:rPr>
                        <a:t>AMD Ryzen 5 1500X 3.5 GHz Quad-Core AM4 YD150XBBAEBOX</a:t>
                      </a: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000000"/>
                          </a:solidFill>
                          <a:effectLst/>
                          <a:latin typeface="Arial"/>
                          <a:ea typeface="Arial"/>
                          <a:cs typeface="Arial"/>
                          <a:sym typeface="Arial"/>
                        </a:rPr>
                        <a:t>ASRock Fatal1ty X370 Gaming K4 X370 DDR4 ATX AM4</a:t>
                      </a: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000000"/>
                          </a:solidFill>
                          <a:effectLst/>
                          <a:latin typeface="Arial"/>
                          <a:ea typeface="Arial"/>
                          <a:cs typeface="Arial"/>
                          <a:sym typeface="Arial"/>
                        </a:rPr>
                        <a:t>Crucial 16GB Single DDR4 2666 MT/s (PC4-21300) DR x8 DIMM 288-Pin CT16G4DFD8266</a:t>
                      </a:r>
                    </a:p>
                  </a:txBody>
                  <a:tcPr marL="91425" marR="91425" marT="91425" marB="91425">
                    <a:solidFill>
                      <a:srgbClr val="EFEFEF"/>
                    </a:solidFill>
                  </a:tcPr>
                </a:tc>
                <a:extLst>
                  <a:ext uri="{0D108BD9-81ED-4DB2-BD59-A6C34878D82A}">
                    <a16:rowId xmlns:a16="http://schemas.microsoft.com/office/drawing/2014/main" val="10002"/>
                  </a:ext>
                </a:extLst>
              </a:tr>
              <a:tr h="515525">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endParaRPr>
                        <a:latin typeface="Open Sans"/>
                        <a:ea typeface="Open Sans"/>
                        <a:cs typeface="Open Sans"/>
                        <a:sym typeface="Open Sans"/>
                      </a:endParaRPr>
                    </a:p>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Open Sans"/>
                          <a:ea typeface="Open Sans"/>
                          <a:cs typeface="Open Sans"/>
                          <a:sym typeface="Open Sans"/>
                        </a:rPr>
                        <a:t>GeForce GT 1030 2GD4 LP OC</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43"/>
          <p:cNvSpPr txBox="1"/>
          <p:nvPr/>
        </p:nvSpPr>
        <p:spPr>
          <a:xfrm>
            <a:off x="61752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 AMD</a:t>
            </a:r>
            <a:endParaRPr sz="3000" b="1">
              <a:solidFill>
                <a:srgbClr val="EC183F"/>
              </a:solidFill>
              <a:latin typeface="Rajdhani"/>
              <a:ea typeface="Rajdhani"/>
              <a:cs typeface="Rajdhani"/>
              <a:sym typeface="Rajdhani"/>
            </a:endParaRPr>
          </a:p>
        </p:txBody>
      </p:sp>
      <p:sp>
        <p:nvSpPr>
          <p:cNvPr id="193" name="Google Shape;193;p43"/>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94" name="Google Shape;194;p43"/>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95" name="Google Shape;195;p43"/>
          <p:cNvGraphicFramePr/>
          <p:nvPr>
            <p:extLst>
              <p:ext uri="{D42A27DB-BD31-4B8C-83A1-F6EECF244321}">
                <p14:modId xmlns:p14="http://schemas.microsoft.com/office/powerpoint/2010/main" val="1297405318"/>
              </p:ext>
            </p:extLst>
          </p:nvPr>
        </p:nvGraphicFramePr>
        <p:xfrm>
          <a:off x="952500" y="1809750"/>
          <a:ext cx="7239000" cy="1981050"/>
        </p:xfrm>
        <a:graphic>
          <a:graphicData uri="http://schemas.openxmlformats.org/drawingml/2006/table">
            <a:tbl>
              <a:tblPr>
                <a:noFill/>
                <a:tableStyleId>{EB210CC4-3AB5-4076-87A8-8E5552A60AEE}</a:tableStyleId>
              </a:tblPr>
              <a:tblGrid>
                <a:gridCol w="1891200">
                  <a:extLst>
                    <a:ext uri="{9D8B030D-6E8A-4147-A177-3AD203B41FA5}">
                      <a16:colId xmlns:a16="http://schemas.microsoft.com/office/drawing/2014/main" val="20000"/>
                    </a:ext>
                  </a:extLst>
                </a:gridCol>
                <a:gridCol w="53478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L" sz="1400" b="0" i="0" u="none" strike="noStrike" cap="none" dirty="0">
                          <a:solidFill>
                            <a:srgbClr val="000000"/>
                          </a:solidFill>
                          <a:effectLst/>
                          <a:latin typeface="Arial"/>
                          <a:ea typeface="Arial"/>
                          <a:cs typeface="Arial"/>
                          <a:sym typeface="Arial"/>
                        </a:rPr>
                        <a:t>AMD Ryzen 5 1600</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a:latin typeface="Open Sans"/>
                          <a:ea typeface="Open Sans"/>
                          <a:cs typeface="Open Sans"/>
                          <a:sym typeface="Open Sans"/>
                        </a:rPr>
                        <a:t> A320M Asrock</a:t>
                      </a:r>
                      <a:endParaRPr>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L" sz="1400" b="1" i="0" u="none" strike="noStrike" cap="none" dirty="0">
                          <a:solidFill>
                            <a:srgbClr val="000000"/>
                          </a:solidFill>
                          <a:effectLst/>
                          <a:latin typeface="Arial"/>
                          <a:ea typeface="Arial"/>
                          <a:cs typeface="Arial"/>
                          <a:sym typeface="Arial"/>
                        </a:rPr>
                        <a:t>8Gb DDR4 CORSAIR VENGEANCE LPX 3200Mhz</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L" sz="1400" b="1" i="0" u="none" strike="noStrike" cap="none" dirty="0">
                          <a:solidFill>
                            <a:srgbClr val="000000"/>
                          </a:solidFill>
                          <a:effectLst/>
                          <a:latin typeface="Arial"/>
                          <a:ea typeface="Arial"/>
                          <a:cs typeface="Arial"/>
                          <a:sym typeface="Arial"/>
                        </a:rPr>
                        <a:t>AMD </a:t>
                      </a:r>
                      <a:r>
                        <a:rPr lang="es-CL" sz="1400" b="1" i="0" u="none" strike="noStrike" cap="none" dirty="0" err="1">
                          <a:solidFill>
                            <a:srgbClr val="000000"/>
                          </a:solidFill>
                          <a:effectLst/>
                          <a:latin typeface="Arial"/>
                          <a:ea typeface="Arial"/>
                          <a:cs typeface="Arial"/>
                          <a:sym typeface="Arial"/>
                        </a:rPr>
                        <a:t>graficos</a:t>
                      </a:r>
                      <a:r>
                        <a:rPr lang="es-CL" sz="1400" b="1" i="0" u="none" strike="noStrike" cap="none" dirty="0">
                          <a:solidFill>
                            <a:srgbClr val="000000"/>
                          </a:solidFill>
                          <a:effectLst/>
                          <a:latin typeface="Arial"/>
                          <a:ea typeface="Arial"/>
                          <a:cs typeface="Arial"/>
                          <a:sym typeface="Arial"/>
                        </a:rPr>
                        <a:t> Vega 8</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44"/>
          <p:cNvSpPr txBox="1"/>
          <p:nvPr/>
        </p:nvSpPr>
        <p:spPr>
          <a:xfrm>
            <a:off x="6363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a:t>
            </a:r>
            <a:endParaRPr sz="3000" b="1">
              <a:solidFill>
                <a:srgbClr val="EC183F"/>
              </a:solidFill>
              <a:latin typeface="Rajdhani"/>
              <a:ea typeface="Rajdhani"/>
              <a:cs typeface="Rajdhani"/>
              <a:sym typeface="Rajdhani"/>
            </a:endParaRPr>
          </a:p>
        </p:txBody>
      </p:sp>
      <p:sp>
        <p:nvSpPr>
          <p:cNvPr id="201" name="Google Shape;201;p44"/>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02" name="Google Shape;202;p44"/>
          <p:cNvGraphicFramePr/>
          <p:nvPr>
            <p:extLst>
              <p:ext uri="{D42A27DB-BD31-4B8C-83A1-F6EECF244321}">
                <p14:modId xmlns:p14="http://schemas.microsoft.com/office/powerpoint/2010/main" val="3542320998"/>
              </p:ext>
            </p:extLst>
          </p:nvPr>
        </p:nvGraphicFramePr>
        <p:xfrm>
          <a:off x="952500" y="2114550"/>
          <a:ext cx="7239000" cy="1981050"/>
        </p:xfrm>
        <a:graphic>
          <a:graphicData uri="http://schemas.openxmlformats.org/drawingml/2006/table">
            <a:tbl>
              <a:tblPr>
                <a:noFill/>
                <a:tableStyleId>{EB210CC4-3AB5-4076-87A8-8E5552A60AEE}</a:tableStyleId>
              </a:tblPr>
              <a:tblGrid>
                <a:gridCol w="1900600">
                  <a:extLst>
                    <a:ext uri="{9D8B030D-6E8A-4147-A177-3AD203B41FA5}">
                      <a16:colId xmlns:a16="http://schemas.microsoft.com/office/drawing/2014/main" val="20000"/>
                    </a:ext>
                  </a:extLst>
                </a:gridCol>
                <a:gridCol w="53384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L" sz="1400" b="1" i="0" u="none" strike="noStrike" cap="none" dirty="0">
                          <a:solidFill>
                            <a:srgbClr val="000000"/>
                          </a:solidFill>
                          <a:effectLst/>
                          <a:latin typeface="Arial"/>
                          <a:ea typeface="Arial"/>
                          <a:cs typeface="Arial"/>
                          <a:sym typeface="Arial"/>
                        </a:rPr>
                        <a:t>Intel Core i5-10400 6C/12T 3,1GHz / Turbo 4,5GHz</a:t>
                      </a:r>
                      <a:endParaRPr dirty="0"/>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pt-BR" sz="1400" b="1" i="0" u="none" strike="noStrike" cap="none" dirty="0">
                          <a:solidFill>
                            <a:srgbClr val="000000"/>
                          </a:solidFill>
                          <a:effectLst/>
                          <a:latin typeface="Arial"/>
                          <a:ea typeface="Arial"/>
                          <a:cs typeface="Arial"/>
                          <a:sym typeface="Arial"/>
                        </a:rPr>
                        <a:t>ASUS PRIME (equivalente) Chipset H510M</a:t>
                      </a:r>
                      <a:endParaRPr dirty="0"/>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L" sz="1400" b="1" i="0" u="none" strike="noStrike" cap="none" dirty="0">
                          <a:solidFill>
                            <a:srgbClr val="000000"/>
                          </a:solidFill>
                          <a:effectLst/>
                          <a:latin typeface="Arial"/>
                          <a:ea typeface="Arial"/>
                          <a:cs typeface="Arial"/>
                          <a:sym typeface="Arial"/>
                        </a:rPr>
                        <a:t>8Gb DDR4 CORSAIR VENGEANCE LPX 3200Mhz</a:t>
                      </a:r>
                      <a:endParaRPr dirty="0"/>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endParaRPr dirty="0"/>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L" sz="1400" b="1" i="0" u="none" strike="noStrike" cap="none" dirty="0">
                          <a:solidFill>
                            <a:srgbClr val="000000"/>
                          </a:solidFill>
                          <a:effectLst/>
                          <a:latin typeface="Arial"/>
                          <a:ea typeface="Arial"/>
                          <a:cs typeface="Arial"/>
                          <a:sym typeface="Arial"/>
                        </a:rPr>
                        <a:t>GTX 1650 4GB 128 Bits</a:t>
                      </a:r>
                      <a:endParaRPr dirty="0"/>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
        <p:nvSpPr>
          <p:cNvPr id="203" name="Google Shape;203;p44"/>
          <p:cNvSpPr txBox="1"/>
          <p:nvPr/>
        </p:nvSpPr>
        <p:spPr>
          <a:xfrm>
            <a:off x="63635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1100"/>
              <a:buFont typeface="Arial"/>
              <a:buNone/>
            </a:pPr>
            <a:r>
              <a:rPr lang="es" sz="1600" dirty="0">
                <a:solidFill>
                  <a:srgbClr val="434343"/>
                </a:solidFill>
                <a:latin typeface="Open Sans"/>
                <a:ea typeface="Open Sans"/>
                <a:cs typeface="Open Sans"/>
                <a:sym typeface="Open Sans"/>
              </a:rPr>
              <a:t>Esta computadora debe ser armada a libre criterio del estudiante.</a:t>
            </a:r>
            <a:endParaRPr sz="1600" dirty="0">
              <a:solidFill>
                <a:srgbClr val="434343"/>
              </a:solidFill>
              <a:latin typeface="Open Sans"/>
              <a:ea typeface="Open Sans"/>
              <a:cs typeface="Open Sans"/>
              <a:sym typeface="Open Sans"/>
            </a:endParaRPr>
          </a:p>
          <a:p>
            <a:pPr marL="0" lvl="0" indent="0" algn="l" rtl="0">
              <a:lnSpc>
                <a:spcPct val="150000"/>
              </a:lnSpc>
              <a:spcBef>
                <a:spcPts val="0"/>
              </a:spcBef>
              <a:spcAft>
                <a:spcPts val="0"/>
              </a:spcAft>
              <a:buNone/>
            </a:pPr>
            <a:endParaRPr sz="1600" dirty="0">
              <a:solidFill>
                <a:srgbClr val="434343"/>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45"/>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a:t>
            </a:r>
            <a:endParaRPr sz="3000" b="1">
              <a:solidFill>
                <a:srgbClr val="EC183F"/>
              </a:solidFill>
              <a:latin typeface="Rajdhani"/>
              <a:ea typeface="Rajdhani"/>
              <a:cs typeface="Rajdhani"/>
              <a:sym typeface="Rajdhani"/>
            </a:endParaRPr>
          </a:p>
        </p:txBody>
      </p:sp>
      <p:sp>
        <p:nvSpPr>
          <p:cNvPr id="209" name="Google Shape;209;p45"/>
          <p:cNvSpPr txBox="1"/>
          <p:nvPr/>
        </p:nvSpPr>
        <p:spPr>
          <a:xfrm>
            <a:off x="637200" y="14621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alta son aquellos que requieren las mejores prestaciones del mercado. Son utilizados para tareas que requieren mucho procesamiento, como minería de datos, big data, gaming, entre otras. Generalmente utilizan GPU.</a:t>
            </a:r>
            <a:endParaRPr sz="1600">
              <a:solidFill>
                <a:srgbClr val="434343"/>
              </a:solidFill>
              <a:latin typeface="Open Sans"/>
              <a:ea typeface="Open Sans"/>
              <a:cs typeface="Open Sans"/>
              <a:sym typeface="Open Sans"/>
            </a:endParaRPr>
          </a:p>
        </p:txBody>
      </p:sp>
      <p:pic>
        <p:nvPicPr>
          <p:cNvPr id="210" name="Google Shape;210;p45"/>
          <p:cNvPicPr preferRelativeResize="0"/>
          <p:nvPr/>
        </p:nvPicPr>
        <p:blipFill>
          <a:blip r:embed="rId3">
            <a:alphaModFix/>
          </a:blip>
          <a:stretch>
            <a:fillRect/>
          </a:stretch>
        </p:blipFill>
        <p:spPr>
          <a:xfrm>
            <a:off x="3786636" y="1152101"/>
            <a:ext cx="5357363" cy="301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46"/>
          <p:cNvSpPr txBox="1"/>
          <p:nvPr/>
        </p:nvSpPr>
        <p:spPr>
          <a:xfrm>
            <a:off x="63637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 - Intel</a:t>
            </a:r>
            <a:endParaRPr sz="3000" b="1">
              <a:solidFill>
                <a:srgbClr val="EC183F"/>
              </a:solidFill>
              <a:latin typeface="Rajdhani"/>
              <a:ea typeface="Rajdhani"/>
              <a:cs typeface="Rajdhani"/>
              <a:sym typeface="Rajdhani"/>
            </a:endParaRPr>
          </a:p>
        </p:txBody>
      </p:sp>
      <p:sp>
        <p:nvSpPr>
          <p:cNvPr id="216" name="Google Shape;216;p46"/>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17" name="Google Shape;217;p46"/>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18" name="Google Shape;218;p46"/>
          <p:cNvGraphicFramePr/>
          <p:nvPr>
            <p:extLst>
              <p:ext uri="{D42A27DB-BD31-4B8C-83A1-F6EECF244321}">
                <p14:modId xmlns:p14="http://schemas.microsoft.com/office/powerpoint/2010/main" val="5961527"/>
              </p:ext>
            </p:extLst>
          </p:nvPr>
        </p:nvGraphicFramePr>
        <p:xfrm>
          <a:off x="952500" y="1809750"/>
          <a:ext cx="7239000" cy="2194410"/>
        </p:xfrm>
        <a:graphic>
          <a:graphicData uri="http://schemas.openxmlformats.org/drawingml/2006/table">
            <a:tbl>
              <a:tblPr>
                <a:noFill/>
                <a:tableStyleId>{EB210CC4-3AB5-4076-87A8-8E5552A60AEE}</a:tableStyleId>
              </a:tblPr>
              <a:tblGrid>
                <a:gridCol w="2051025">
                  <a:extLst>
                    <a:ext uri="{9D8B030D-6E8A-4147-A177-3AD203B41FA5}">
                      <a16:colId xmlns:a16="http://schemas.microsoft.com/office/drawing/2014/main" val="20000"/>
                    </a:ext>
                  </a:extLst>
                </a:gridCol>
                <a:gridCol w="51879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L" sz="1400" b="1" i="0" u="none" strike="noStrike" cap="none" dirty="0">
                          <a:solidFill>
                            <a:srgbClr val="000000"/>
                          </a:solidFill>
                          <a:effectLst/>
                          <a:latin typeface="Arial"/>
                          <a:ea typeface="Arial"/>
                          <a:cs typeface="Arial"/>
                          <a:sym typeface="Arial"/>
                        </a:rPr>
                        <a:t>Intel Core i9-10900F 10C/20T 2,8GHz / Turbo 5GHz</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CL" sz="1400" b="1" i="0" u="none" strike="noStrike" cap="none" dirty="0">
                          <a:solidFill>
                            <a:srgbClr val="000000"/>
                          </a:solidFill>
                          <a:effectLst/>
                          <a:latin typeface="Arial"/>
                          <a:ea typeface="Arial"/>
                          <a:cs typeface="Arial"/>
                          <a:sym typeface="Arial"/>
                        </a:rPr>
                        <a:t>Gigabyte (equivalente) Chipset Z590</a:t>
                      </a:r>
                      <a:endParaRPr dirty="0">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L" sz="1400" b="1" i="0" u="none" strike="noStrike" cap="none" dirty="0">
                          <a:solidFill>
                            <a:srgbClr val="000000"/>
                          </a:solidFill>
                          <a:effectLst/>
                          <a:latin typeface="Arial"/>
                          <a:ea typeface="Arial"/>
                          <a:cs typeface="Arial"/>
                          <a:sym typeface="Arial"/>
                        </a:rPr>
                        <a:t>8Gb DDR4 </a:t>
                      </a:r>
                      <a:r>
                        <a:rPr lang="es-CL" sz="1400" b="1" i="0" u="none" strike="noStrike" cap="none" dirty="0" err="1">
                          <a:solidFill>
                            <a:srgbClr val="000000"/>
                          </a:solidFill>
                          <a:effectLst/>
                          <a:latin typeface="Arial"/>
                          <a:ea typeface="Arial"/>
                          <a:cs typeface="Arial"/>
                          <a:sym typeface="Arial"/>
                        </a:rPr>
                        <a:t>TForce</a:t>
                      </a:r>
                      <a:r>
                        <a:rPr lang="es-CL" sz="1400" b="1" i="0" u="none" strike="noStrike" cap="none" dirty="0">
                          <a:solidFill>
                            <a:srgbClr val="000000"/>
                          </a:solidFill>
                          <a:effectLst/>
                          <a:latin typeface="Arial"/>
                          <a:ea typeface="Arial"/>
                          <a:cs typeface="Arial"/>
                          <a:sym typeface="Arial"/>
                        </a:rPr>
                        <a:t> 3600Mhz RGB</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496725">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CL" sz="1400" b="1" i="0" u="none" strike="noStrike" cap="none" dirty="0">
                          <a:solidFill>
                            <a:srgbClr val="000000"/>
                          </a:solidFill>
                          <a:effectLst/>
                          <a:latin typeface="Arial"/>
                          <a:ea typeface="Arial"/>
                          <a:cs typeface="Arial"/>
                          <a:sym typeface="Arial"/>
                        </a:rPr>
                        <a:t>8Gb DDR4 </a:t>
                      </a:r>
                      <a:r>
                        <a:rPr lang="es-CL" sz="1400" b="1" i="0" u="none" strike="noStrike" cap="none" dirty="0" err="1">
                          <a:solidFill>
                            <a:srgbClr val="000000"/>
                          </a:solidFill>
                          <a:effectLst/>
                          <a:latin typeface="Arial"/>
                          <a:ea typeface="Arial"/>
                          <a:cs typeface="Arial"/>
                          <a:sym typeface="Arial"/>
                        </a:rPr>
                        <a:t>TForce</a:t>
                      </a:r>
                      <a:r>
                        <a:rPr lang="es-CL" sz="1400" b="1" i="0" u="none" strike="noStrike" cap="none" dirty="0">
                          <a:solidFill>
                            <a:srgbClr val="000000"/>
                          </a:solidFill>
                          <a:effectLst/>
                          <a:latin typeface="Arial"/>
                          <a:ea typeface="Arial"/>
                          <a:cs typeface="Arial"/>
                          <a:sym typeface="Arial"/>
                        </a:rPr>
                        <a:t> 3600Mhz RGB</a:t>
                      </a: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L" sz="1400" b="1" i="0" u="none" strike="noStrike" cap="none" dirty="0">
                          <a:solidFill>
                            <a:srgbClr val="000000"/>
                          </a:solidFill>
                          <a:effectLst/>
                          <a:latin typeface="Arial"/>
                          <a:ea typeface="Arial"/>
                          <a:cs typeface="Arial"/>
                          <a:sym typeface="Arial"/>
                        </a:rPr>
                        <a:t>RTX 3080 10GB 320 Bits</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47"/>
          <p:cNvSpPr txBox="1"/>
          <p:nvPr/>
        </p:nvSpPr>
        <p:spPr>
          <a:xfrm>
            <a:off x="63632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 - AMD</a:t>
            </a:r>
            <a:endParaRPr sz="3000" b="1">
              <a:solidFill>
                <a:srgbClr val="EC183F"/>
              </a:solidFill>
              <a:latin typeface="Rajdhani"/>
              <a:ea typeface="Rajdhani"/>
              <a:cs typeface="Rajdhani"/>
              <a:sym typeface="Rajdhani"/>
            </a:endParaRPr>
          </a:p>
        </p:txBody>
      </p:sp>
      <p:sp>
        <p:nvSpPr>
          <p:cNvPr id="224" name="Google Shape;224;p47"/>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25" name="Google Shape;225;p47"/>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26" name="Google Shape;226;p47"/>
          <p:cNvGraphicFramePr/>
          <p:nvPr>
            <p:extLst>
              <p:ext uri="{D42A27DB-BD31-4B8C-83A1-F6EECF244321}">
                <p14:modId xmlns:p14="http://schemas.microsoft.com/office/powerpoint/2010/main" val="11055544"/>
              </p:ext>
            </p:extLst>
          </p:nvPr>
        </p:nvGraphicFramePr>
        <p:xfrm>
          <a:off x="952500" y="1809750"/>
          <a:ext cx="7239000" cy="1981050"/>
        </p:xfrm>
        <a:graphic>
          <a:graphicData uri="http://schemas.openxmlformats.org/drawingml/2006/table">
            <a:tbl>
              <a:tblPr>
                <a:noFill/>
                <a:tableStyleId>{EB210CC4-3AB5-4076-87A8-8E5552A60AEE}</a:tableStyleId>
              </a:tblPr>
              <a:tblGrid>
                <a:gridCol w="1919400">
                  <a:extLst>
                    <a:ext uri="{9D8B030D-6E8A-4147-A177-3AD203B41FA5}">
                      <a16:colId xmlns:a16="http://schemas.microsoft.com/office/drawing/2014/main" val="20000"/>
                    </a:ext>
                  </a:extLst>
                </a:gridCol>
                <a:gridCol w="53196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L" sz="1400" b="1" i="0" u="none" strike="noStrike" cap="none" dirty="0">
                          <a:solidFill>
                            <a:srgbClr val="000000"/>
                          </a:solidFill>
                          <a:effectLst/>
                          <a:latin typeface="Arial"/>
                          <a:ea typeface="Arial"/>
                          <a:cs typeface="Arial"/>
                          <a:sym typeface="Arial"/>
                        </a:rPr>
                        <a:t>AMD Ryzen 9 5900X12C/24T 3,7GHz / Turbo 4,8GHz</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CL" sz="1400" b="1" i="0" u="none" strike="noStrike" cap="none" dirty="0">
                          <a:solidFill>
                            <a:srgbClr val="000000"/>
                          </a:solidFill>
                          <a:effectLst/>
                          <a:latin typeface="Arial"/>
                          <a:ea typeface="Arial"/>
                          <a:cs typeface="Arial"/>
                          <a:sym typeface="Arial"/>
                        </a:rPr>
                        <a:t>Gigabyte (equivalente) Chipset X570</a:t>
                      </a:r>
                      <a:endParaRPr dirty="0"/>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L" sz="1400" b="1" i="0" u="none" strike="noStrike" cap="none" dirty="0">
                          <a:solidFill>
                            <a:srgbClr val="000000"/>
                          </a:solidFill>
                          <a:effectLst/>
                          <a:latin typeface="Arial"/>
                          <a:ea typeface="Arial"/>
                          <a:cs typeface="Arial"/>
                          <a:sym typeface="Arial"/>
                        </a:rPr>
                        <a:t>8Gb DDR4 </a:t>
                      </a:r>
                      <a:r>
                        <a:rPr lang="es-CL" sz="1400" b="1" i="0" u="none" strike="noStrike" cap="none" dirty="0" err="1">
                          <a:solidFill>
                            <a:srgbClr val="000000"/>
                          </a:solidFill>
                          <a:effectLst/>
                          <a:latin typeface="Arial"/>
                          <a:ea typeface="Arial"/>
                          <a:cs typeface="Arial"/>
                          <a:sym typeface="Arial"/>
                        </a:rPr>
                        <a:t>TForce</a:t>
                      </a:r>
                      <a:r>
                        <a:rPr lang="es-CL" sz="1400" b="1" i="0" u="none" strike="noStrike" cap="none" dirty="0">
                          <a:solidFill>
                            <a:srgbClr val="000000"/>
                          </a:solidFill>
                          <a:effectLst/>
                          <a:latin typeface="Arial"/>
                          <a:ea typeface="Arial"/>
                          <a:cs typeface="Arial"/>
                          <a:sym typeface="Arial"/>
                        </a:rPr>
                        <a:t> 3600Mhz RGB</a:t>
                      </a:r>
                      <a:endParaRPr dirty="0"/>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CL" sz="1400" b="1" i="0" u="none" strike="noStrike" cap="none" dirty="0">
                          <a:solidFill>
                            <a:srgbClr val="000000"/>
                          </a:solidFill>
                          <a:effectLst/>
                          <a:latin typeface="Arial"/>
                          <a:ea typeface="Arial"/>
                          <a:cs typeface="Arial"/>
                          <a:sym typeface="Arial"/>
                        </a:rPr>
                        <a:t>8Gb DDR4 </a:t>
                      </a:r>
                      <a:r>
                        <a:rPr lang="es-CL" sz="1400" b="1" i="0" u="none" strike="noStrike" cap="none" dirty="0" err="1">
                          <a:solidFill>
                            <a:srgbClr val="000000"/>
                          </a:solidFill>
                          <a:effectLst/>
                          <a:latin typeface="Arial"/>
                          <a:ea typeface="Arial"/>
                          <a:cs typeface="Arial"/>
                          <a:sym typeface="Arial"/>
                        </a:rPr>
                        <a:t>TForce</a:t>
                      </a:r>
                      <a:r>
                        <a:rPr lang="es-CL" sz="1400" b="1" i="0" u="none" strike="noStrike" cap="none" dirty="0">
                          <a:solidFill>
                            <a:srgbClr val="000000"/>
                          </a:solidFill>
                          <a:effectLst/>
                          <a:latin typeface="Arial"/>
                          <a:ea typeface="Arial"/>
                          <a:cs typeface="Arial"/>
                          <a:sym typeface="Arial"/>
                        </a:rPr>
                        <a:t> 3600Mhz RGB</a:t>
                      </a:r>
                      <a:endParaRPr dirty="0"/>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L" sz="1400" b="1" i="0" u="none" strike="noStrike" cap="none" dirty="0">
                          <a:solidFill>
                            <a:srgbClr val="000000"/>
                          </a:solidFill>
                          <a:effectLst/>
                          <a:latin typeface="Arial"/>
                          <a:ea typeface="Arial"/>
                          <a:cs typeface="Arial"/>
                          <a:sym typeface="Arial"/>
                        </a:rPr>
                        <a:t>RTX 3080 10GB 320 Bits</a:t>
                      </a:r>
                      <a:endParaRPr dirty="0"/>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1"/>
        <p:cNvGrpSpPr/>
        <p:nvPr/>
      </p:nvGrpSpPr>
      <p:grpSpPr>
        <a:xfrm>
          <a:off x="0" y="0"/>
          <a:ext cx="0" cy="0"/>
          <a:chOff x="0" y="0"/>
          <a:chExt cx="0" cy="0"/>
        </a:xfrm>
      </p:grpSpPr>
      <p:sp>
        <p:nvSpPr>
          <p:cNvPr id="92" name="Google Shape;92;p30"/>
          <p:cNvSpPr txBox="1"/>
          <p:nvPr/>
        </p:nvSpPr>
        <p:spPr>
          <a:xfrm>
            <a:off x="3897550" y="1527975"/>
            <a:ext cx="4856400" cy="3067200"/>
          </a:xfrm>
          <a:prstGeom prst="rect">
            <a:avLst/>
          </a:prstGeom>
          <a:noFill/>
          <a:ln>
            <a:noFill/>
          </a:ln>
        </p:spPr>
        <p:txBody>
          <a:bodyPr spcFirstLastPara="1" wrap="square" lIns="91425" tIns="45700" rIns="91425" bIns="45700" anchor="ctr" anchorCtr="0">
            <a:noAutofit/>
          </a:bodyPr>
          <a:lstStyle/>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 action="ppaction://hlinkshowjump?jump=nextslide"/>
              </a:rPr>
              <a:t>Consigna</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3" action="ppaction://hlinksldjump"/>
              </a:rPr>
              <a:t>Detalles</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4" action="ppaction://hlinksldjump"/>
              </a:rPr>
              <a:t>Especificaciones de equipos</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5" action="ppaction://hlinksldjump"/>
              </a:rPr>
              <a:t>Entrega</a:t>
            </a:r>
            <a:endParaRPr sz="2000" b="1">
              <a:solidFill>
                <a:srgbClr val="434343"/>
              </a:solidFill>
              <a:latin typeface="Open Sans"/>
              <a:ea typeface="Open Sans"/>
              <a:cs typeface="Open Sans"/>
              <a:sym typeface="Open Sans"/>
            </a:endParaRPr>
          </a:p>
          <a:p>
            <a:pPr marL="457200" lvl="0" indent="0" algn="l" rtl="0">
              <a:lnSpc>
                <a:spcPct val="130000"/>
              </a:lnSpc>
              <a:spcBef>
                <a:spcPts val="0"/>
              </a:spcBef>
              <a:spcAft>
                <a:spcPts val="0"/>
              </a:spcAft>
              <a:buNone/>
            </a:pPr>
            <a:endParaRPr sz="2000" b="1">
              <a:solidFill>
                <a:srgbClr val="434343"/>
              </a:solidFill>
              <a:latin typeface="Rajdhani"/>
              <a:ea typeface="Rajdhani"/>
              <a:cs typeface="Rajdhani"/>
              <a:sym typeface="Rajdhani"/>
            </a:endParaRPr>
          </a:p>
        </p:txBody>
      </p:sp>
      <p:sp>
        <p:nvSpPr>
          <p:cNvPr id="93" name="Google Shape;93;p30"/>
          <p:cNvSpPr txBox="1"/>
          <p:nvPr/>
        </p:nvSpPr>
        <p:spPr>
          <a:xfrm>
            <a:off x="1672950" y="2442819"/>
            <a:ext cx="1590300" cy="843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100" b="1">
                <a:solidFill>
                  <a:srgbClr val="EC183F"/>
                </a:solidFill>
                <a:latin typeface="Rajdhani"/>
                <a:ea typeface="Rajdhani"/>
                <a:cs typeface="Rajdhani"/>
                <a:sym typeface="Rajdhani"/>
              </a:rPr>
              <a:t>Índice</a:t>
            </a:r>
            <a:endParaRPr sz="2700" b="1">
              <a:solidFill>
                <a:srgbClr val="EC183F"/>
              </a:solidFill>
              <a:latin typeface="Rajdhani"/>
              <a:ea typeface="Rajdhani"/>
              <a:cs typeface="Rajdhani"/>
              <a:sym typeface="Rajdhani"/>
            </a:endParaRPr>
          </a:p>
        </p:txBody>
      </p:sp>
      <p:cxnSp>
        <p:nvCxnSpPr>
          <p:cNvPr id="94" name="Google Shape;94;p30"/>
          <p:cNvCxnSpPr/>
          <p:nvPr/>
        </p:nvCxnSpPr>
        <p:spPr>
          <a:xfrm flipH="1">
            <a:off x="3592750" y="1409375"/>
            <a:ext cx="18900" cy="30333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48"/>
          <p:cNvSpPr txBox="1"/>
          <p:nvPr/>
        </p:nvSpPr>
        <p:spPr>
          <a:xfrm>
            <a:off x="64380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a:t>
            </a:r>
            <a:endParaRPr sz="3000" b="1">
              <a:solidFill>
                <a:srgbClr val="EC183F"/>
              </a:solidFill>
              <a:latin typeface="Rajdhani"/>
              <a:ea typeface="Rajdhani"/>
              <a:cs typeface="Rajdhani"/>
              <a:sym typeface="Rajdhani"/>
            </a:endParaRPr>
          </a:p>
        </p:txBody>
      </p:sp>
      <p:sp>
        <p:nvSpPr>
          <p:cNvPr id="232" name="Google Shape;232;p48"/>
          <p:cNvSpPr txBox="1"/>
          <p:nvPr/>
        </p:nvSpPr>
        <p:spPr>
          <a:xfrm>
            <a:off x="6540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33" name="Google Shape;233;p48"/>
          <p:cNvSpPr txBox="1"/>
          <p:nvPr/>
        </p:nvSpPr>
        <p:spPr>
          <a:xfrm>
            <a:off x="8682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34" name="Google Shape;234;p48"/>
          <p:cNvGraphicFramePr/>
          <p:nvPr>
            <p:extLst>
              <p:ext uri="{D42A27DB-BD31-4B8C-83A1-F6EECF244321}">
                <p14:modId xmlns:p14="http://schemas.microsoft.com/office/powerpoint/2010/main" val="2026690974"/>
              </p:ext>
            </p:extLst>
          </p:nvPr>
        </p:nvGraphicFramePr>
        <p:xfrm>
          <a:off x="952500" y="2114550"/>
          <a:ext cx="7239000" cy="1981050"/>
        </p:xfrm>
        <a:graphic>
          <a:graphicData uri="http://schemas.openxmlformats.org/drawingml/2006/table">
            <a:tbl>
              <a:tblPr>
                <a:noFill/>
                <a:tableStyleId>{EB210CC4-3AB5-4076-87A8-8E5552A60AEE}</a:tableStyleId>
              </a:tblPr>
              <a:tblGrid>
                <a:gridCol w="1947600">
                  <a:extLst>
                    <a:ext uri="{9D8B030D-6E8A-4147-A177-3AD203B41FA5}">
                      <a16:colId xmlns:a16="http://schemas.microsoft.com/office/drawing/2014/main" val="20000"/>
                    </a:ext>
                  </a:extLst>
                </a:gridCol>
                <a:gridCol w="52914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L" dirty="0">
                          <a:latin typeface="Open Sans"/>
                          <a:ea typeface="Open Sans"/>
                          <a:cs typeface="Open Sans"/>
                          <a:sym typeface="Open Sans"/>
                        </a:rPr>
                        <a:t>Intel Core i9-13900KF</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CL" dirty="0">
                          <a:latin typeface="Open Sans"/>
                          <a:ea typeface="Open Sans"/>
                          <a:cs typeface="Open Sans"/>
                          <a:sym typeface="Open Sans"/>
                        </a:rPr>
                        <a:t>ASUS Z790-E GAMING WIFI ROG </a:t>
                      </a:r>
                      <a:r>
                        <a:rPr lang="es-CL" dirty="0" err="1">
                          <a:latin typeface="Open Sans"/>
                          <a:ea typeface="Open Sans"/>
                          <a:cs typeface="Open Sans"/>
                          <a:sym typeface="Open Sans"/>
                        </a:rPr>
                        <a:t>Strix</a:t>
                      </a:r>
                      <a:endParaRPr dirty="0">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n-US" dirty="0">
                          <a:latin typeface="Open Sans"/>
                          <a:ea typeface="Open Sans"/>
                          <a:cs typeface="Open Sans"/>
                          <a:sym typeface="Open Sans"/>
                        </a:rPr>
                        <a:t>Kingston FURY Beast, 32 GB (2x 16 GB), DDR5-6000</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L" dirty="0">
                          <a:latin typeface="Open Sans"/>
                          <a:ea typeface="Open Sans"/>
                          <a:cs typeface="Open Sans"/>
                          <a:sym typeface="Open Sans"/>
                        </a:rPr>
                        <a:t>GeForce RTX 4090 Trinity</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
        <p:nvSpPr>
          <p:cNvPr id="235" name="Google Shape;235;p48"/>
          <p:cNvSpPr txBox="1"/>
          <p:nvPr/>
        </p:nvSpPr>
        <p:spPr>
          <a:xfrm>
            <a:off x="64380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1100"/>
              <a:buFont typeface="Arial"/>
              <a:buNone/>
            </a:pPr>
            <a:r>
              <a:rPr lang="es" sz="1600" dirty="0">
                <a:solidFill>
                  <a:srgbClr val="434343"/>
                </a:solidFill>
                <a:latin typeface="Open Sans"/>
                <a:ea typeface="Open Sans"/>
                <a:cs typeface="Open Sans"/>
                <a:sym typeface="Open Sans"/>
              </a:rPr>
              <a:t>Esta computadora debe ser armada a libre criterio del estudiante.</a:t>
            </a:r>
            <a:endParaRPr sz="1600" dirty="0">
              <a:solidFill>
                <a:srgbClr val="434343"/>
              </a:solidFill>
              <a:latin typeface="Open Sans"/>
              <a:ea typeface="Open Sans"/>
              <a:cs typeface="Open Sans"/>
              <a:sym typeface="Open Sans"/>
            </a:endParaRPr>
          </a:p>
          <a:p>
            <a:pPr marL="0" lvl="0" indent="0" algn="l" rtl="0">
              <a:lnSpc>
                <a:spcPct val="150000"/>
              </a:lnSpc>
              <a:spcBef>
                <a:spcPts val="0"/>
              </a:spcBef>
              <a:spcAft>
                <a:spcPts val="0"/>
              </a:spcAft>
              <a:buNone/>
            </a:pPr>
            <a:endParaRPr sz="1600" dirty="0">
              <a:solidFill>
                <a:srgbClr val="434343"/>
              </a:solidFill>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239"/>
        <p:cNvGrpSpPr/>
        <p:nvPr/>
      </p:nvGrpSpPr>
      <p:grpSpPr>
        <a:xfrm>
          <a:off x="0" y="0"/>
          <a:ext cx="0" cy="0"/>
          <a:chOff x="0" y="0"/>
          <a:chExt cx="0" cy="0"/>
        </a:xfrm>
      </p:grpSpPr>
      <p:sp>
        <p:nvSpPr>
          <p:cNvPr id="240" name="Google Shape;240;p49"/>
          <p:cNvSpPr txBox="1"/>
          <p:nvPr/>
        </p:nvSpPr>
        <p:spPr>
          <a:xfrm>
            <a:off x="3609750" y="1495200"/>
            <a:ext cx="36369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Entrega</a:t>
            </a:r>
            <a:endParaRPr sz="3700" b="1">
              <a:solidFill>
                <a:srgbClr val="FFFFFF"/>
              </a:solidFill>
              <a:latin typeface="Rajdhani"/>
              <a:ea typeface="Rajdhani"/>
              <a:cs typeface="Rajdhani"/>
              <a:sym typeface="Rajdhani"/>
            </a:endParaRPr>
          </a:p>
        </p:txBody>
      </p:sp>
      <p:sp>
        <p:nvSpPr>
          <p:cNvPr id="241" name="Google Shape;241;p49"/>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4</a:t>
            </a:r>
            <a:endParaRPr sz="6000" b="1">
              <a:solidFill>
                <a:srgbClr val="FFFFFF"/>
              </a:solidFill>
              <a:latin typeface="Rajdhani"/>
              <a:ea typeface="Rajdhani"/>
              <a:cs typeface="Rajdhani"/>
              <a:sym typeface="Rajdhani"/>
            </a:endParaRPr>
          </a:p>
        </p:txBody>
      </p:sp>
      <p:sp>
        <p:nvSpPr>
          <p:cNvPr id="242" name="Google Shape;242;p49"/>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50"/>
          <p:cNvSpPr txBox="1"/>
          <p:nvPr/>
        </p:nvSpPr>
        <p:spPr>
          <a:xfrm>
            <a:off x="625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Entrega</a:t>
            </a:r>
            <a:endParaRPr sz="3000" b="1">
              <a:solidFill>
                <a:srgbClr val="EC183F"/>
              </a:solidFill>
              <a:latin typeface="Rajdhani"/>
              <a:ea typeface="Rajdhani"/>
              <a:cs typeface="Rajdhani"/>
              <a:sym typeface="Rajdhani"/>
            </a:endParaRPr>
          </a:p>
        </p:txBody>
      </p:sp>
      <p:sp>
        <p:nvSpPr>
          <p:cNvPr id="248" name="Google Shape;248;p50"/>
          <p:cNvSpPr txBox="1"/>
          <p:nvPr/>
        </p:nvSpPr>
        <p:spPr>
          <a:xfrm>
            <a:off x="636200" y="1534325"/>
            <a:ext cx="4185300" cy="1443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Cada estudiante debe subir a su mochila del viajero un archivo del formato que prefiera (.pdf, .doc, .xls) con el detalle de los diferentes equipos que armó.</a:t>
            </a:r>
            <a:endParaRPr sz="1600">
              <a:solidFill>
                <a:srgbClr val="434343"/>
              </a:solidFill>
              <a:latin typeface="Open Sans"/>
              <a:ea typeface="Open Sans"/>
              <a:cs typeface="Open Sans"/>
              <a:sym typeface="Open Sans"/>
            </a:endParaRPr>
          </a:p>
        </p:txBody>
      </p:sp>
      <p:pic>
        <p:nvPicPr>
          <p:cNvPr id="249" name="Google Shape;249;p50"/>
          <p:cNvPicPr preferRelativeResize="0"/>
          <p:nvPr/>
        </p:nvPicPr>
        <p:blipFill>
          <a:blip r:embed="rId3">
            <a:alphaModFix/>
          </a:blip>
          <a:stretch>
            <a:fillRect/>
          </a:stretch>
        </p:blipFill>
        <p:spPr>
          <a:xfrm>
            <a:off x="4318875" y="1250925"/>
            <a:ext cx="3270427" cy="1839626"/>
          </a:xfrm>
          <a:prstGeom prst="rect">
            <a:avLst/>
          </a:prstGeom>
          <a:noFill/>
          <a:ln>
            <a:noFill/>
          </a:ln>
        </p:spPr>
      </p:pic>
      <p:pic>
        <p:nvPicPr>
          <p:cNvPr id="250" name="Google Shape;250;p50"/>
          <p:cNvPicPr preferRelativeResize="0"/>
          <p:nvPr/>
        </p:nvPicPr>
        <p:blipFill>
          <a:blip r:embed="rId4">
            <a:alphaModFix/>
          </a:blip>
          <a:stretch>
            <a:fillRect/>
          </a:stretch>
        </p:blipFill>
        <p:spPr>
          <a:xfrm>
            <a:off x="5677200" y="1418864"/>
            <a:ext cx="2902574" cy="1632698"/>
          </a:xfrm>
          <a:prstGeom prst="rect">
            <a:avLst/>
          </a:prstGeom>
          <a:noFill/>
          <a:ln>
            <a:noFill/>
          </a:ln>
        </p:spPr>
      </p:pic>
      <p:pic>
        <p:nvPicPr>
          <p:cNvPr id="251" name="Google Shape;251;p50"/>
          <p:cNvPicPr preferRelativeResize="0"/>
          <p:nvPr/>
        </p:nvPicPr>
        <p:blipFill>
          <a:blip r:embed="rId5">
            <a:alphaModFix/>
          </a:blip>
          <a:stretch>
            <a:fillRect/>
          </a:stretch>
        </p:blipFill>
        <p:spPr>
          <a:xfrm>
            <a:off x="5047350" y="2153639"/>
            <a:ext cx="2902574" cy="163269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255"/>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98"/>
        <p:cNvGrpSpPr/>
        <p:nvPr/>
      </p:nvGrpSpPr>
      <p:grpSpPr>
        <a:xfrm>
          <a:off x="0" y="0"/>
          <a:ext cx="0" cy="0"/>
          <a:chOff x="0" y="0"/>
          <a:chExt cx="0" cy="0"/>
        </a:xfrm>
      </p:grpSpPr>
      <p:sp>
        <p:nvSpPr>
          <p:cNvPr id="99" name="Google Shape;99;p31"/>
          <p:cNvSpPr txBox="1"/>
          <p:nvPr/>
        </p:nvSpPr>
        <p:spPr>
          <a:xfrm>
            <a:off x="3609750" y="1495200"/>
            <a:ext cx="33327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Consigna </a:t>
            </a:r>
            <a:endParaRPr sz="3700" b="1">
              <a:solidFill>
                <a:srgbClr val="FFFFFF"/>
              </a:solidFill>
              <a:latin typeface="Rajdhani"/>
              <a:ea typeface="Rajdhani"/>
              <a:cs typeface="Rajdhani"/>
              <a:sym typeface="Rajdhani"/>
            </a:endParaRPr>
          </a:p>
        </p:txBody>
      </p:sp>
      <p:sp>
        <p:nvSpPr>
          <p:cNvPr id="100" name="Google Shape;100;p31"/>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1</a:t>
            </a:r>
            <a:endParaRPr sz="6000" b="1">
              <a:solidFill>
                <a:srgbClr val="FFFFFF"/>
              </a:solidFill>
              <a:latin typeface="Rajdhani"/>
              <a:ea typeface="Rajdhani"/>
              <a:cs typeface="Rajdhani"/>
              <a:sym typeface="Rajdhani"/>
            </a:endParaRPr>
          </a:p>
        </p:txBody>
      </p:sp>
      <p:sp>
        <p:nvSpPr>
          <p:cNvPr id="101" name="Google Shape;101;p31"/>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2"/>
          <p:cNvSpPr txBox="1"/>
          <p:nvPr/>
        </p:nvSpPr>
        <p:spPr>
          <a:xfrm>
            <a:off x="626825" y="1458250"/>
            <a:ext cx="4311600" cy="25953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En base a lo aprendido de toda la estructura de computadoras, vamos a proceder a armar diferentes computadoras en base a necesidades de uso determinadas y compatibilidades entre sus diferentes componentes.</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Vamos a armar 9 computadoras de 3 gamas diferentes (gama alta, media y baja) en donde habrá que determinar los componentes compatibles a cada uno.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07" name="Google Shape;107;p32"/>
          <p:cNvSpPr txBox="1"/>
          <p:nvPr/>
        </p:nvSpPr>
        <p:spPr>
          <a:xfrm>
            <a:off x="616575" y="608150"/>
            <a:ext cx="31164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Consigna</a:t>
            </a:r>
            <a:endParaRPr sz="3000" b="1">
              <a:solidFill>
                <a:srgbClr val="EC183F"/>
              </a:solidFill>
              <a:latin typeface="Rajdhani"/>
              <a:ea typeface="Rajdhani"/>
              <a:cs typeface="Rajdhani"/>
              <a:sym typeface="Rajdhani"/>
            </a:endParaRPr>
          </a:p>
        </p:txBody>
      </p:sp>
      <p:pic>
        <p:nvPicPr>
          <p:cNvPr id="108" name="Google Shape;108;p32"/>
          <p:cNvPicPr preferRelativeResize="0"/>
          <p:nvPr/>
        </p:nvPicPr>
        <p:blipFill>
          <a:blip r:embed="rId3">
            <a:alphaModFix/>
          </a:blip>
          <a:stretch>
            <a:fillRect/>
          </a:stretch>
        </p:blipFill>
        <p:spPr>
          <a:xfrm>
            <a:off x="4165575" y="1798678"/>
            <a:ext cx="5183201" cy="2915548"/>
          </a:xfrm>
          <a:prstGeom prst="rect">
            <a:avLst/>
          </a:prstGeom>
          <a:noFill/>
          <a:ln>
            <a:noFill/>
          </a:ln>
        </p:spPr>
      </p:pic>
      <p:pic>
        <p:nvPicPr>
          <p:cNvPr id="109" name="Google Shape;109;p32"/>
          <p:cNvPicPr preferRelativeResize="0"/>
          <p:nvPr/>
        </p:nvPicPr>
        <p:blipFill>
          <a:blip r:embed="rId4">
            <a:alphaModFix/>
          </a:blip>
          <a:stretch>
            <a:fillRect/>
          </a:stretch>
        </p:blipFill>
        <p:spPr>
          <a:xfrm>
            <a:off x="4881449" y="1290212"/>
            <a:ext cx="1951852" cy="1097899"/>
          </a:xfrm>
          <a:prstGeom prst="rect">
            <a:avLst/>
          </a:prstGeom>
          <a:noFill/>
          <a:ln>
            <a:noFill/>
          </a:ln>
        </p:spPr>
      </p:pic>
      <p:pic>
        <p:nvPicPr>
          <p:cNvPr id="110" name="Google Shape;110;p32"/>
          <p:cNvPicPr preferRelativeResize="0"/>
          <p:nvPr/>
        </p:nvPicPr>
        <p:blipFill>
          <a:blip r:embed="rId5">
            <a:alphaModFix/>
          </a:blip>
          <a:stretch>
            <a:fillRect/>
          </a:stretch>
        </p:blipFill>
        <p:spPr>
          <a:xfrm>
            <a:off x="5801575" y="962650"/>
            <a:ext cx="3116401" cy="17530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114"/>
        <p:cNvGrpSpPr/>
        <p:nvPr/>
      </p:nvGrpSpPr>
      <p:grpSpPr>
        <a:xfrm>
          <a:off x="0" y="0"/>
          <a:ext cx="0" cy="0"/>
          <a:chOff x="0" y="0"/>
          <a:chExt cx="0" cy="0"/>
        </a:xfrm>
      </p:grpSpPr>
      <p:sp>
        <p:nvSpPr>
          <p:cNvPr id="115" name="Google Shape;115;p33"/>
          <p:cNvSpPr txBox="1"/>
          <p:nvPr/>
        </p:nvSpPr>
        <p:spPr>
          <a:xfrm>
            <a:off x="3609750" y="1495200"/>
            <a:ext cx="33960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Detalles</a:t>
            </a:r>
            <a:endParaRPr sz="3700" b="1">
              <a:solidFill>
                <a:srgbClr val="FFFFFF"/>
              </a:solidFill>
              <a:latin typeface="Rajdhani"/>
              <a:ea typeface="Rajdhani"/>
              <a:cs typeface="Rajdhani"/>
              <a:sym typeface="Rajdhani"/>
            </a:endParaRPr>
          </a:p>
        </p:txBody>
      </p:sp>
      <p:sp>
        <p:nvSpPr>
          <p:cNvPr id="116" name="Google Shape;116;p33"/>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2</a:t>
            </a:r>
            <a:endParaRPr sz="6000" b="1">
              <a:solidFill>
                <a:srgbClr val="FFFFFF"/>
              </a:solidFill>
              <a:latin typeface="Rajdhani"/>
              <a:ea typeface="Rajdhani"/>
              <a:cs typeface="Rajdhani"/>
              <a:sym typeface="Rajdhani"/>
            </a:endParaRPr>
          </a:p>
        </p:txBody>
      </p:sp>
      <p:sp>
        <p:nvSpPr>
          <p:cNvPr id="117" name="Google Shape;117;p33"/>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4"/>
          <p:cNvSpPr txBox="1"/>
          <p:nvPr/>
        </p:nvSpPr>
        <p:spPr>
          <a:xfrm>
            <a:off x="616625" y="6140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Detalles de armado</a:t>
            </a:r>
            <a:endParaRPr sz="3000" b="1">
              <a:solidFill>
                <a:srgbClr val="EC183F"/>
              </a:solidFill>
              <a:latin typeface="Rajdhani"/>
              <a:ea typeface="Rajdhani"/>
              <a:cs typeface="Rajdhani"/>
              <a:sym typeface="Rajdhani"/>
            </a:endParaRPr>
          </a:p>
        </p:txBody>
      </p:sp>
      <p:sp>
        <p:nvSpPr>
          <p:cNvPr id="123" name="Google Shape;123;p34"/>
          <p:cNvSpPr txBox="1"/>
          <p:nvPr/>
        </p:nvSpPr>
        <p:spPr>
          <a:xfrm>
            <a:off x="626875" y="1468150"/>
            <a:ext cx="4058400" cy="32553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Para el armado vamos a tener un cuadro de especificaciones donde tendremos separado.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Procesador</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Placa madre</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Memoria primaria</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Memoria secundaria</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GPU (si es que fuera necesario)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b="1">
              <a:solidFill>
                <a:srgbClr val="434343"/>
              </a:solidFill>
              <a:latin typeface="Open Sans"/>
              <a:ea typeface="Open Sans"/>
              <a:cs typeface="Open Sans"/>
              <a:sym typeface="Open Sans"/>
            </a:endParaRPr>
          </a:p>
        </p:txBody>
      </p:sp>
      <p:sp>
        <p:nvSpPr>
          <p:cNvPr id="124" name="Google Shape;124;p34"/>
          <p:cNvSpPr txBox="1"/>
          <p:nvPr/>
        </p:nvSpPr>
        <p:spPr>
          <a:xfrm>
            <a:off x="4805000" y="1427450"/>
            <a:ext cx="3789600" cy="2382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Deberemos armar </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computadoras por gama, donde cada una de estas  serán o compatibles con </a:t>
            </a:r>
            <a:r>
              <a:rPr lang="es" sz="1600" b="1">
                <a:solidFill>
                  <a:srgbClr val="434343"/>
                </a:solidFill>
                <a:latin typeface="Open Sans"/>
                <a:ea typeface="Open Sans"/>
                <a:cs typeface="Open Sans"/>
                <a:sym typeface="Open Sans"/>
              </a:rPr>
              <a:t>Intel</a:t>
            </a:r>
            <a:r>
              <a:rPr lang="es" sz="1600">
                <a:solidFill>
                  <a:srgbClr val="434343"/>
                </a:solidFill>
                <a:latin typeface="Open Sans"/>
                <a:ea typeface="Open Sans"/>
                <a:cs typeface="Open Sans"/>
                <a:sym typeface="Open Sans"/>
              </a:rPr>
              <a:t> o </a:t>
            </a:r>
            <a:r>
              <a:rPr lang="es" sz="1600" b="1">
                <a:solidFill>
                  <a:srgbClr val="434343"/>
                </a:solidFill>
                <a:latin typeface="Open Sans"/>
                <a:ea typeface="Open Sans"/>
                <a:cs typeface="Open Sans"/>
                <a:sym typeface="Open Sans"/>
              </a:rPr>
              <a:t>AMD</a:t>
            </a:r>
            <a:r>
              <a:rPr lang="es" sz="1600">
                <a:solidFill>
                  <a:srgbClr val="434343"/>
                </a:solidFill>
                <a:latin typeface="Open Sans"/>
                <a:ea typeface="Open Sans"/>
                <a:cs typeface="Open Sans"/>
                <a:sym typeface="Open Sans"/>
              </a:rPr>
              <a:t>.</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s" sz="1600" b="1">
                <a:solidFill>
                  <a:srgbClr val="434343"/>
                </a:solidFill>
                <a:latin typeface="Open Sans"/>
                <a:ea typeface="Open Sans"/>
                <a:cs typeface="Open Sans"/>
                <a:sym typeface="Open Sans"/>
              </a:rPr>
              <a:t>El tercer ordenador debe ser armado a libre criterio del estudiante.</a:t>
            </a:r>
            <a:endParaRPr sz="1600" b="1">
              <a:solidFill>
                <a:srgbClr val="434343"/>
              </a:solidFill>
              <a:latin typeface="Open Sans"/>
              <a:ea typeface="Open Sans"/>
              <a:cs typeface="Open Sans"/>
              <a:sym typeface="Open Sans"/>
            </a:endParaRPr>
          </a:p>
          <a:p>
            <a:pPr marL="0" lvl="0" indent="0" algn="l" rtl="0">
              <a:spcBef>
                <a:spcPts val="0"/>
              </a:spcBef>
              <a:spcAft>
                <a:spcPts val="0"/>
              </a:spcAft>
              <a:buNone/>
            </a:pPr>
            <a:endParaRPr/>
          </a:p>
        </p:txBody>
      </p:sp>
      <p:pic>
        <p:nvPicPr>
          <p:cNvPr id="125" name="Google Shape;125;p34"/>
          <p:cNvPicPr preferRelativeResize="0"/>
          <p:nvPr/>
        </p:nvPicPr>
        <p:blipFill>
          <a:blip r:embed="rId3">
            <a:alphaModFix/>
          </a:blip>
          <a:stretch>
            <a:fillRect/>
          </a:stretch>
        </p:blipFill>
        <p:spPr>
          <a:xfrm>
            <a:off x="5615718" y="3197050"/>
            <a:ext cx="2899758" cy="1631100"/>
          </a:xfrm>
          <a:prstGeom prst="rect">
            <a:avLst/>
          </a:prstGeom>
          <a:noFill/>
          <a:ln>
            <a:noFill/>
          </a:ln>
        </p:spPr>
      </p:pic>
      <p:pic>
        <p:nvPicPr>
          <p:cNvPr id="126" name="Google Shape;126;p34"/>
          <p:cNvPicPr preferRelativeResize="0"/>
          <p:nvPr/>
        </p:nvPicPr>
        <p:blipFill>
          <a:blip r:embed="rId4">
            <a:alphaModFix/>
          </a:blip>
          <a:stretch>
            <a:fillRect/>
          </a:stretch>
        </p:blipFill>
        <p:spPr>
          <a:xfrm>
            <a:off x="4457075" y="3440613"/>
            <a:ext cx="2164157" cy="121734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35"/>
          <p:cNvSpPr/>
          <p:nvPr/>
        </p:nvSpPr>
        <p:spPr>
          <a:xfrm>
            <a:off x="4852000" y="1624475"/>
            <a:ext cx="3498000" cy="2615700"/>
          </a:xfrm>
          <a:prstGeom prst="roundRect">
            <a:avLst>
              <a:gd name="adj" fmla="val 16667"/>
            </a:avLst>
          </a:prstGeom>
          <a:solidFill>
            <a:srgbClr val="43434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822960" lvl="0" indent="0" algn="l" rtl="0">
              <a:spcBef>
                <a:spcPts val="0"/>
              </a:spcBef>
              <a:spcAft>
                <a:spcPts val="0"/>
              </a:spcAft>
              <a:buNone/>
            </a:pPr>
            <a:endParaRPr sz="1200">
              <a:latin typeface="Open Sans"/>
              <a:ea typeface="Open Sans"/>
              <a:cs typeface="Open Sans"/>
              <a:sym typeface="Open Sans"/>
            </a:endParaRPr>
          </a:p>
          <a:p>
            <a:pPr marL="822960" lvl="0" indent="0" algn="l" rtl="0">
              <a:spcBef>
                <a:spcPts val="0"/>
              </a:spcBef>
              <a:spcAft>
                <a:spcPts val="0"/>
              </a:spcAft>
              <a:buNone/>
            </a:pPr>
            <a:endParaRPr sz="1200">
              <a:latin typeface="Open Sans"/>
              <a:ea typeface="Open Sans"/>
              <a:cs typeface="Open Sans"/>
              <a:sym typeface="Open Sans"/>
            </a:endParaRPr>
          </a:p>
        </p:txBody>
      </p:sp>
      <p:sp>
        <p:nvSpPr>
          <p:cNvPr id="132" name="Google Shape;132;p35"/>
          <p:cNvSpPr txBox="1"/>
          <p:nvPr/>
        </p:nvSpPr>
        <p:spPr>
          <a:xfrm>
            <a:off x="614975" y="615475"/>
            <a:ext cx="18393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Detalles</a:t>
            </a:r>
            <a:endParaRPr sz="3000" b="1">
              <a:solidFill>
                <a:srgbClr val="EC183F"/>
              </a:solidFill>
              <a:latin typeface="Rajdhani"/>
              <a:ea typeface="Rajdhani"/>
              <a:cs typeface="Rajdhani"/>
              <a:sym typeface="Rajdhani"/>
            </a:endParaRPr>
          </a:p>
        </p:txBody>
      </p:sp>
      <p:sp>
        <p:nvSpPr>
          <p:cNvPr id="133" name="Google Shape;133;p35"/>
          <p:cNvSpPr txBox="1"/>
          <p:nvPr/>
        </p:nvSpPr>
        <p:spPr>
          <a:xfrm>
            <a:off x="614975" y="1469575"/>
            <a:ext cx="3765600" cy="2817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s" sz="1700" b="1">
                <a:solidFill>
                  <a:srgbClr val="434343"/>
                </a:solidFill>
                <a:latin typeface="Rajdhani"/>
                <a:ea typeface="Rajdhani"/>
                <a:cs typeface="Rajdhani"/>
                <a:sym typeface="Rajdhani"/>
              </a:rPr>
              <a:t>¿Por qué esta actividad?¿Sirve este ejercicio de armar computadoras?</a:t>
            </a:r>
            <a:endParaRPr sz="1700" b="1">
              <a:solidFill>
                <a:srgbClr val="434343"/>
              </a:solidFill>
              <a:latin typeface="Rajdhani"/>
              <a:ea typeface="Rajdhani"/>
              <a:cs typeface="Rajdhani"/>
              <a:sym typeface="Rajdhani"/>
            </a:endParaRPr>
          </a:p>
          <a:p>
            <a:pPr marL="0" lvl="0" indent="0" algn="l" rtl="0">
              <a:lnSpc>
                <a:spcPct val="115000"/>
              </a:lnSpc>
              <a:spcBef>
                <a:spcPts val="0"/>
              </a:spcBef>
              <a:spcAft>
                <a:spcPts val="0"/>
              </a:spcAft>
              <a:buClr>
                <a:schemeClr val="dk1"/>
              </a:buClr>
              <a:buSzPts val="1100"/>
              <a:buFont typeface="Arial"/>
              <a:buNone/>
            </a:pPr>
            <a:endParaRPr sz="1800" b="1">
              <a:solidFill>
                <a:srgbClr val="434343"/>
              </a:solidFill>
              <a:latin typeface="Rajdhani"/>
              <a:ea typeface="Rajdhani"/>
              <a:cs typeface="Rajdhani"/>
              <a:sym typeface="Rajdhani"/>
            </a:endParaRPr>
          </a:p>
          <a:p>
            <a:pPr marL="0" lvl="0" indent="0" algn="l" rtl="0">
              <a:lnSpc>
                <a:spcPct val="115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A la hora de trabajar en un ambiente laboral, las computadoras son una parte esencial del trabajo día a día, por lo cual la habilidad de poder armar una a base de ciertas especificaciones es una habilidad necesaria para el profesional de IT.</a:t>
            </a:r>
            <a:endParaRPr sz="1600">
              <a:solidFill>
                <a:srgbClr val="434343"/>
              </a:solidFill>
              <a:latin typeface="Open Sans"/>
              <a:ea typeface="Open Sans"/>
              <a:cs typeface="Open Sans"/>
              <a:sym typeface="Open Sans"/>
            </a:endParaRPr>
          </a:p>
          <a:p>
            <a:pPr marL="0" lvl="0" indent="0" algn="just" rtl="0">
              <a:lnSpc>
                <a:spcPct val="150000"/>
              </a:lnSpc>
              <a:spcBef>
                <a:spcPts val="0"/>
              </a:spcBef>
              <a:spcAft>
                <a:spcPts val="0"/>
              </a:spcAft>
              <a:buClr>
                <a:schemeClr val="dk1"/>
              </a:buClr>
              <a:buSzPts val="1100"/>
              <a:buFont typeface="Arial"/>
              <a:buNone/>
            </a:pPr>
            <a:endParaRPr sz="1600">
              <a:solidFill>
                <a:srgbClr val="434343"/>
              </a:solidFill>
              <a:latin typeface="Open Sans"/>
              <a:ea typeface="Open Sans"/>
              <a:cs typeface="Open Sans"/>
              <a:sym typeface="Open Sans"/>
            </a:endParaRPr>
          </a:p>
          <a:p>
            <a:pPr marL="0" lvl="0" indent="0" algn="just" rtl="0">
              <a:lnSpc>
                <a:spcPct val="150000"/>
              </a:lnSpc>
              <a:spcBef>
                <a:spcPts val="0"/>
              </a:spcBef>
              <a:spcAft>
                <a:spcPts val="0"/>
              </a:spcAft>
              <a:buClr>
                <a:schemeClr val="dk1"/>
              </a:buClr>
              <a:buSzPts val="1100"/>
              <a:buFont typeface="Arial"/>
              <a:buNone/>
            </a:pPr>
            <a:endParaRPr sz="1500" b="1">
              <a:solidFill>
                <a:srgbClr val="434343"/>
              </a:solidFill>
              <a:latin typeface="Rajdhani"/>
              <a:ea typeface="Rajdhani"/>
              <a:cs typeface="Rajdhani"/>
              <a:sym typeface="Rajdhani"/>
            </a:endParaRPr>
          </a:p>
          <a:p>
            <a:pPr marL="0" lvl="0" indent="0" algn="just" rtl="0">
              <a:lnSpc>
                <a:spcPct val="150000"/>
              </a:lnSpc>
              <a:spcBef>
                <a:spcPts val="0"/>
              </a:spcBef>
              <a:spcAft>
                <a:spcPts val="0"/>
              </a:spcAft>
              <a:buNone/>
            </a:pPr>
            <a:endParaRPr sz="1500" b="1">
              <a:solidFill>
                <a:srgbClr val="434343"/>
              </a:solidFill>
              <a:latin typeface="Rajdhani"/>
              <a:ea typeface="Rajdhani"/>
              <a:cs typeface="Rajdhani"/>
              <a:sym typeface="Rajdhani"/>
            </a:endParaRPr>
          </a:p>
        </p:txBody>
      </p:sp>
      <p:sp>
        <p:nvSpPr>
          <p:cNvPr id="134" name="Google Shape;134;p35"/>
          <p:cNvSpPr txBox="1"/>
          <p:nvPr/>
        </p:nvSpPr>
        <p:spPr>
          <a:xfrm>
            <a:off x="5082850" y="1767800"/>
            <a:ext cx="3056100" cy="2352000"/>
          </a:xfrm>
          <a:prstGeom prst="rect">
            <a:avLst/>
          </a:prstGeom>
          <a:noFill/>
          <a:ln>
            <a:noFill/>
          </a:ln>
        </p:spPr>
        <p:txBody>
          <a:bodyPr spcFirstLastPara="1" wrap="square" lIns="91425" tIns="91425" rIns="91425" bIns="91425" anchor="t" anchorCtr="0">
            <a:spAutoFit/>
          </a:bodyPr>
          <a:lstStyle/>
          <a:p>
            <a:pPr marL="0" lvl="0" indent="0" algn="l" rtl="0">
              <a:lnSpc>
                <a:spcPct val="130000"/>
              </a:lnSpc>
              <a:spcBef>
                <a:spcPts val="0"/>
              </a:spcBef>
              <a:spcAft>
                <a:spcPts val="0"/>
              </a:spcAft>
              <a:buClr>
                <a:schemeClr val="dk1"/>
              </a:buClr>
              <a:buSzPts val="1100"/>
              <a:buFont typeface="Arial"/>
              <a:buNone/>
            </a:pPr>
            <a:r>
              <a:rPr lang="es" sz="1600">
                <a:solidFill>
                  <a:schemeClr val="lt1"/>
                </a:solidFill>
                <a:latin typeface="Open Sans"/>
                <a:ea typeface="Open Sans"/>
                <a:cs typeface="Open Sans"/>
                <a:sym typeface="Open Sans"/>
              </a:rPr>
              <a:t>Recordemos que para</a:t>
            </a:r>
            <a:endParaRPr sz="1600">
              <a:solidFill>
                <a:schemeClr val="lt1"/>
              </a:solidFill>
              <a:latin typeface="Open Sans"/>
              <a:ea typeface="Open Sans"/>
              <a:cs typeface="Open Sans"/>
              <a:sym typeface="Open Sans"/>
            </a:endParaRPr>
          </a:p>
          <a:p>
            <a:pPr marL="0" lvl="0" indent="0" algn="l" rtl="0">
              <a:lnSpc>
                <a:spcPct val="130000"/>
              </a:lnSpc>
              <a:spcBef>
                <a:spcPts val="0"/>
              </a:spcBef>
              <a:spcAft>
                <a:spcPts val="0"/>
              </a:spcAft>
              <a:buClr>
                <a:schemeClr val="dk1"/>
              </a:buClr>
              <a:buSzPts val="1100"/>
              <a:buFont typeface="Arial"/>
              <a:buNone/>
            </a:pPr>
            <a:r>
              <a:rPr lang="es" sz="1600">
                <a:solidFill>
                  <a:schemeClr val="lt1"/>
                </a:solidFill>
                <a:latin typeface="Open Sans"/>
                <a:ea typeface="Open Sans"/>
                <a:cs typeface="Open Sans"/>
                <a:sym typeface="Open Sans"/>
              </a:rPr>
              <a:t>los diferentes componentes existen ciertas características como los </a:t>
            </a:r>
            <a:r>
              <a:rPr lang="es" sz="1600" b="1">
                <a:solidFill>
                  <a:schemeClr val="lt1"/>
                </a:solidFill>
                <a:latin typeface="Open Sans"/>
                <a:ea typeface="Open Sans"/>
                <a:cs typeface="Open Sans"/>
                <a:sym typeface="Open Sans"/>
              </a:rPr>
              <a:t>sockets, frecuencia y conectores</a:t>
            </a:r>
            <a:r>
              <a:rPr lang="es" sz="1600">
                <a:solidFill>
                  <a:schemeClr val="lt1"/>
                </a:solidFill>
                <a:latin typeface="Open Sans"/>
                <a:ea typeface="Open Sans"/>
                <a:cs typeface="Open Sans"/>
                <a:sym typeface="Open Sans"/>
              </a:rPr>
              <a:t>, los cuales hay que tener </a:t>
            </a:r>
            <a:r>
              <a:rPr lang="es" sz="1600" b="1">
                <a:solidFill>
                  <a:schemeClr val="lt1"/>
                </a:solidFill>
                <a:latin typeface="Open Sans"/>
                <a:ea typeface="Open Sans"/>
                <a:cs typeface="Open Sans"/>
                <a:sym typeface="Open Sans"/>
              </a:rPr>
              <a:t>en cuenta </a:t>
            </a:r>
            <a:r>
              <a:rPr lang="es" sz="1600">
                <a:solidFill>
                  <a:schemeClr val="lt1"/>
                </a:solidFill>
                <a:latin typeface="Open Sans"/>
                <a:ea typeface="Open Sans"/>
                <a:cs typeface="Open Sans"/>
                <a:sym typeface="Open Sans"/>
              </a:rPr>
              <a:t>para la compatibilidad.</a:t>
            </a:r>
            <a:endParaRPr>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138"/>
        <p:cNvGrpSpPr/>
        <p:nvPr/>
      </p:nvGrpSpPr>
      <p:grpSpPr>
        <a:xfrm>
          <a:off x="0" y="0"/>
          <a:ext cx="0" cy="0"/>
          <a:chOff x="0" y="0"/>
          <a:chExt cx="0" cy="0"/>
        </a:xfrm>
      </p:grpSpPr>
      <p:sp>
        <p:nvSpPr>
          <p:cNvPr id="139" name="Google Shape;139;p36"/>
          <p:cNvSpPr txBox="1"/>
          <p:nvPr/>
        </p:nvSpPr>
        <p:spPr>
          <a:xfrm>
            <a:off x="3609750" y="1495200"/>
            <a:ext cx="48084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Especificaciones</a:t>
            </a:r>
            <a:endParaRPr sz="3700" b="1">
              <a:solidFill>
                <a:srgbClr val="FFFFFF"/>
              </a:solidFill>
              <a:latin typeface="Rajdhani"/>
              <a:ea typeface="Rajdhani"/>
              <a:cs typeface="Rajdhani"/>
              <a:sym typeface="Rajdhani"/>
            </a:endParaRPr>
          </a:p>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de equipos</a:t>
            </a:r>
            <a:endParaRPr sz="3700" b="1">
              <a:solidFill>
                <a:srgbClr val="FFFFFF"/>
              </a:solidFill>
              <a:latin typeface="Rajdhani"/>
              <a:ea typeface="Rajdhani"/>
              <a:cs typeface="Rajdhani"/>
              <a:sym typeface="Rajdhani"/>
            </a:endParaRPr>
          </a:p>
        </p:txBody>
      </p:sp>
      <p:sp>
        <p:nvSpPr>
          <p:cNvPr id="140" name="Google Shape;140;p36"/>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3</a:t>
            </a:r>
            <a:endParaRPr sz="6000" b="1">
              <a:solidFill>
                <a:srgbClr val="FFFFFF"/>
              </a:solidFill>
              <a:latin typeface="Rajdhani"/>
              <a:ea typeface="Rajdhani"/>
              <a:cs typeface="Rajdhani"/>
              <a:sym typeface="Rajdhani"/>
            </a:endParaRPr>
          </a:p>
        </p:txBody>
      </p:sp>
      <p:sp>
        <p:nvSpPr>
          <p:cNvPr id="141" name="Google Shape;141;p36"/>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37"/>
          <p:cNvSpPr txBox="1"/>
          <p:nvPr/>
        </p:nvSpPr>
        <p:spPr>
          <a:xfrm>
            <a:off x="617575" y="6018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a:t>
            </a:r>
            <a:endParaRPr sz="3000" b="1">
              <a:solidFill>
                <a:srgbClr val="EC183F"/>
              </a:solidFill>
              <a:latin typeface="Rajdhani"/>
              <a:ea typeface="Rajdhani"/>
              <a:cs typeface="Rajdhani"/>
              <a:sym typeface="Rajdhani"/>
            </a:endParaRPr>
          </a:p>
        </p:txBody>
      </p:sp>
      <p:sp>
        <p:nvSpPr>
          <p:cNvPr id="147" name="Google Shape;147;p37"/>
          <p:cNvSpPr txBox="1"/>
          <p:nvPr/>
        </p:nvSpPr>
        <p:spPr>
          <a:xfrm>
            <a:off x="627825" y="1528150"/>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baja generalmente son utilizados por personas que necesitan pocos requisitos. Podríamos poner el ejemplo de una persona que trabaje en una oficina con planillas de ofimática (Excel, Word, etc.) generalmente no necesitan GPU.</a:t>
            </a:r>
            <a:endParaRPr sz="1600">
              <a:solidFill>
                <a:srgbClr val="434343"/>
              </a:solidFill>
              <a:latin typeface="Open Sans"/>
              <a:ea typeface="Open Sans"/>
              <a:cs typeface="Open Sans"/>
              <a:sym typeface="Open Sans"/>
            </a:endParaRPr>
          </a:p>
        </p:txBody>
      </p:sp>
      <p:pic>
        <p:nvPicPr>
          <p:cNvPr id="148" name="Google Shape;148;p37"/>
          <p:cNvPicPr preferRelativeResize="0"/>
          <p:nvPr/>
        </p:nvPicPr>
        <p:blipFill>
          <a:blip r:embed="rId3">
            <a:alphaModFix/>
          </a:blip>
          <a:stretch>
            <a:fillRect/>
          </a:stretch>
        </p:blipFill>
        <p:spPr>
          <a:xfrm>
            <a:off x="4406550" y="1249937"/>
            <a:ext cx="4699827" cy="2643636"/>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TotalTime>
  <Words>810</Words>
  <Application>Microsoft Office PowerPoint</Application>
  <PresentationFormat>Presentación en pantalla (16:9)</PresentationFormat>
  <Paragraphs>136</Paragraphs>
  <Slides>23</Slides>
  <Notes>23</Notes>
  <HiddenSlides>0</HiddenSlides>
  <MMClips>0</MMClips>
  <ScaleCrop>false</ScaleCrop>
  <HeadingPairs>
    <vt:vector size="6" baseType="variant">
      <vt:variant>
        <vt:lpstr>Fuentes usadas</vt:lpstr>
      </vt:variant>
      <vt:variant>
        <vt:i4>3</vt:i4>
      </vt:variant>
      <vt:variant>
        <vt:lpstr>Tema</vt:lpstr>
      </vt:variant>
      <vt:variant>
        <vt:i4>2</vt:i4>
      </vt:variant>
      <vt:variant>
        <vt:lpstr>Títulos de diapositiva</vt:lpstr>
      </vt:variant>
      <vt:variant>
        <vt:i4>23</vt:i4>
      </vt:variant>
    </vt:vector>
  </HeadingPairs>
  <TitlesOfParts>
    <vt:vector size="28" baseType="lpstr">
      <vt:lpstr>Open Sans</vt:lpstr>
      <vt:lpstr>Rajdhani</vt:lpstr>
      <vt:lpstr>Arial</vt:lpstr>
      <vt:lpstr>Simple Light</vt:lpstr>
      <vt:lpstr>Simple Light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Felipe Pulido</dc:creator>
  <cp:lastModifiedBy>Felipe Pulido</cp:lastModifiedBy>
  <cp:revision>2</cp:revision>
  <dcterms:modified xsi:type="dcterms:W3CDTF">2022-11-11T02:57:40Z</dcterms:modified>
</cp:coreProperties>
</file>