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04000" y="1800000"/>
            <a:ext cx="9072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04000" y="4090319"/>
            <a:ext cx="9072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504000" y="180000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152680" y="180000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152680" y="4090319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504000" y="4090319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504000" y="1800000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04000" y="1800000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504000" y="1800000"/>
            <a:ext cx="44268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5152680" y="1800000"/>
            <a:ext cx="44268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504000" y="576000"/>
            <a:ext cx="72000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04000" y="180000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504000" y="4090319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5152680" y="1800000"/>
            <a:ext cx="44268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504000" y="1800000"/>
            <a:ext cx="44268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5152680" y="180000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152680" y="4090319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04000" y="180000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152680" y="180000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504000" y="4090319"/>
            <a:ext cx="9072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9" y="719"/>
            <a:ext cx="10079700" cy="75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504000" y="6887160"/>
            <a:ext cx="2348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447360" y="6887160"/>
            <a:ext cx="3195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227000" y="6887160"/>
            <a:ext cx="2348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504000" y="576000"/>
            <a:ext cx="720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Migrando para Cloud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04000" y="1800000"/>
            <a:ext cx="9072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lang="de-DE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Benefícios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lang="de-DE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de-DE" sz="3200"/>
              <a:t>Modelos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lang="de-DE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de-DE" sz="3200"/>
              <a:t>Estratégia</a:t>
            </a:r>
          </a:p>
        </p:txBody>
      </p:sp>
      <p:pic>
        <p:nvPicPr>
          <p:cNvPr descr="Map, Of, The, World - Free vector graphics on Pixabay" id="64" name="Shape 6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468312" y="1450975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504000" y="576000"/>
            <a:ext cx="720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de-DE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1.Benefícios da Cloud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04000" y="1800000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Flexibilização de estrutura e escalabilidade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Rapidez na implementação de soluções sob demanda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Otimização de processos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Acessibilidade e disponibilidade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Redução de custos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Segurança de dados</a:t>
            </a:r>
          </a:p>
        </p:txBody>
      </p:sp>
      <p:pic>
        <p:nvPicPr>
          <p:cNvPr descr="Map, Of, The, World - Free vector graphics on Pixabay" id="71" name="Shape 7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68312" y="1450975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504000" y="576000"/>
            <a:ext cx="720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de-DE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de-DE" sz="3600"/>
              <a:t>Modelos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04000" y="1800000"/>
            <a:ext cx="907199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99CC66"/>
              </a:buClr>
              <a:buSzPct val="45000"/>
              <a:buFont typeface="Noto Sans Symbols"/>
              <a:buChar char="●"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</a:t>
            </a:r>
            <a:r>
              <a:rPr lang="de-DE" sz="2600"/>
              <a:t>S</a:t>
            </a: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99CC66"/>
              </a:buClr>
              <a:buSzPct val="75000"/>
              <a:buFont typeface="Noto Sans Symbols"/>
              <a:buChar char="−"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à aplicação via internet, custo reduzido da licença.</a:t>
            </a:r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99CC66"/>
              </a:buClr>
              <a:buSzPct val="45000"/>
              <a:buFont typeface="Noto Sans Symbols"/>
              <a:buChar char="●"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Paa</a:t>
            </a:r>
            <a:r>
              <a:rPr lang="de-DE" sz="2600"/>
              <a:t>S</a:t>
            </a: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99CC66"/>
              </a:buClr>
              <a:buSzPct val="75000"/>
              <a:buFont typeface="Noto Sans Symbols"/>
              <a:buChar char="−"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Ambiente de desenvolvimento, teste e implementação para aplicações.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99CC66"/>
              </a:buClr>
              <a:buSzPct val="45000"/>
              <a:buFont typeface="Noto Sans Symbols"/>
              <a:buChar char="●"/>
            </a:pP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Iaa</a:t>
            </a:r>
            <a:r>
              <a:rPr lang="de-DE" sz="2600"/>
              <a:t>S</a:t>
            </a:r>
            <a:r>
              <a:rPr b="0" lang="de-DE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99CC66"/>
              </a:buClr>
              <a:buSzPct val="75000"/>
              <a:buFont typeface="Noto Sans Symbols"/>
              <a:buChar char="−"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infraestrutura de servidores é contratada como serviço, para fazer o hosting de uma ou mais aplicações.</a:t>
            </a:r>
          </a:p>
        </p:txBody>
      </p:sp>
      <p:pic>
        <p:nvPicPr>
          <p:cNvPr descr="Map, Of, The, World - Free vector graphics on Pixabay" id="78" name="Shape 7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68312" y="1450975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504000" y="576000"/>
            <a:ext cx="72000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600"/>
              <a:t>2.Modelos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1879559"/>
            <a:ext cx="6726599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25" y="2370065"/>
            <a:ext cx="757200" cy="1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 rot="-5400000">
            <a:off x="331920" y="4004280"/>
            <a:ext cx="1311479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ESFORÇO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09067" y="5106295"/>
            <a:ext cx="757200" cy="1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3600"/>
              <a:t>3.Estratégia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93700" lvl="0" marL="457200" rtl="0">
              <a:lnSpc>
                <a:spcPct val="200000"/>
              </a:lnSpc>
              <a:spcBef>
                <a:spcPts val="1000"/>
              </a:spcBef>
              <a:buSzPct val="100000"/>
              <a:buChar char="●"/>
            </a:pPr>
            <a:r>
              <a:rPr lang="de-DE" sz="2600"/>
              <a:t>Fase 1: </a:t>
            </a:r>
            <a:r>
              <a:rPr lang="de-DE" sz="2600"/>
              <a:t>Assessment </a:t>
            </a:r>
          </a:p>
          <a:p>
            <a:pPr indent="-393700" lvl="0" marL="457200" rtl="0">
              <a:lnSpc>
                <a:spcPct val="200000"/>
              </a:lnSpc>
              <a:spcBef>
                <a:spcPts val="1000"/>
              </a:spcBef>
              <a:buSzPct val="100000"/>
              <a:buChar char="●"/>
            </a:pPr>
            <a:r>
              <a:rPr lang="de-DE" sz="2600"/>
              <a:t>Fase 2: Prova de conceito</a:t>
            </a:r>
          </a:p>
          <a:p>
            <a:pPr indent="-393700" lvl="0" marL="457200" rtl="0">
              <a:lnSpc>
                <a:spcPct val="200000"/>
              </a:lnSpc>
              <a:spcBef>
                <a:spcPts val="1000"/>
              </a:spcBef>
              <a:buSzPct val="100000"/>
              <a:buChar char="●"/>
            </a:pPr>
            <a:r>
              <a:rPr lang="de-DE" sz="2600"/>
              <a:t>Fase 3: Migrando Dados</a:t>
            </a:r>
          </a:p>
          <a:p>
            <a:pPr indent="-393700" lvl="0" marL="457200" rtl="0">
              <a:lnSpc>
                <a:spcPct val="200000"/>
              </a:lnSpc>
              <a:spcBef>
                <a:spcPts val="1000"/>
              </a:spcBef>
              <a:buSzPct val="100000"/>
              <a:buChar char="●"/>
            </a:pPr>
            <a:r>
              <a:rPr lang="de-DE" sz="2600"/>
              <a:t>Fase 4: Migrando Aplicações</a:t>
            </a:r>
          </a:p>
        </p:txBody>
      </p:sp>
      <p:pic>
        <p:nvPicPr>
          <p:cNvPr descr="Map, Of, The, World - Free vector graphics on Pixabay" id="94" name="Shape 9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68312" y="1450975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04000" y="576000"/>
            <a:ext cx="86421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3600"/>
              <a:t>3.Estratégia Fase 1:  Assessment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Financeiro (TCO)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Segurança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Técnico (levantamento das aplicações e melhor uso)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Licenças </a:t>
            </a:r>
          </a:p>
          <a:p>
            <a:pPr indent="-393700" lvl="0" marL="45720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Criação de plano de migração e </a:t>
            </a:r>
            <a:r>
              <a:rPr lang="de-DE" sz="2600"/>
              <a:t>métricas</a:t>
            </a:r>
            <a:r>
              <a:rPr lang="de-DE" sz="2600"/>
              <a:t> de sucesso.</a:t>
            </a:r>
          </a:p>
        </p:txBody>
      </p:sp>
      <p:pic>
        <p:nvPicPr>
          <p:cNvPr descr="Map, Of, The, World - Free vector graphics on Pixabay" id="101" name="Shape 10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68312" y="1450975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04000" y="576000"/>
            <a:ext cx="86226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3600"/>
              <a:t>3.Estratégia Fase 2: Prova de conceito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de-DE" sz="2600"/>
              <a:t>Testar e validar as aplicações na Cloud.</a:t>
            </a:r>
          </a:p>
        </p:txBody>
      </p:sp>
      <p:pic>
        <p:nvPicPr>
          <p:cNvPr descr="Map, Of, The, World - Free vector graphics on Pixabay" id="108" name="Shape 10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68312" y="1450975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4000" y="576000"/>
            <a:ext cx="86028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3600"/>
              <a:t>3.Estratégia Fase 3: Migrando Dados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Bancos de Dados Relacionais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Bancos de Dados não Relacionais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Filesystems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Politicas de Acesso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Politicas de Backup</a:t>
            </a:r>
          </a:p>
        </p:txBody>
      </p:sp>
      <p:pic>
        <p:nvPicPr>
          <p:cNvPr descr="Map, Of, The, World - Free vector graphics on Pixabay" id="115" name="Shape 1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68312" y="1450975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04000" y="576000"/>
            <a:ext cx="86811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3600"/>
              <a:t>3.Estratégia Fase 4: Migrando aplicações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04000" y="1800000"/>
            <a:ext cx="9072000" cy="4384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Estratégia da empilhadeira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Estratégia Hibrida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R</a:t>
            </a:r>
            <a:r>
              <a:rPr lang="de-DE" sz="2600"/>
              <a:t>efactoring</a:t>
            </a:r>
          </a:p>
          <a:p>
            <a:pPr indent="-393700" lvl="0" marL="45720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de-DE" sz="2600"/>
              <a:t>Monitoria e performace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139825" y="2650800"/>
            <a:ext cx="80898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479700" y="2716250"/>
            <a:ext cx="80898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p, Of, The, World - Free vector graphics on Pixabay" id="124" name="Shape 12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68312" y="1450975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