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5" r:id="rId2"/>
    <p:sldId id="258" r:id="rId3"/>
    <p:sldId id="257" r:id="rId4"/>
    <p:sldId id="260" r:id="rId5"/>
    <p:sldId id="259" r:id="rId6"/>
    <p:sldId id="276" r:id="rId7"/>
    <p:sldId id="261" r:id="rId8"/>
    <p:sldId id="262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C06"/>
    <a:srgbClr val="FFFFFF"/>
    <a:srgbClr val="FF8521"/>
    <a:srgbClr val="4FF927"/>
    <a:srgbClr val="FF006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54" autoAdjust="0"/>
  </p:normalViewPr>
  <p:slideViewPr>
    <p:cSldViewPr>
      <p:cViewPr varScale="1">
        <p:scale>
          <a:sx n="67" d="100"/>
          <a:sy n="67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8B404-4A19-4207-AF94-88B848022AA2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4B5DC-E6BC-4E67-B728-CDB4B9302DC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8273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parte del </a:t>
            </a:r>
            <a:r>
              <a:rPr lang="en-US" dirty="0" err="1" smtClean="0"/>
              <a:t>curso</a:t>
            </a:r>
            <a:r>
              <a:rPr lang="en-US" dirty="0" smtClean="0"/>
              <a:t>, </a:t>
            </a:r>
            <a:r>
              <a:rPr lang="en-US" dirty="0" err="1" smtClean="0"/>
              <a:t>estudiaremos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sistema</a:t>
            </a:r>
            <a:r>
              <a:rPr lang="en-US" dirty="0" smtClean="0"/>
              <a:t> digital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tiempo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discreto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, en el </a:t>
            </a:r>
            <a:r>
              <a:rPr lang="en-US" baseline="0" dirty="0" err="1" smtClean="0"/>
              <a:t>instante</a:t>
            </a:r>
            <a:r>
              <a:rPr lang="en-US" baseline="0" dirty="0" smtClean="0"/>
              <a:t> cero </a:t>
            </a:r>
            <a:r>
              <a:rPr lang="en-US" baseline="0" dirty="0" err="1" smtClean="0"/>
              <a:t>llega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entrada</a:t>
            </a:r>
            <a:r>
              <a:rPr lang="en-US" baseline="0" dirty="0" smtClean="0"/>
              <a:t> x0, el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procesa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entrega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salida</a:t>
            </a:r>
            <a:r>
              <a:rPr lang="en-US" baseline="0" dirty="0" smtClean="0"/>
              <a:t> y0.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En el </a:t>
            </a:r>
            <a:r>
              <a:rPr lang="en-US" baseline="0" dirty="0" err="1" smtClean="0"/>
              <a:t>instante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entrada</a:t>
            </a:r>
            <a:r>
              <a:rPr lang="en-US" baseline="0" dirty="0" smtClean="0"/>
              <a:t> x1, el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procesa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entrega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salida</a:t>
            </a:r>
            <a:r>
              <a:rPr lang="en-US" baseline="0" dirty="0" smtClean="0"/>
              <a:t> y1.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sucesivamente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Las </a:t>
            </a:r>
            <a:r>
              <a:rPr lang="en-US" baseline="0" dirty="0" err="1" smtClean="0"/>
              <a:t>entradas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salidas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digital son </a:t>
            </a:r>
            <a:r>
              <a:rPr lang="en-US" baseline="0" dirty="0" err="1" smtClean="0"/>
              <a:t>vectores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binarios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componente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binaria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entrada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salida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llamada</a:t>
            </a:r>
            <a:r>
              <a:rPr lang="en-US" baseline="0" dirty="0" smtClean="0"/>
              <a:t> bit.</a:t>
            </a:r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instante</a:t>
            </a:r>
            <a:r>
              <a:rPr lang="en-US" dirty="0" smtClean="0"/>
              <a:t> k, 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digital y </a:t>
            </a:r>
            <a:r>
              <a:rPr lang="en-US" dirty="0" err="1" smtClean="0"/>
              <a:t>entrega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salida</a:t>
            </a:r>
            <a:r>
              <a:rPr lang="en-US" baseline="0" dirty="0" smtClean="0"/>
              <a:t> digital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47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implicita</a:t>
            </a:r>
            <a:r>
              <a:rPr lang="en-US" baseline="0" dirty="0" smtClean="0"/>
              <a:t> de and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42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77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4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4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 smtClean="0"/>
              <a:t>Observaciones:</a:t>
            </a:r>
          </a:p>
          <a:p>
            <a:endParaRPr lang="es-CL" noProof="0" dirty="0" smtClean="0"/>
          </a:p>
          <a:p>
            <a:r>
              <a:rPr lang="es-CL" noProof="0" dirty="0" smtClean="0"/>
              <a:t>-La</a:t>
            </a:r>
            <a:r>
              <a:rPr lang="es-CL" baseline="0" noProof="0" dirty="0" smtClean="0"/>
              <a:t> tabla de verdad contempla todas las combinaciones posibles de las entradas</a:t>
            </a:r>
          </a:p>
          <a:p>
            <a:r>
              <a:rPr lang="es-CL" baseline="0" noProof="0" dirty="0" smtClean="0"/>
              <a:t>-Existen distintas formas de expresar una tabla de verdad como fórmula o circuito (</a:t>
            </a:r>
            <a:r>
              <a:rPr lang="es-CL" baseline="0" noProof="0" dirty="0" err="1" smtClean="0"/>
              <a:t>Ej</a:t>
            </a:r>
            <a:r>
              <a:rPr lang="es-CL" baseline="0" noProof="0" dirty="0" smtClean="0"/>
              <a:t>, C1=NAND)</a:t>
            </a:r>
          </a:p>
          <a:p>
            <a:r>
              <a:rPr lang="en-US" baseline="0" noProof="0" dirty="0" smtClean="0"/>
              <a:t>-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necesita una metodología que permita transformar circuitos costosos en circuitos más simples</a:t>
            </a:r>
            <a:endParaRPr lang="es-CL" baseline="0" noProof="0" dirty="0" smtClean="0"/>
          </a:p>
          <a:p>
            <a:endParaRPr lang="es-CL" noProof="0" dirty="0" smtClean="0"/>
          </a:p>
          <a:p>
            <a:r>
              <a:rPr lang="es-CL" noProof="0" dirty="0" smtClean="0"/>
              <a:t>Preguntas:</a:t>
            </a:r>
          </a:p>
          <a:p>
            <a:r>
              <a:rPr lang="es-CL" noProof="0" dirty="0" smtClean="0"/>
              <a:t>Cuántas filas</a:t>
            </a:r>
            <a:r>
              <a:rPr lang="es-CL" baseline="0" noProof="0" dirty="0" smtClean="0"/>
              <a:t> tiene la tabla de verdad de un sistema?</a:t>
            </a:r>
            <a:endParaRPr lang="es-C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240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 smtClean="0"/>
              <a:t>Observaciones:</a:t>
            </a:r>
          </a:p>
          <a:p>
            <a:endParaRPr lang="es-CL" noProof="0" dirty="0" smtClean="0"/>
          </a:p>
          <a:p>
            <a:r>
              <a:rPr lang="es-CL" noProof="0" dirty="0" smtClean="0"/>
              <a:t>-La</a:t>
            </a:r>
            <a:r>
              <a:rPr lang="es-CL" baseline="0" noProof="0" dirty="0" smtClean="0"/>
              <a:t> tabla de verdad contempla todas las combinaciones posibles de las entradas</a:t>
            </a:r>
          </a:p>
          <a:p>
            <a:r>
              <a:rPr lang="es-CL" baseline="0" noProof="0" dirty="0" smtClean="0"/>
              <a:t>-Existen distintas formas de expresar una tabla de verdad como fórmula o circuito (</a:t>
            </a:r>
            <a:r>
              <a:rPr lang="es-CL" baseline="0" noProof="0" dirty="0" err="1" smtClean="0"/>
              <a:t>Ej</a:t>
            </a:r>
            <a:r>
              <a:rPr lang="es-CL" baseline="0" noProof="0" dirty="0" smtClean="0"/>
              <a:t>, C1=NAND)</a:t>
            </a:r>
          </a:p>
          <a:p>
            <a:r>
              <a:rPr lang="en-US" baseline="0" noProof="0" dirty="0" smtClean="0"/>
              <a:t>-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necesita una metodología que permita transformar circuitos costosos en circuitos más simples</a:t>
            </a:r>
            <a:endParaRPr lang="es-CL" baseline="0" noProof="0" dirty="0" smtClean="0"/>
          </a:p>
          <a:p>
            <a:endParaRPr lang="es-CL" noProof="0" dirty="0" smtClean="0"/>
          </a:p>
          <a:p>
            <a:r>
              <a:rPr lang="es-CL" noProof="0" dirty="0" smtClean="0"/>
              <a:t>Preguntas:</a:t>
            </a:r>
          </a:p>
          <a:p>
            <a:r>
              <a:rPr lang="es-CL" noProof="0" dirty="0" smtClean="0"/>
              <a:t>Cuántas filas</a:t>
            </a:r>
            <a:r>
              <a:rPr lang="es-CL" baseline="0" noProof="0" dirty="0" smtClean="0"/>
              <a:t> tiene la tabla de verdad de un sistema?</a:t>
            </a:r>
            <a:endParaRPr lang="es-C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240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739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026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implicita</a:t>
            </a:r>
            <a:r>
              <a:rPr lang="en-US" baseline="0" dirty="0" smtClean="0"/>
              <a:t> de and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42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implicita</a:t>
            </a:r>
            <a:r>
              <a:rPr lang="en-US" baseline="0" dirty="0" smtClean="0"/>
              <a:t> de and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42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1.jp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7.wmf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jpg"/><Relationship Id="rId7" Type="http://schemas.openxmlformats.org/officeDocument/2006/relationships/image" Target="../media/image65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0.png"/><Relationship Id="rId7" Type="http://schemas.openxmlformats.org/officeDocument/2006/relationships/image" Target="../media/image7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76.png"/><Relationship Id="rId5" Type="http://schemas.openxmlformats.org/officeDocument/2006/relationships/image" Target="../media/image690.png"/><Relationship Id="rId10" Type="http://schemas.openxmlformats.org/officeDocument/2006/relationships/image" Target="../media/image75.png"/><Relationship Id="rId4" Type="http://schemas.openxmlformats.org/officeDocument/2006/relationships/image" Target="../media/image680.png"/><Relationship Id="rId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.jp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wmf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" Type="http://schemas.openxmlformats.org/officeDocument/2006/relationships/image" Target="../media/image1.jp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5.wmf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.wmf"/><Relationship Id="rId18" Type="http://schemas.openxmlformats.org/officeDocument/2006/relationships/image" Target="../media/image43.png"/><Relationship Id="rId3" Type="http://schemas.openxmlformats.org/officeDocument/2006/relationships/image" Target="../media/image1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8.wmf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12.png"/><Relationship Id="rId9" Type="http://schemas.openxmlformats.org/officeDocument/2006/relationships/image" Target="../media/image9.wmf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3" Type="http://schemas.openxmlformats.org/officeDocument/2006/relationships/image" Target="../media/image1.jpg"/><Relationship Id="rId12" Type="http://schemas.openxmlformats.org/officeDocument/2006/relationships/image" Target="../media/image5.wmf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13.png"/><Relationship Id="rId1" Type="http://schemas.openxmlformats.org/officeDocument/2006/relationships/themeOverride" Target="../theme/themeOverride1.xml"/><Relationship Id="rId11" Type="http://schemas.openxmlformats.org/officeDocument/2006/relationships/image" Target="../media/image290.png"/><Relationship Id="rId15" Type="http://schemas.openxmlformats.org/officeDocument/2006/relationships/image" Target="../media/image28.png"/><Relationship Id="rId10" Type="http://schemas.openxmlformats.org/officeDocument/2006/relationships/image" Target="../media/image280.png"/><Relationship Id="rId19" Type="http://schemas.openxmlformats.org/officeDocument/2006/relationships/image" Target="../media/image31.png"/><Relationship Id="rId4" Type="http://schemas.openxmlformats.org/officeDocument/2006/relationships/image" Target="../media/image9.wmf"/><Relationship Id="rId9" Type="http://schemas.openxmlformats.org/officeDocument/2006/relationships/image" Target="../media/image270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Arquitectura de Computadores</a:t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1: Algebra de Boole, Expansión de Shannon, Representaciones de Sistemas </a:t>
            </a:r>
            <a:r>
              <a:rPr lang="es-CL" dirty="0" err="1" smtClean="0"/>
              <a:t>Combinacionales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</a:t>
            </a:r>
            <a:r>
              <a:rPr lang="es-CL" smtClean="0"/>
              <a:t>Primavera </a:t>
            </a:r>
            <a:r>
              <a:rPr lang="es-CL" dirty="0" smtClean="0"/>
              <a:t>2013</a:t>
            </a:r>
          </a:p>
          <a:p>
            <a:r>
              <a:rPr lang="es-CL" dirty="0" smtClean="0"/>
              <a:t>Profesor: Pablo Guerrero</a:t>
            </a:r>
            <a:endParaRPr lang="es-CL" dirty="0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Álgebra de Boole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s-CL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,∧,∨</m:t>
                        </m:r>
                      </m:e>
                    </m:d>
                  </m:oMath>
                </a14:m>
                <a:r>
                  <a:rPr lang="es-CL" dirty="0" smtClean="0"/>
                  <a:t> es </a:t>
                </a:r>
                <a:r>
                  <a:rPr lang="es-CL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Algebra de Boole</a:t>
                </a:r>
                <a:r>
                  <a:rPr lang="es-CL" dirty="0" smtClean="0"/>
                  <a:t> </a:t>
                </a:r>
                <a:r>
                  <a:rPr lang="es-CL" dirty="0" err="1" smtClean="0"/>
                  <a:t>ssi</a:t>
                </a:r>
                <a:r>
                  <a:rPr lang="es-CL" dirty="0" smtClean="0"/>
                  <a:t>:</a:t>
                </a:r>
              </a:p>
              <a:p>
                <a:r>
                  <a:rPr lang="es-CL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Asociatividad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es-CL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s-CL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Conmutatividad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s-C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s-CL" dirty="0" smtClean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Álgebra de Boole (2)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Neutros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0∈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:∀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∨0=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s-CL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1∈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:∀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∧1=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r>
                  <a:rPr lang="es-CL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Distributividad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r>
                  <a:rPr lang="es-CL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Negación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,∃¬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s-CL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s-C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79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Teoremas Álgebra de Boole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 smtClean="0"/>
                  <a:t>Un Algebra de Boole cumple con:</a:t>
                </a:r>
              </a:p>
              <a:p>
                <a:r>
                  <a:rPr lang="es-CL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Idempotencia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s-CL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s-CL" dirty="0" smtClean="0"/>
              </a:p>
              <a:p>
                <a:endParaRPr lang="es-CL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s-CL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Dominación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∨1=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s-CL" dirty="0"/>
                  <a:t> 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L" dirty="0"/>
                        <m:t>	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∧0=0</m:t>
                      </m:r>
                    </m:oMath>
                  </m:oMathPara>
                </a14:m>
                <a:endParaRPr lang="es-CL" dirty="0"/>
              </a:p>
              <a:p>
                <a:pPr marL="457200" lvl="1" indent="0" algn="just">
                  <a:buNone/>
                </a:pPr>
                <a:endParaRPr lang="es-CL" dirty="0" smtClean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2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Teoremas Álgebra de Boole (2)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 smtClean="0"/>
                  <a:t>Un Algebra de Boole cumple con:</a:t>
                </a:r>
              </a:p>
              <a:p>
                <a:r>
                  <a:rPr lang="es-CL" b="1" dirty="0">
                    <a:solidFill>
                      <a:schemeClr val="accent2">
                        <a:lumMod val="75000"/>
                      </a:schemeClr>
                    </a:solidFill>
                  </a:rPr>
                  <a:t>Cancelación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s-CL" dirty="0" smtClean="0"/>
              </a:p>
              <a:p>
                <a:pPr marL="457200" lvl="1" indent="0" algn="just">
                  <a:buNone/>
                </a:pPr>
                <a:endParaRPr lang="es-CL" dirty="0"/>
              </a:p>
              <a:p>
                <a:r>
                  <a:rPr lang="es-CL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Leyes de Morgan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∧¬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s-CL" i="1" dirty="0">
                  <a:latin typeface="Cambria Math"/>
                  <a:ea typeface="Cambria Math"/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42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Diferentes Notaciones Operadores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37108814"/>
                  </p:ext>
                </p:extLst>
              </p:nvPr>
            </p:nvGraphicFramePr>
            <p:xfrm>
              <a:off x="457200" y="2164080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∪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||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AND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∩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&amp;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&amp;&amp;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NOT</a:t>
                          </a:r>
                          <a:endParaRPr lang="es-CL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80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~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37108814"/>
                  </p:ext>
                </p:extLst>
              </p:nvPr>
            </p:nvGraphicFramePr>
            <p:xfrm>
              <a:off x="457200" y="2164080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</a:t>
                          </a:r>
                          <a:endParaRPr lang="es-C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197" r="-4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197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197" r="-2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197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000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AND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08197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0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108197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10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000" t="-10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NOT</a:t>
                          </a:r>
                          <a:endParaRPr lang="es-CL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208197" r="-4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2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208197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20819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000" t="-2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25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Diseño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Circuitos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Combinacionales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298328"/>
                  </p:ext>
                </p:extLst>
              </p:nvPr>
            </p:nvGraphicFramePr>
            <p:xfrm>
              <a:off x="990600" y="2382185"/>
              <a:ext cx="1752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00"/>
                    <a:gridCol w="584200"/>
                    <a:gridCol w="584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298328"/>
                  </p:ext>
                </p:extLst>
              </p:nvPr>
            </p:nvGraphicFramePr>
            <p:xfrm>
              <a:off x="990600" y="2382185"/>
              <a:ext cx="1752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00"/>
                    <a:gridCol w="584200"/>
                    <a:gridCol w="5842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42" t="-1176" r="-1989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2105" t="-1176" r="-10105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176" b="-4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3200400" y="3410062"/>
            <a:ext cx="990600" cy="5350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61537" y="3468488"/>
                <a:ext cx="23941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=¬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537" y="3468488"/>
                <a:ext cx="2394182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2209799" y="3401019"/>
            <a:ext cx="351737" cy="5061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ight Arrow 14"/>
          <p:cNvSpPr/>
          <p:nvPr/>
        </p:nvSpPr>
        <p:spPr>
          <a:xfrm>
            <a:off x="4948227" y="3408142"/>
            <a:ext cx="351737" cy="5061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8" name="Group 17"/>
          <p:cNvGrpSpPr/>
          <p:nvPr/>
        </p:nvGrpSpPr>
        <p:grpSpPr>
          <a:xfrm>
            <a:off x="4775627" y="2133600"/>
            <a:ext cx="3312045" cy="3154710"/>
            <a:chOff x="4775627" y="2133600"/>
            <a:chExt cx="3312045" cy="3154710"/>
          </a:xfrm>
        </p:grpSpPr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4775627" y="2624386"/>
              <a:ext cx="3312045" cy="2106399"/>
              <a:chOff x="3802011" y="1600200"/>
              <a:chExt cx="5391666" cy="3429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824413" y="1600200"/>
                <a:ext cx="5319588" cy="3429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3802011" y="2130551"/>
                <a:ext cx="5391666" cy="2514600"/>
                <a:chOff x="266830" y="2362200"/>
                <a:chExt cx="8733540" cy="4073205"/>
              </a:xfrm>
            </p:grpSpPr>
            <p:pic>
              <p:nvPicPr>
                <p:cNvPr id="7" name="Picture 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4400" y="2362200"/>
                  <a:ext cx="7742821" cy="4073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03116" y="2445605"/>
                      <a:ext cx="1129952" cy="8927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CL" sz="1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CL" sz="16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116" y="2445605"/>
                      <a:ext cx="1129952" cy="89273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266830" y="4045804"/>
                      <a:ext cx="1142462" cy="8927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CL" sz="1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CL" sz="1600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30" y="4045804"/>
                      <a:ext cx="1142462" cy="892734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8077201" y="3817203"/>
                      <a:ext cx="923169" cy="8927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lang="es-CL" sz="16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7201" y="3817203"/>
                      <a:ext cx="923169" cy="892734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17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7" name="Rectangle 16"/>
            <p:cNvSpPr/>
            <p:nvPr/>
          </p:nvSpPr>
          <p:spPr>
            <a:xfrm>
              <a:off x="5795118" y="2133600"/>
              <a:ext cx="1367682" cy="31547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99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?</a:t>
              </a:r>
              <a:endParaRPr lang="en-US" sz="199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2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4335E-6 L -0.0875 -0.0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17919E-6 L 0.0967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1.-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Obtención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Ecuación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4712602"/>
                  </p:ext>
                </p:extLst>
              </p:nvPr>
            </p:nvGraphicFramePr>
            <p:xfrm>
              <a:off x="228600" y="2286000"/>
              <a:ext cx="1752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00"/>
                    <a:gridCol w="584200"/>
                    <a:gridCol w="584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4712602"/>
                  </p:ext>
                </p:extLst>
              </p:nvPr>
            </p:nvGraphicFramePr>
            <p:xfrm>
              <a:off x="228600" y="2286000"/>
              <a:ext cx="1752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00"/>
                    <a:gridCol w="584200"/>
                    <a:gridCol w="5842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42" r="-1989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2105" r="-10105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b="-4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64708" y="3663600"/>
                <a:ext cx="28486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708" y="3663600"/>
                <a:ext cx="284860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509486" y="3383884"/>
            <a:ext cx="381000" cy="40011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Oval 9"/>
          <p:cNvSpPr/>
          <p:nvPr/>
        </p:nvSpPr>
        <p:spPr>
          <a:xfrm>
            <a:off x="1509486" y="3889222"/>
            <a:ext cx="381000" cy="40011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 11"/>
          <p:cNvSpPr/>
          <p:nvPr/>
        </p:nvSpPr>
        <p:spPr>
          <a:xfrm>
            <a:off x="381000" y="3383884"/>
            <a:ext cx="914400" cy="400110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381000" y="3921923"/>
            <a:ext cx="914400" cy="363736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29605" y="3383493"/>
                <a:ext cx="12002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05" y="3383493"/>
                <a:ext cx="120026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729605" y="3903736"/>
                <a:ext cx="12002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sz="2000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05" y="3903736"/>
                <a:ext cx="1200265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277163" y="3454083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ight Arrow 16"/>
          <p:cNvSpPr/>
          <p:nvPr/>
        </p:nvSpPr>
        <p:spPr>
          <a:xfrm>
            <a:off x="2277162" y="3973936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457700" y="2895600"/>
                <a:ext cx="1388521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1" i="1" smtClean="0">
                          <a:latin typeface="Cambria Math"/>
                          <a:ea typeface="Cambria Math"/>
                        </a:rPr>
                        <m:t>∨</m:t>
                      </m:r>
                    </m:oMath>
                  </m:oMathPara>
                </a14:m>
                <a:endParaRPr lang="es-CL" sz="115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2895600"/>
                <a:ext cx="1388521" cy="186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4182163" y="3458028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ight Arrow 19"/>
          <p:cNvSpPr/>
          <p:nvPr/>
        </p:nvSpPr>
        <p:spPr>
          <a:xfrm>
            <a:off x="4182162" y="3977881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ight Arrow 20"/>
          <p:cNvSpPr/>
          <p:nvPr/>
        </p:nvSpPr>
        <p:spPr>
          <a:xfrm>
            <a:off x="5791200" y="3733800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80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2.-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Diseño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Partir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Ecuación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400800" y="1447800"/>
            <a:ext cx="1992730" cy="1212441"/>
            <a:chOff x="3802011" y="1600200"/>
            <a:chExt cx="5635797" cy="3429000"/>
          </a:xfrm>
        </p:grpSpPr>
        <p:sp>
          <p:nvSpPr>
            <p:cNvPr id="5" name="Rectangle 4"/>
            <p:cNvSpPr/>
            <p:nvPr/>
          </p:nvSpPr>
          <p:spPr>
            <a:xfrm>
              <a:off x="3824413" y="1600200"/>
              <a:ext cx="5319588" cy="3429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3802011" y="2130551"/>
              <a:ext cx="5635797" cy="2514600"/>
              <a:chOff x="266830" y="2362200"/>
              <a:chExt cx="9128989" cy="4073205"/>
            </a:xfrm>
          </p:grpSpPr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400" y="2362200"/>
                <a:ext cx="7742821" cy="4073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03117" y="2445604"/>
                    <a:ext cx="1548615" cy="1127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L" sz="1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L" sz="1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117" y="2445604"/>
                    <a:ext cx="1548615" cy="112797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830" y="4045804"/>
                    <a:ext cx="1562130" cy="1127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L" sz="1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L" sz="10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30" y="4045804"/>
                    <a:ext cx="1562130" cy="112797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8077200" y="3817205"/>
                    <a:ext cx="1318619" cy="1127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s-CL" sz="10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3817205"/>
                    <a:ext cx="1318619" cy="112797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1863432"/>
                <a:ext cx="23941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=¬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3432"/>
                <a:ext cx="2394181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114800" y="1933287"/>
            <a:ext cx="1143000" cy="2533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2" name="Group 31"/>
          <p:cNvGrpSpPr/>
          <p:nvPr/>
        </p:nvGrpSpPr>
        <p:grpSpPr>
          <a:xfrm>
            <a:off x="3339597" y="3408402"/>
            <a:ext cx="2223003" cy="2992398"/>
            <a:chOff x="3001997" y="3244334"/>
            <a:chExt cx="2223003" cy="2992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581400" y="4114800"/>
                  <a:ext cx="373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ea typeface="Cambria Math"/>
                          </a:rPr>
                          <m:t>∧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4114800"/>
                  <a:ext cx="37382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191000" y="3244334"/>
                  <a:ext cx="373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244334"/>
                  <a:ext cx="37382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018310" y="5186651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¬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310" y="5186651"/>
                  <a:ext cx="41069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86610" y="4114800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¬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610" y="4114800"/>
                  <a:ext cx="41069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001997" y="586740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997" y="5867400"/>
                  <a:ext cx="4607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38600" y="5186651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5186651"/>
                  <a:ext cx="46609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758910" y="5186651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910" y="5186651"/>
                  <a:ext cx="46609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17" idx="0"/>
              <a:endCxn id="15" idx="2"/>
            </p:cNvCxnSpPr>
            <p:nvPr/>
          </p:nvCxnSpPr>
          <p:spPr>
            <a:xfrm flipH="1" flipV="1">
              <a:off x="3223655" y="5555983"/>
              <a:ext cx="8726" cy="3114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0"/>
              <a:endCxn id="13" idx="2"/>
            </p:cNvCxnSpPr>
            <p:nvPr/>
          </p:nvCxnSpPr>
          <p:spPr>
            <a:xfrm flipH="1" flipV="1">
              <a:off x="3768310" y="4484132"/>
              <a:ext cx="503335" cy="7025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0"/>
              <a:endCxn id="13" idx="2"/>
            </p:cNvCxnSpPr>
            <p:nvPr/>
          </p:nvCxnSpPr>
          <p:spPr>
            <a:xfrm flipV="1">
              <a:off x="3223655" y="4484132"/>
              <a:ext cx="544655" cy="7025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0"/>
              <a:endCxn id="16" idx="2"/>
            </p:cNvCxnSpPr>
            <p:nvPr/>
          </p:nvCxnSpPr>
          <p:spPr>
            <a:xfrm flipV="1">
              <a:off x="4991955" y="4484132"/>
              <a:ext cx="0" cy="7025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0"/>
              <a:endCxn id="14" idx="2"/>
            </p:cNvCxnSpPr>
            <p:nvPr/>
          </p:nvCxnSpPr>
          <p:spPr>
            <a:xfrm flipH="1" flipV="1">
              <a:off x="4377910" y="3613666"/>
              <a:ext cx="614045" cy="50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0"/>
              <a:endCxn id="14" idx="2"/>
            </p:cNvCxnSpPr>
            <p:nvPr/>
          </p:nvCxnSpPr>
          <p:spPr>
            <a:xfrm flipV="1">
              <a:off x="3768310" y="3613666"/>
              <a:ext cx="609600" cy="50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/>
          <p:cNvSpPr/>
          <p:nvPr/>
        </p:nvSpPr>
        <p:spPr>
          <a:xfrm rot="2939454">
            <a:off x="2996518" y="3168978"/>
            <a:ext cx="1143000" cy="2533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ight Arrow 33"/>
          <p:cNvSpPr/>
          <p:nvPr/>
        </p:nvSpPr>
        <p:spPr>
          <a:xfrm rot="18975947">
            <a:off x="5307693" y="3173971"/>
            <a:ext cx="1143000" cy="2533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TextBox 34"/>
          <p:cNvSpPr txBox="1"/>
          <p:nvPr/>
        </p:nvSpPr>
        <p:spPr>
          <a:xfrm>
            <a:off x="5742728" y="4648200"/>
            <a:ext cx="2448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Árbol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operaciones</a:t>
            </a:r>
            <a:endParaRPr lang="es-CL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7033606" y="1463324"/>
            <a:ext cx="707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0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" grpId="0" animBg="1"/>
      <p:bldP spid="34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Simplificación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Sumas de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Productos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Reglas </a:t>
                </a:r>
                <a:r>
                  <a:rPr lang="en-US" dirty="0" err="1" smtClean="0"/>
                  <a:t>para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simplificar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ecuaciones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457200" lvl="1" indent="0" algn="just">
                  <a:buNone/>
                </a:pPr>
                <a:endParaRPr lang="en-US" dirty="0">
                  <a:latin typeface="Cambria Math"/>
                  <a:ea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𝑣𝑤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𝑤</m:t>
                      </m:r>
                    </m:oMath>
                  </m:oMathPara>
                </a14:m>
                <a:endParaRPr lang="es-CL" dirty="0" smtClean="0"/>
              </a:p>
              <a:p>
                <a:pPr marL="857250" lvl="2" indent="0" algn="just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857250" lvl="2" indent="0" algn="just">
                  <a:buNone/>
                </a:pPr>
                <a:r>
                  <a:rPr lang="en-US" i="1" dirty="0" err="1" smtClean="0">
                    <a:latin typeface="Cambria Math"/>
                    <a:ea typeface="Cambria Math"/>
                  </a:rPr>
                  <a:t>Ej</a:t>
                </a:r>
                <a:r>
                  <a:rPr lang="en-US" i="1" dirty="0" smtClean="0">
                    <a:latin typeface="Cambria Math"/>
                    <a:ea typeface="Cambria Math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i="1" dirty="0" smtClean="0">
                    <a:latin typeface="Cambria Math"/>
                    <a:ea typeface="Cambria Math"/>
                  </a:rPr>
                  <a:t>  </a:t>
                </a:r>
                <a:r>
                  <a:rPr lang="en-US" sz="4400" b="1" i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/>
                    <a:ea typeface="Cambria Math"/>
                  </a:rPr>
                  <a:t>?</a:t>
                </a:r>
                <a:endParaRPr lang="en-US" b="1" i="1" dirty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  <a:ea typeface="Cambria Math"/>
                </a:endParaRPr>
              </a:p>
              <a:p>
                <a:pPr marL="857250" lvl="2" indent="0" algn="just">
                  <a:buNone/>
                </a:pPr>
                <a:r>
                  <a:rPr lang="en-US" dirty="0" smtClean="0">
                    <a:ea typeface="Cambria Math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s-CL" i="1" dirty="0">
                  <a:latin typeface="Cambria Math"/>
                  <a:ea typeface="Cambria Math"/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4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979475" y="3229428"/>
            <a:ext cx="243129" cy="484133"/>
          </a:xfrm>
          <a:prstGeom prst="ellipse">
            <a:avLst/>
          </a:prstGeom>
          <a:noFill/>
          <a:ln w="57150">
            <a:solidFill>
              <a:srgbClr val="E46C0A">
                <a:alpha val="4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Oval 23"/>
          <p:cNvSpPr/>
          <p:nvPr/>
        </p:nvSpPr>
        <p:spPr>
          <a:xfrm>
            <a:off x="1834053" y="3205647"/>
            <a:ext cx="451947" cy="484133"/>
          </a:xfrm>
          <a:prstGeom prst="ellipse">
            <a:avLst/>
          </a:prstGeom>
          <a:noFill/>
          <a:ln w="57150">
            <a:solidFill>
              <a:srgbClr val="E46C0A">
                <a:alpha val="4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angle 24"/>
          <p:cNvSpPr/>
          <p:nvPr/>
        </p:nvSpPr>
        <p:spPr>
          <a:xfrm>
            <a:off x="1220377" y="3238733"/>
            <a:ext cx="227423" cy="486333"/>
          </a:xfrm>
          <a:prstGeom prst="rect">
            <a:avLst/>
          </a:prstGeom>
          <a:noFill/>
          <a:ln w="57150">
            <a:solidFill>
              <a:srgbClr val="2FDC06">
                <a:alpha val="3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angle 26"/>
          <p:cNvSpPr/>
          <p:nvPr/>
        </p:nvSpPr>
        <p:spPr>
          <a:xfrm>
            <a:off x="2286000" y="3203447"/>
            <a:ext cx="289910" cy="486333"/>
          </a:xfrm>
          <a:prstGeom prst="rect">
            <a:avLst/>
          </a:prstGeom>
          <a:noFill/>
          <a:ln w="57150">
            <a:solidFill>
              <a:srgbClr val="2FDC06">
                <a:alpha val="3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 27"/>
          <p:cNvSpPr/>
          <p:nvPr/>
        </p:nvSpPr>
        <p:spPr>
          <a:xfrm>
            <a:off x="2971800" y="3213282"/>
            <a:ext cx="381000" cy="486333"/>
          </a:xfrm>
          <a:prstGeom prst="rect">
            <a:avLst/>
          </a:prstGeom>
          <a:noFill/>
          <a:ln w="57150">
            <a:solidFill>
              <a:srgbClr val="2FDC06">
                <a:alpha val="3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1534457" y="3195813"/>
            <a:ext cx="283885" cy="503802"/>
          </a:xfrm>
          <a:prstGeom prst="rect">
            <a:avLst/>
          </a:prstGeom>
          <a:noFill/>
          <a:ln w="57150">
            <a:solidFill>
              <a:srgbClr val="FF852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55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3" grpId="0" animBg="1"/>
      <p:bldP spid="24" grpId="0" animBg="1"/>
      <p:bldP spid="25" grpId="0" animBg="1"/>
      <p:bldP spid="27" grpId="0" animBg="1"/>
      <p:bldP spid="2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Simplificación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Sumas de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Productos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Reglas </a:t>
                </a:r>
                <a:r>
                  <a:rPr lang="en-US" dirty="0" err="1" smtClean="0"/>
                  <a:t>para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simplificar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ecuaciones</a:t>
                </a:r>
                <a:r>
                  <a:rPr lang="en-US" dirty="0" smtClean="0"/>
                  <a:t> (2).</a:t>
                </a:r>
              </a:p>
              <a:p>
                <a:pPr marL="457200" lvl="1" indent="0" algn="just">
                  <a:buNone/>
                </a:pPr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457200" lvl="1" indent="0" algn="just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∨</m:t>
                      </m:r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</m:t>
                      </m:r>
                    </m:oMath>
                  </m:oMathPara>
                </a14:m>
                <a:endParaRPr lang="es-CL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=</a:t>
                </a:r>
                <a:r>
                  <a:rPr lang="en-US" sz="5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∨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𝑤</m:t>
                    </m:r>
                  </m:oMath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CL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4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2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Sistemas Digitales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Tiempo Discreto</a:t>
            </a:r>
          </a:p>
          <a:p>
            <a:r>
              <a:rPr lang="es-CL" dirty="0" smtClean="0"/>
              <a:t>Entradas y salidas digitales</a:t>
            </a:r>
            <a:endParaRPr lang="es-CL" dirty="0"/>
          </a:p>
        </p:txBody>
      </p:sp>
      <p:sp>
        <p:nvSpPr>
          <p:cNvPr id="4" name="Cuadro Sistema Digital"/>
          <p:cNvSpPr/>
          <p:nvPr/>
        </p:nvSpPr>
        <p:spPr>
          <a:xfrm>
            <a:off x="2438400" y="4038600"/>
            <a:ext cx="4495800" cy="2209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CL" sz="36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Sistema Digital</a:t>
            </a:r>
            <a:endParaRPr lang="es-CL" sz="3600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Flechas Entrada"/>
          <p:cNvGrpSpPr/>
          <p:nvPr/>
        </p:nvGrpSpPr>
        <p:grpSpPr>
          <a:xfrm>
            <a:off x="1752600" y="4343400"/>
            <a:ext cx="685800" cy="1524000"/>
            <a:chOff x="1752600" y="4343400"/>
            <a:chExt cx="685800" cy="1524000"/>
          </a:xfrm>
        </p:grpSpPr>
        <p:cxnSp>
          <p:nvCxnSpPr>
            <p:cNvPr id="6" name="Flecha Entrada 1"/>
            <p:cNvCxnSpPr/>
            <p:nvPr/>
          </p:nvCxnSpPr>
          <p:spPr>
            <a:xfrm>
              <a:off x="1752600" y="43434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Flecha Entrada 2"/>
            <p:cNvCxnSpPr/>
            <p:nvPr/>
          </p:nvCxnSpPr>
          <p:spPr>
            <a:xfrm>
              <a:off x="1752600" y="46482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Flecha Entrada 3"/>
            <p:cNvCxnSpPr/>
            <p:nvPr/>
          </p:nvCxnSpPr>
          <p:spPr>
            <a:xfrm>
              <a:off x="1752600" y="49530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Flecha Entrada 4"/>
            <p:cNvCxnSpPr/>
            <p:nvPr/>
          </p:nvCxnSpPr>
          <p:spPr>
            <a:xfrm>
              <a:off x="1752600" y="52578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Flecha Entrada 5"/>
            <p:cNvCxnSpPr/>
            <p:nvPr/>
          </p:nvCxnSpPr>
          <p:spPr>
            <a:xfrm>
              <a:off x="1752600" y="55626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Flecha Entrada 6"/>
            <p:cNvCxnSpPr/>
            <p:nvPr/>
          </p:nvCxnSpPr>
          <p:spPr>
            <a:xfrm>
              <a:off x="1752600" y="58674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Flechas Salida"/>
          <p:cNvGrpSpPr/>
          <p:nvPr/>
        </p:nvGrpSpPr>
        <p:grpSpPr>
          <a:xfrm>
            <a:off x="6934200" y="4800600"/>
            <a:ext cx="685800" cy="609600"/>
            <a:chOff x="6934200" y="4800600"/>
            <a:chExt cx="685800" cy="609600"/>
          </a:xfrm>
        </p:grpSpPr>
        <p:cxnSp>
          <p:nvCxnSpPr>
            <p:cNvPr id="18" name="Flecha Salida 1"/>
            <p:cNvCxnSpPr/>
            <p:nvPr/>
          </p:nvCxnSpPr>
          <p:spPr>
            <a:xfrm>
              <a:off x="6934200" y="48006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Flecha Salida 2"/>
            <p:cNvCxnSpPr/>
            <p:nvPr/>
          </p:nvCxnSpPr>
          <p:spPr>
            <a:xfrm>
              <a:off x="6934200" y="51054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lecha Salida 3"/>
            <p:cNvCxnSpPr/>
            <p:nvPr/>
          </p:nvCxnSpPr>
          <p:spPr>
            <a:xfrm>
              <a:off x="6934200" y="54102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Entradas"/>
          <p:cNvGrpSpPr/>
          <p:nvPr/>
        </p:nvGrpSpPr>
        <p:grpSpPr>
          <a:xfrm>
            <a:off x="1447800" y="4170186"/>
            <a:ext cx="304800" cy="1817565"/>
            <a:chOff x="1447800" y="4170186"/>
            <a:chExt cx="304800" cy="1817565"/>
          </a:xfrm>
        </p:grpSpPr>
        <p:sp>
          <p:nvSpPr>
            <p:cNvPr id="21" name="Entrada 1"/>
            <p:cNvSpPr txBox="1"/>
            <p:nvPr/>
          </p:nvSpPr>
          <p:spPr>
            <a:xfrm>
              <a:off x="1447800" y="4170186"/>
              <a:ext cx="301686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s-CL" dirty="0"/>
            </a:p>
          </p:txBody>
        </p:sp>
        <p:sp>
          <p:nvSpPr>
            <p:cNvPr id="22" name="Entrada 2"/>
            <p:cNvSpPr txBox="1"/>
            <p:nvPr/>
          </p:nvSpPr>
          <p:spPr>
            <a:xfrm>
              <a:off x="1447800" y="4474986"/>
              <a:ext cx="301686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CL" dirty="0"/>
            </a:p>
          </p:txBody>
        </p:sp>
        <p:sp>
          <p:nvSpPr>
            <p:cNvPr id="25" name="Entrada 3"/>
            <p:cNvSpPr txBox="1"/>
            <p:nvPr/>
          </p:nvSpPr>
          <p:spPr>
            <a:xfrm>
              <a:off x="1450914" y="4768118"/>
              <a:ext cx="301686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CL" dirty="0"/>
            </a:p>
          </p:txBody>
        </p:sp>
        <p:sp>
          <p:nvSpPr>
            <p:cNvPr id="27" name="Entrada 4"/>
            <p:cNvSpPr txBox="1"/>
            <p:nvPr/>
          </p:nvSpPr>
          <p:spPr>
            <a:xfrm>
              <a:off x="1450914" y="5072918"/>
              <a:ext cx="301686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CL" dirty="0"/>
            </a:p>
          </p:txBody>
        </p:sp>
        <p:sp>
          <p:nvSpPr>
            <p:cNvPr id="29" name="Entrada 5"/>
            <p:cNvSpPr txBox="1"/>
            <p:nvPr/>
          </p:nvSpPr>
          <p:spPr>
            <a:xfrm>
              <a:off x="1450914" y="5377718"/>
              <a:ext cx="301686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s-CL" dirty="0"/>
            </a:p>
          </p:txBody>
        </p:sp>
        <p:sp>
          <p:nvSpPr>
            <p:cNvPr id="28" name="Entrada 6"/>
            <p:cNvSpPr txBox="1"/>
            <p:nvPr/>
          </p:nvSpPr>
          <p:spPr>
            <a:xfrm>
              <a:off x="1450914" y="5682518"/>
              <a:ext cx="301686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CL" dirty="0"/>
            </a:p>
          </p:txBody>
        </p:sp>
      </p:grpSp>
      <p:grpSp>
        <p:nvGrpSpPr>
          <p:cNvPr id="12" name="Salidas"/>
          <p:cNvGrpSpPr/>
          <p:nvPr/>
        </p:nvGrpSpPr>
        <p:grpSpPr>
          <a:xfrm>
            <a:off x="7620000" y="4615285"/>
            <a:ext cx="301686" cy="914833"/>
            <a:chOff x="7620000" y="4615285"/>
            <a:chExt cx="301686" cy="914833"/>
          </a:xfrm>
        </p:grpSpPr>
        <p:sp>
          <p:nvSpPr>
            <p:cNvPr id="30" name="Salida 1"/>
            <p:cNvSpPr txBox="1"/>
            <p:nvPr/>
          </p:nvSpPr>
          <p:spPr>
            <a:xfrm>
              <a:off x="7620000" y="46152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CL" dirty="0"/>
            </a:p>
          </p:txBody>
        </p:sp>
        <p:sp>
          <p:nvSpPr>
            <p:cNvPr id="32" name="Salida 2"/>
            <p:cNvSpPr txBox="1"/>
            <p:nvPr/>
          </p:nvSpPr>
          <p:spPr>
            <a:xfrm>
              <a:off x="7620000" y="4920085"/>
              <a:ext cx="301686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s-CL" dirty="0"/>
            </a:p>
          </p:txBody>
        </p:sp>
        <p:sp>
          <p:nvSpPr>
            <p:cNvPr id="31" name="Salida 3"/>
            <p:cNvSpPr txBox="1"/>
            <p:nvPr/>
          </p:nvSpPr>
          <p:spPr>
            <a:xfrm>
              <a:off x="7620000" y="5224885"/>
              <a:ext cx="301686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CL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xk"/>
              <p:cNvSpPr txBox="1"/>
              <p:nvPr/>
            </p:nvSpPr>
            <p:spPr>
              <a:xfrm>
                <a:off x="1676400" y="3439180"/>
                <a:ext cx="644792" cy="539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33" name="xk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39180"/>
                <a:ext cx="644792" cy="539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yk"/>
              <p:cNvSpPr txBox="1"/>
              <p:nvPr/>
            </p:nvSpPr>
            <p:spPr>
              <a:xfrm>
                <a:off x="7086600" y="3439180"/>
                <a:ext cx="649601" cy="539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en-US" sz="2800" b="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34" name="yk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439180"/>
                <a:ext cx="649601" cy="539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Engranajes" descr="C:\Users\Pablo\Documents\animated_gea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42" y="4153051"/>
            <a:ext cx="838200" cy="75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Entrada"/>
          <p:cNvSpPr/>
          <p:nvPr/>
        </p:nvSpPr>
        <p:spPr>
          <a:xfrm>
            <a:off x="1215571" y="4862962"/>
            <a:ext cx="1219200" cy="53944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Flecha Salida"/>
          <p:cNvSpPr/>
          <p:nvPr/>
        </p:nvSpPr>
        <p:spPr>
          <a:xfrm>
            <a:off x="6934200" y="4870756"/>
            <a:ext cx="1219200" cy="53944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x0"/>
              <p:cNvSpPr txBox="1"/>
              <p:nvPr/>
            </p:nvSpPr>
            <p:spPr>
              <a:xfrm>
                <a:off x="381000" y="4724400"/>
                <a:ext cx="84773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1"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38" name="x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724400"/>
                <a:ext cx="847733" cy="7188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y0"/>
              <p:cNvSpPr txBox="1"/>
              <p:nvPr/>
            </p:nvSpPr>
            <p:spPr>
              <a:xfrm>
                <a:off x="8189599" y="4724400"/>
                <a:ext cx="855747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39" name="y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599" y="4724400"/>
                <a:ext cx="855747" cy="7188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x1"/>
              <p:cNvSpPr txBox="1"/>
              <p:nvPr/>
            </p:nvSpPr>
            <p:spPr>
              <a:xfrm>
                <a:off x="381000" y="4724400"/>
                <a:ext cx="84773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1"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40" name="x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724400"/>
                <a:ext cx="847733" cy="7188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y1"/>
              <p:cNvSpPr txBox="1"/>
              <p:nvPr/>
            </p:nvSpPr>
            <p:spPr>
              <a:xfrm>
                <a:off x="8189599" y="4724400"/>
                <a:ext cx="855747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41" name="y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599" y="4724400"/>
                <a:ext cx="855747" cy="7188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57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3" grpId="0"/>
      <p:bldP spid="34" grpId="0"/>
      <p:bldP spid="5" grpId="0" uiExpand="1" animBg="1"/>
      <p:bldP spid="5" grpId="1" uiExpand="1" animBg="1"/>
      <p:bldP spid="5" grpId="2" uiExpand="1" animBg="1"/>
      <p:bldP spid="5" grpId="3" animBg="1"/>
      <p:bldP spid="37" grpId="0" uiExpand="1" animBg="1"/>
      <p:bldP spid="37" grpId="1" uiExpand="1" animBg="1"/>
      <p:bldP spid="37" grpId="2" uiExpand="1" animBg="1"/>
      <p:bldP spid="37" grpId="3" animBg="1"/>
      <p:bldP spid="38" grpId="0" uiExpand="1"/>
      <p:bldP spid="38" grpId="1" uiExpand="1"/>
      <p:bldP spid="39" grpId="0" uiExpand="1"/>
      <p:bldP spid="39" grpId="1" uiExpand="1"/>
      <p:bldP spid="40" grpId="0" uiExpand="1"/>
      <p:bldP spid="40" grpId="1"/>
      <p:bldP spid="41" grpId="0" uiExpand="1"/>
      <p:bldP spid="4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Ejemplo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Simplificación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498596"/>
                  </p:ext>
                </p:extLst>
              </p:nvPr>
            </p:nvGraphicFramePr>
            <p:xfrm>
              <a:off x="228600" y="1371600"/>
              <a:ext cx="1752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00"/>
                    <a:gridCol w="584200"/>
                    <a:gridCol w="584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498596"/>
                  </p:ext>
                </p:extLst>
              </p:nvPr>
            </p:nvGraphicFramePr>
            <p:xfrm>
              <a:off x="228600" y="1371600"/>
              <a:ext cx="1752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00"/>
                    <a:gridCol w="584200"/>
                    <a:gridCol w="5842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42" r="-1989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2105" r="-10105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b="-4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85617" y="4637316"/>
                <a:ext cx="40916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617" y="4637316"/>
                <a:ext cx="4091697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509486" y="2469484"/>
            <a:ext cx="381000" cy="40011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Oval 12"/>
          <p:cNvSpPr/>
          <p:nvPr/>
        </p:nvSpPr>
        <p:spPr>
          <a:xfrm>
            <a:off x="1509486" y="2974822"/>
            <a:ext cx="381000" cy="40011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381000" y="2469484"/>
            <a:ext cx="914400" cy="400110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angle 14"/>
          <p:cNvSpPr/>
          <p:nvPr/>
        </p:nvSpPr>
        <p:spPr>
          <a:xfrm>
            <a:off x="381000" y="3007523"/>
            <a:ext cx="914400" cy="363736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29605" y="2469093"/>
                <a:ext cx="12002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05" y="2469093"/>
                <a:ext cx="120026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729605" y="2989336"/>
                <a:ext cx="12002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sz="2000" i="1">
                          <a:latin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05" y="2989336"/>
                <a:ext cx="1200265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2277163" y="2539683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ight Arrow 18"/>
          <p:cNvSpPr/>
          <p:nvPr/>
        </p:nvSpPr>
        <p:spPr>
          <a:xfrm>
            <a:off x="2277162" y="3059536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57700" y="2238238"/>
                <a:ext cx="1388521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1" i="1" smtClean="0">
                          <a:latin typeface="Cambria Math"/>
                          <a:ea typeface="Cambria Math"/>
                        </a:rPr>
                        <m:t>∨</m:t>
                      </m:r>
                    </m:oMath>
                  </m:oMathPara>
                </a14:m>
                <a:endParaRPr lang="es-CL" sz="115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2238238"/>
                <a:ext cx="1388521" cy="1862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4182163" y="2543628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ight Arrow 25"/>
          <p:cNvSpPr/>
          <p:nvPr/>
        </p:nvSpPr>
        <p:spPr>
          <a:xfrm>
            <a:off x="4182162" y="3063481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Oval 29"/>
          <p:cNvSpPr/>
          <p:nvPr/>
        </p:nvSpPr>
        <p:spPr>
          <a:xfrm>
            <a:off x="1509486" y="3471576"/>
            <a:ext cx="381000" cy="40011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angle 30"/>
          <p:cNvSpPr/>
          <p:nvPr/>
        </p:nvSpPr>
        <p:spPr>
          <a:xfrm>
            <a:off x="381000" y="3504277"/>
            <a:ext cx="914400" cy="363736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729605" y="3486090"/>
                <a:ext cx="10079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05" y="3486090"/>
                <a:ext cx="1007905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>
            <a:off x="2277162" y="3556290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ight Arrow 33"/>
          <p:cNvSpPr/>
          <p:nvPr/>
        </p:nvSpPr>
        <p:spPr>
          <a:xfrm>
            <a:off x="4182162" y="3560235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ight Arrow 34"/>
          <p:cNvSpPr/>
          <p:nvPr/>
        </p:nvSpPr>
        <p:spPr>
          <a:xfrm rot="5400000">
            <a:off x="4952076" y="4008414"/>
            <a:ext cx="351737" cy="2597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90486" y="5037426"/>
                <a:ext cx="34844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28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𝒘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∨¬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28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𝒘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es-CL" sz="28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86" y="5037426"/>
                <a:ext cx="348449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809" y="5758100"/>
                <a:ext cx="5679191" cy="1054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𝒘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𝒘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es-CL" sz="2800" b="1" i="1" dirty="0">
                  <a:solidFill>
                    <a:schemeClr val="accent3">
                      <a:lumMod val="50000"/>
                    </a:schemeClr>
                  </a:solidFill>
                  <a:latin typeface="Cambria Math"/>
                  <a:ea typeface="Cambria Math"/>
                </a:endParaRPr>
              </a:p>
              <a:p>
                <a:r>
                  <a:rPr lang="en-US" sz="2800" dirty="0"/>
                  <a:t>	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∨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𝒘</m:t>
                    </m:r>
                  </m:oMath>
                </a14:m>
                <a:endParaRPr lang="es-CL" sz="28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" y="5758100"/>
                <a:ext cx="5679191" cy="1054328"/>
              </a:xfrm>
              <a:prstGeom prst="rect">
                <a:avLst/>
              </a:prstGeom>
              <a:blipFill rotWithShape="1">
                <a:blip r:embed="rId11"/>
                <a:stretch>
                  <a:fillRect b="-1271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127499" y="2293995"/>
                <a:ext cx="15875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499" y="2293995"/>
                <a:ext cx="158750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42160" y="5791200"/>
            <a:ext cx="5344240" cy="1050324"/>
          </a:xfrm>
          <a:prstGeom prst="rect">
            <a:avLst/>
          </a:prstGeom>
          <a:noFill/>
          <a:ln w="57150">
            <a:solidFill>
              <a:srgbClr val="2FDC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Interrogación"/>
          <p:cNvSpPr/>
          <p:nvPr/>
        </p:nvSpPr>
        <p:spPr>
          <a:xfrm>
            <a:off x="5715000" y="4827076"/>
            <a:ext cx="86754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Interrogación 2"/>
          <p:cNvSpPr/>
          <p:nvPr/>
        </p:nvSpPr>
        <p:spPr>
          <a:xfrm>
            <a:off x="5086275" y="1929477"/>
            <a:ext cx="5774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0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32948E-6 L -0.00278 -0.4492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4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/>
      <p:bldP spid="17" grpId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6" grpId="0" animBg="1"/>
      <p:bldP spid="26" grpId="1" animBg="1"/>
      <p:bldP spid="30" grpId="0" animBg="1"/>
      <p:bldP spid="30" grpId="1" animBg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" grpId="0"/>
      <p:bldP spid="3" grpId="0"/>
      <p:bldP spid="25" grpId="0"/>
      <p:bldP spid="27" grpId="0" animBg="1"/>
      <p:bldP spid="28" grpId="0"/>
      <p:bldP spid="28" grpId="1"/>
      <p:bldP spid="29" grpId="0"/>
      <p:bldP spid="2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Expansión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Shannon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s-C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,…,1,…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3238" y="2163198"/>
            <a:ext cx="415636" cy="503802"/>
          </a:xfrm>
          <a:prstGeom prst="rect">
            <a:avLst/>
          </a:prstGeom>
          <a:noFill/>
          <a:ln w="57150">
            <a:solidFill>
              <a:srgbClr val="4FF927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4632234" y="2163198"/>
            <a:ext cx="670560" cy="503802"/>
          </a:xfrm>
          <a:prstGeom prst="rect">
            <a:avLst/>
          </a:prstGeom>
          <a:noFill/>
          <a:ln w="57150">
            <a:solidFill>
              <a:srgbClr val="4FF927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angle 5"/>
          <p:cNvSpPr/>
          <p:nvPr/>
        </p:nvSpPr>
        <p:spPr>
          <a:xfrm>
            <a:off x="2831064" y="2163198"/>
            <a:ext cx="283885" cy="503802"/>
          </a:xfrm>
          <a:prstGeom prst="rect">
            <a:avLst/>
          </a:prstGeom>
          <a:noFill/>
          <a:ln w="57150">
            <a:solidFill>
              <a:srgbClr val="4FF927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6705600" y="2163198"/>
            <a:ext cx="312274" cy="503802"/>
          </a:xfrm>
          <a:prstGeom prst="rect">
            <a:avLst/>
          </a:prstGeom>
          <a:noFill/>
          <a:ln w="57150">
            <a:solidFill>
              <a:srgbClr val="4FF927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4267200" y="2163198"/>
            <a:ext cx="283885" cy="503802"/>
          </a:xfrm>
          <a:prstGeom prst="rect">
            <a:avLst/>
          </a:prstGeom>
          <a:noFill/>
          <a:ln w="57150">
            <a:solidFill>
              <a:srgbClr val="FF852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6154" y="5029200"/>
                <a:ext cx="119006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60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?</a:t>
                </a:r>
                <a:endParaRPr lang="es-CL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54" y="5029200"/>
                <a:ext cx="1190069" cy="1015663"/>
              </a:xfrm>
              <a:prstGeom prst="rect">
                <a:avLst/>
              </a:prstGeom>
              <a:blipFill rotWithShape="1">
                <a:blip r:embed="rId4"/>
                <a:stretch>
                  <a:fillRect t="-17964" r="-30769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1097147" y="2819400"/>
            <a:ext cx="20781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Down Arrow 11"/>
          <p:cNvSpPr/>
          <p:nvPr/>
        </p:nvSpPr>
        <p:spPr>
          <a:xfrm>
            <a:off x="4862286" y="2819400"/>
            <a:ext cx="20781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13561" y="3244333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61" y="3244333"/>
                <a:ext cx="50526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57734" y="3244332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34" y="3244332"/>
                <a:ext cx="505267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71600" y="3834825"/>
                <a:ext cx="31245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,…,1,…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34825"/>
                <a:ext cx="3124573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39216" y="3840958"/>
                <a:ext cx="31245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,…,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3200" i="1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6" y="3840958"/>
                <a:ext cx="3124573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ross 8"/>
          <p:cNvSpPr/>
          <p:nvPr/>
        </p:nvSpPr>
        <p:spPr>
          <a:xfrm rot="2731950">
            <a:off x="6185993" y="3593516"/>
            <a:ext cx="1188000" cy="1188000"/>
          </a:xfrm>
          <a:prstGeom prst="plus">
            <a:avLst>
              <a:gd name="adj" fmla="val 427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4800" y="5029200"/>
                <a:ext cx="176554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60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sz="6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60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?</a:t>
                </a:r>
                <a:endParaRPr lang="es-CL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9200"/>
                <a:ext cx="1765548" cy="1015663"/>
              </a:xfrm>
              <a:prstGeom prst="rect">
                <a:avLst/>
              </a:prstGeom>
              <a:blipFill rotWithShape="1">
                <a:blip r:embed="rId9"/>
                <a:stretch>
                  <a:fillRect t="-17964" r="-19655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13560" y="3250050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60" y="3250050"/>
                <a:ext cx="505267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42533" y="32416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3" y="3241669"/>
                <a:ext cx="505267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ross 19"/>
          <p:cNvSpPr/>
          <p:nvPr/>
        </p:nvSpPr>
        <p:spPr>
          <a:xfrm rot="2731950">
            <a:off x="2379005" y="3539345"/>
            <a:ext cx="1188000" cy="1188000"/>
          </a:xfrm>
          <a:prstGeom prst="plus">
            <a:avLst>
              <a:gd name="adj" fmla="val 427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10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0" grpId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/>
      <p:bldP spid="13" grpId="1"/>
      <p:bldP spid="14" grpId="0"/>
      <p:bldP spid="14" grpId="1"/>
      <p:bldP spid="15" grpId="0"/>
      <p:bldP spid="15" grpId="1"/>
      <p:bldP spid="15" grpId="2"/>
      <p:bldP spid="16" grpId="0"/>
      <p:bldP spid="16" grpId="1"/>
      <p:bldP spid="16" grpId="2"/>
      <p:bldP spid="9" grpId="0" animBg="1"/>
      <p:bldP spid="9" grpId="1" animBg="1"/>
      <p:bldP spid="17" grpId="0"/>
      <p:bldP spid="18" grpId="0"/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Recordar:</a:t>
                </a:r>
              </a:p>
              <a:p>
                <a:pPr marL="457200" lvl="1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∨¬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𝒘</m:t>
                    </m:r>
                  </m:oMath>
                </a14:m>
                <a:endParaRPr lang="es-CL" dirty="0" smtClean="0"/>
              </a:p>
              <a:p>
                <a:pPr marL="457200" lvl="1" indent="0" algn="just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2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𝒘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∨</m:t>
                      </m:r>
                    </m:oMath>
                  </m:oMathPara>
                </a14:m>
                <a:endParaRPr lang="en-US" sz="3200" i="1" dirty="0">
                  <a:latin typeface="Cambria Math"/>
                  <a:ea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a:rPr lang="en-US" sz="3200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es-CL" sz="32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∨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𝒘</m:t>
                    </m:r>
                  </m:oMath>
                </a14:m>
                <a:endParaRPr lang="es-CL" dirty="0"/>
              </a:p>
              <a:p>
                <a:pPr lvl="1"/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852" t="-2830" b="-2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381000" y="2514600"/>
            <a:ext cx="3352800" cy="838200"/>
          </a:xfrm>
          <a:prstGeom prst="rect">
            <a:avLst/>
          </a:prstGeom>
          <a:noFill/>
          <a:ln w="57150">
            <a:solidFill>
              <a:srgbClr val="2FDC06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angle 32"/>
          <p:cNvSpPr/>
          <p:nvPr/>
        </p:nvSpPr>
        <p:spPr>
          <a:xfrm>
            <a:off x="381000" y="3505200"/>
            <a:ext cx="3352800" cy="2514600"/>
          </a:xfrm>
          <a:prstGeom prst="rect">
            <a:avLst/>
          </a:prstGeom>
          <a:noFill/>
          <a:ln w="57150">
            <a:solidFill>
              <a:srgbClr val="2FDC06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8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Sistemas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Combinacionales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No tienen memoria</a:t>
            </a:r>
          </a:p>
          <a:p>
            <a:endParaRPr lang="en-US" dirty="0"/>
          </a:p>
          <a:p>
            <a:r>
              <a:rPr lang="es-CL" dirty="0" smtClean="0"/>
              <a:t>Ejemplos:</a:t>
            </a:r>
          </a:p>
          <a:p>
            <a:pPr lvl="1"/>
            <a:r>
              <a:rPr lang="es-CL" dirty="0" smtClean="0"/>
              <a:t>Compuertas lógicas</a:t>
            </a:r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Combinaciones no retroalimentadas:</a:t>
            </a:r>
          </a:p>
          <a:p>
            <a:pPr lvl="2"/>
            <a:r>
              <a:rPr lang="es-CL" dirty="0" smtClean="0"/>
              <a:t>Operaciones Lógicas: </a:t>
            </a:r>
            <a:r>
              <a:rPr lang="es-CL" dirty="0" err="1" smtClean="0"/>
              <a:t>Mux</a:t>
            </a:r>
            <a:r>
              <a:rPr lang="es-CL" dirty="0" smtClean="0"/>
              <a:t>, </a:t>
            </a:r>
            <a:r>
              <a:rPr lang="es-CL" dirty="0" err="1" smtClean="0"/>
              <a:t>demux</a:t>
            </a:r>
            <a:r>
              <a:rPr lang="es-CL" dirty="0" smtClean="0"/>
              <a:t>, </a:t>
            </a:r>
            <a:r>
              <a:rPr lang="es-CL" dirty="0" err="1" smtClean="0"/>
              <a:t>cod</a:t>
            </a:r>
            <a:r>
              <a:rPr lang="es-CL" dirty="0" smtClean="0"/>
              <a:t>, </a:t>
            </a:r>
            <a:r>
              <a:rPr lang="es-CL" dirty="0" err="1" smtClean="0"/>
              <a:t>decod</a:t>
            </a:r>
            <a:r>
              <a:rPr lang="es-CL" dirty="0" smtClean="0"/>
              <a:t>.</a:t>
            </a:r>
          </a:p>
          <a:p>
            <a:pPr lvl="2"/>
            <a:r>
              <a:rPr lang="es-CL" dirty="0" smtClean="0"/>
              <a:t>Operaciones aritméticas: Sumador, multiplicador.</a:t>
            </a:r>
          </a:p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31487" y="1932083"/>
                <a:ext cx="2829493" cy="787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en-US" sz="40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b="1">
                                  <a:latin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87" y="1932083"/>
                <a:ext cx="2829493" cy="7871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471822" y="3505200"/>
            <a:ext cx="1313646" cy="695460"/>
            <a:chOff x="4395622" y="3906890"/>
            <a:chExt cx="1313646" cy="695460"/>
          </a:xfrm>
        </p:grpSpPr>
        <p:pic>
          <p:nvPicPr>
            <p:cNvPr id="2070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622" y="3906890"/>
              <a:ext cx="1313646" cy="695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648200" y="4126182"/>
              <a:ext cx="437940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NOT</a:t>
              </a:r>
              <a:endParaRPr lang="es-CL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43530" y="3553555"/>
            <a:ext cx="1143070" cy="598751"/>
            <a:chOff x="5562600" y="3955245"/>
            <a:chExt cx="1143070" cy="598751"/>
          </a:xfrm>
        </p:grpSpPr>
        <p:pic>
          <p:nvPicPr>
            <p:cNvPr id="2071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955245"/>
              <a:ext cx="1143070" cy="598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876925" y="4123815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OR</a:t>
              </a:r>
              <a:endParaRPr lang="es-CL" sz="11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57632" y="3557655"/>
            <a:ext cx="1100568" cy="590550"/>
            <a:chOff x="6934200" y="3959345"/>
            <a:chExt cx="1100568" cy="590550"/>
          </a:xfrm>
        </p:grpSpPr>
        <p:pic>
          <p:nvPicPr>
            <p:cNvPr id="2072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959345"/>
              <a:ext cx="1100568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213748" y="4123815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AND</a:t>
              </a:r>
              <a:endParaRPr lang="es-C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4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Circuitos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Combinacionales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CL" dirty="0" smtClean="0"/>
          </a:p>
          <a:p>
            <a:endParaRPr lang="es-CL" dirty="0"/>
          </a:p>
        </p:txBody>
      </p:sp>
      <p:grpSp>
        <p:nvGrpSpPr>
          <p:cNvPr id="8" name="Group 7"/>
          <p:cNvGrpSpPr/>
          <p:nvPr/>
        </p:nvGrpSpPr>
        <p:grpSpPr>
          <a:xfrm>
            <a:off x="266830" y="2556195"/>
            <a:ext cx="8489659" cy="4073205"/>
            <a:chOff x="266830" y="2362200"/>
            <a:chExt cx="8489659" cy="407320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362200"/>
              <a:ext cx="7742821" cy="4073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03116" y="2445603"/>
                  <a:ext cx="91608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16" y="2445603"/>
                  <a:ext cx="916084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6830" y="4045803"/>
                  <a:ext cx="93031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4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30" y="4045803"/>
                  <a:ext cx="930319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077200" y="3817203"/>
                  <a:ext cx="67928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4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3817203"/>
                  <a:ext cx="679289" cy="8309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358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4413" y="1600200"/>
            <a:ext cx="5319588" cy="3429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Representaciones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Tablas de verdad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s-CL" dirty="0" smtClean="0"/>
              <a:t>Fórmulas Algebraicas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708310"/>
                  </p:ext>
                </p:extLst>
              </p:nvPr>
            </p:nvGraphicFramePr>
            <p:xfrm>
              <a:off x="990600" y="2438400"/>
              <a:ext cx="1752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00"/>
                    <a:gridCol w="584200"/>
                    <a:gridCol w="584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708310"/>
                  </p:ext>
                </p:extLst>
              </p:nvPr>
            </p:nvGraphicFramePr>
            <p:xfrm>
              <a:off x="990600" y="2438400"/>
              <a:ext cx="1752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4200"/>
                    <a:gridCol w="584200"/>
                    <a:gridCol w="5842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42" r="-1989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2105" r="-10105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b="-4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4400" y="5791200"/>
                <a:ext cx="504144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𝑦</m:t>
                      </m:r>
                      <m:r>
                        <a:rPr lang="en-US" sz="4400" b="0" i="1" smtClean="0">
                          <a:latin typeface="Cambria Math"/>
                        </a:rPr>
                        <m:t>=¬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4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791200"/>
                <a:ext cx="5041445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802011" y="2130551"/>
            <a:ext cx="5341989" cy="2514600"/>
            <a:chOff x="266830" y="2362200"/>
            <a:chExt cx="8653073" cy="4073205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362200"/>
              <a:ext cx="7742821" cy="4073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03116" y="2445603"/>
                  <a:ext cx="1091426" cy="932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16" y="2445603"/>
                  <a:ext cx="1091426" cy="9322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66830" y="4045804"/>
                  <a:ext cx="1106164" cy="932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30" y="4045804"/>
                  <a:ext cx="1106164" cy="93227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077199" y="3817204"/>
                  <a:ext cx="842704" cy="932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9" y="3817204"/>
                  <a:ext cx="842704" cy="93227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783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Tabla de Verdad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37631"/>
                  </p:ext>
                </p:extLst>
              </p:nvPr>
            </p:nvGraphicFramePr>
            <p:xfrm>
              <a:off x="5867400" y="2624669"/>
              <a:ext cx="3048000" cy="38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5811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4400" dirty="0"/>
                        </a:p>
                      </a:txBody>
                      <a:tcPr/>
                    </a:tc>
                  </a:tr>
                  <a:tr h="581119"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</a:tr>
                  <a:tr h="581119"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</a:tr>
                  <a:tr h="581119"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</a:tr>
                  <a:tr h="581119"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37631"/>
                  </p:ext>
                </p:extLst>
              </p:nvPr>
            </p:nvGraphicFramePr>
            <p:xfrm>
              <a:off x="5867400" y="2624669"/>
              <a:ext cx="3048000" cy="38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99" t="-800" r="-1994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205" t="-800" r="-10060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800" b="-4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4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Circuito"/>
          <p:cNvGrpSpPr>
            <a:grpSpLocks noChangeAspect="1"/>
          </p:cNvGrpSpPr>
          <p:nvPr/>
        </p:nvGrpSpPr>
        <p:grpSpPr>
          <a:xfrm>
            <a:off x="519515" y="1885346"/>
            <a:ext cx="4541632" cy="2915254"/>
            <a:chOff x="3802011" y="1600200"/>
            <a:chExt cx="5341990" cy="3429000"/>
          </a:xfrm>
        </p:grpSpPr>
        <p:sp>
          <p:nvSpPr>
            <p:cNvPr id="4" name="Rectangle 3"/>
            <p:cNvSpPr/>
            <p:nvPr/>
          </p:nvSpPr>
          <p:spPr>
            <a:xfrm>
              <a:off x="3824413" y="1600200"/>
              <a:ext cx="5319588" cy="3429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3802011" y="2130551"/>
              <a:ext cx="5341989" cy="2514600"/>
              <a:chOff x="266830" y="2362200"/>
              <a:chExt cx="8653073" cy="4073205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400" y="2362200"/>
                <a:ext cx="7742821" cy="4073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03116" y="2445603"/>
                    <a:ext cx="1091426" cy="9322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L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L" sz="28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116" y="2445603"/>
                    <a:ext cx="1091426" cy="93227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66830" y="4045804"/>
                    <a:ext cx="1106164" cy="9322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L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L" sz="28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30" y="4045804"/>
                    <a:ext cx="1106164" cy="9322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077199" y="3817204"/>
                    <a:ext cx="842704" cy="9322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s-CL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199" y="3817204"/>
                    <a:ext cx="842704" cy="93227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" name="Explicación Título Entradas"/>
          <p:cNvSpPr txBox="1"/>
          <p:nvPr/>
        </p:nvSpPr>
        <p:spPr>
          <a:xfrm>
            <a:off x="5791200" y="1927378"/>
            <a:ext cx="316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Variables de </a:t>
            </a:r>
            <a:r>
              <a:rPr lang="en-US" sz="2800" dirty="0" err="1" smtClean="0"/>
              <a:t>Entrada</a:t>
            </a:r>
            <a:endParaRPr lang="es-CL" sz="2800" dirty="0"/>
          </a:p>
        </p:txBody>
      </p:sp>
      <p:sp>
        <p:nvSpPr>
          <p:cNvPr id="15" name="Cuadro Título Entradas"/>
          <p:cNvSpPr/>
          <p:nvPr/>
        </p:nvSpPr>
        <p:spPr>
          <a:xfrm>
            <a:off x="5943600" y="2691021"/>
            <a:ext cx="1828800" cy="661779"/>
          </a:xfrm>
          <a:prstGeom prst="rect">
            <a:avLst/>
          </a:prstGeom>
          <a:noFill/>
          <a:ln w="7620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Salida 4"/>
          <p:cNvSpPr txBox="1"/>
          <p:nvPr/>
        </p:nvSpPr>
        <p:spPr>
          <a:xfrm>
            <a:off x="8146143" y="566215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s-CL" sz="4400" dirty="0"/>
          </a:p>
        </p:txBody>
      </p:sp>
      <p:sp>
        <p:nvSpPr>
          <p:cNvPr id="26" name="Salida 3"/>
          <p:cNvSpPr txBox="1"/>
          <p:nvPr/>
        </p:nvSpPr>
        <p:spPr>
          <a:xfrm>
            <a:off x="8146143" y="494928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s-CL" sz="4400" dirty="0"/>
          </a:p>
        </p:txBody>
      </p:sp>
      <p:sp>
        <p:nvSpPr>
          <p:cNvPr id="20" name="Salida 2"/>
          <p:cNvSpPr txBox="1"/>
          <p:nvPr/>
        </p:nvSpPr>
        <p:spPr>
          <a:xfrm>
            <a:off x="8146143" y="417439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s-CL" sz="4400" dirty="0"/>
          </a:p>
        </p:txBody>
      </p:sp>
      <p:sp>
        <p:nvSpPr>
          <p:cNvPr id="31" name="Salida 1"/>
          <p:cNvSpPr txBox="1"/>
          <p:nvPr/>
        </p:nvSpPr>
        <p:spPr>
          <a:xfrm>
            <a:off x="8146143" y="338899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s-CL" sz="4400" dirty="0"/>
          </a:p>
        </p:txBody>
      </p:sp>
      <p:grpSp>
        <p:nvGrpSpPr>
          <p:cNvPr id="36" name="Entradas 4"/>
          <p:cNvGrpSpPr/>
          <p:nvPr/>
        </p:nvGrpSpPr>
        <p:grpSpPr>
          <a:xfrm>
            <a:off x="6083200" y="5662156"/>
            <a:ext cx="1527600" cy="769441"/>
            <a:chOff x="6083200" y="5662156"/>
            <a:chExt cx="1527600" cy="769441"/>
          </a:xfrm>
        </p:grpSpPr>
        <p:sp>
          <p:nvSpPr>
            <p:cNvPr id="27" name="TextBox 26"/>
            <p:cNvSpPr txBox="1"/>
            <p:nvPr/>
          </p:nvSpPr>
          <p:spPr>
            <a:xfrm>
              <a:off x="7140800" y="5662156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1</a:t>
              </a:r>
              <a:endParaRPr lang="es-CL" sz="4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3200" y="5662156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1</a:t>
              </a:r>
              <a:endParaRPr lang="es-CL" sz="4400" dirty="0"/>
            </a:p>
          </p:txBody>
        </p:sp>
      </p:grpSp>
      <p:grpSp>
        <p:nvGrpSpPr>
          <p:cNvPr id="35" name="Entradas 3"/>
          <p:cNvGrpSpPr/>
          <p:nvPr/>
        </p:nvGrpSpPr>
        <p:grpSpPr>
          <a:xfrm>
            <a:off x="6083200" y="4949280"/>
            <a:ext cx="1527600" cy="769441"/>
            <a:chOff x="6083200" y="4949280"/>
            <a:chExt cx="152760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7140800" y="4949280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0</a:t>
              </a:r>
              <a:endParaRPr lang="es-CL" sz="4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83200" y="4949280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1</a:t>
              </a:r>
              <a:endParaRPr lang="es-CL" sz="4400" dirty="0"/>
            </a:p>
          </p:txBody>
        </p:sp>
      </p:grpSp>
      <p:grpSp>
        <p:nvGrpSpPr>
          <p:cNvPr id="34" name="Entradas 2"/>
          <p:cNvGrpSpPr/>
          <p:nvPr/>
        </p:nvGrpSpPr>
        <p:grpSpPr>
          <a:xfrm>
            <a:off x="6083200" y="4174396"/>
            <a:ext cx="1527600" cy="769441"/>
            <a:chOff x="6083200" y="4174396"/>
            <a:chExt cx="1527600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6083200" y="4174396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0</a:t>
              </a:r>
              <a:endParaRPr lang="es-CL" sz="4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40800" y="4174396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1</a:t>
              </a:r>
              <a:endParaRPr lang="es-CL" sz="4400" dirty="0"/>
            </a:p>
          </p:txBody>
        </p:sp>
      </p:grpSp>
      <p:grpSp>
        <p:nvGrpSpPr>
          <p:cNvPr id="33" name="Entradas 1"/>
          <p:cNvGrpSpPr/>
          <p:nvPr/>
        </p:nvGrpSpPr>
        <p:grpSpPr>
          <a:xfrm>
            <a:off x="6083200" y="3388994"/>
            <a:ext cx="1527600" cy="769441"/>
            <a:chOff x="6083200" y="3388994"/>
            <a:chExt cx="1527600" cy="769441"/>
          </a:xfrm>
        </p:grpSpPr>
        <p:sp>
          <p:nvSpPr>
            <p:cNvPr id="16" name="TextBox 15"/>
            <p:cNvSpPr txBox="1"/>
            <p:nvPr/>
          </p:nvSpPr>
          <p:spPr>
            <a:xfrm>
              <a:off x="7140800" y="3388994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0</a:t>
              </a:r>
              <a:endParaRPr lang="es-CL" sz="4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200" y="3388994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0</a:t>
              </a:r>
              <a:endParaRPr lang="es-CL" sz="4400" dirty="0"/>
            </a:p>
          </p:txBody>
        </p:sp>
      </p:grpSp>
      <p:sp>
        <p:nvSpPr>
          <p:cNvPr id="37" name="Cuadro Entradas"/>
          <p:cNvSpPr/>
          <p:nvPr/>
        </p:nvSpPr>
        <p:spPr>
          <a:xfrm>
            <a:off x="5943600" y="3405164"/>
            <a:ext cx="1828800" cy="2919436"/>
          </a:xfrm>
          <a:prstGeom prst="rect">
            <a:avLst/>
          </a:prstGeom>
          <a:noFill/>
          <a:ln w="7620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xplicación Entradas"/>
          <p:cNvSpPr txBox="1"/>
          <p:nvPr/>
        </p:nvSpPr>
        <p:spPr>
          <a:xfrm>
            <a:off x="101437" y="5569821"/>
            <a:ext cx="5689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Todas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combinaciones</a:t>
            </a:r>
            <a:r>
              <a:rPr lang="en-US" sz="2800" dirty="0" smtClean="0"/>
              <a:t> </a:t>
            </a:r>
            <a:r>
              <a:rPr lang="en-US" sz="2800" dirty="0" err="1" smtClean="0"/>
              <a:t>posibles</a:t>
            </a:r>
            <a:r>
              <a:rPr lang="en-US" sz="2800" dirty="0" smtClean="0"/>
              <a:t>,</a:t>
            </a:r>
          </a:p>
          <a:p>
            <a:r>
              <a:rPr lang="en-US" sz="2800" dirty="0" err="1" smtClean="0"/>
              <a:t>Números</a:t>
            </a:r>
            <a:r>
              <a:rPr lang="en-US" sz="2800" dirty="0" smtClean="0"/>
              <a:t> </a:t>
            </a:r>
            <a:r>
              <a:rPr lang="en-US" sz="2800" dirty="0" err="1" smtClean="0"/>
              <a:t>binarios</a:t>
            </a:r>
            <a:r>
              <a:rPr lang="en-US" sz="2800" dirty="0" smtClean="0"/>
              <a:t>, en forma </a:t>
            </a:r>
            <a:r>
              <a:rPr lang="en-US" sz="2800" dirty="0" err="1" smtClean="0"/>
              <a:t>creciente</a:t>
            </a:r>
            <a:endParaRPr lang="es-CL" sz="2800" dirty="0"/>
          </a:p>
        </p:txBody>
      </p:sp>
      <p:sp>
        <p:nvSpPr>
          <p:cNvPr id="39" name="Pregunta Entrada 1"/>
          <p:cNvSpPr txBox="1"/>
          <p:nvPr/>
        </p:nvSpPr>
        <p:spPr>
          <a:xfrm>
            <a:off x="6656155" y="342900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Pregunta Entrada 2"/>
          <p:cNvSpPr txBox="1"/>
          <p:nvPr/>
        </p:nvSpPr>
        <p:spPr>
          <a:xfrm>
            <a:off x="6656155" y="41835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Pregunta Entrada 3"/>
          <p:cNvSpPr txBox="1"/>
          <p:nvPr/>
        </p:nvSpPr>
        <p:spPr>
          <a:xfrm>
            <a:off x="6656155" y="4933014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Pregunta Entrada 4"/>
          <p:cNvSpPr txBox="1"/>
          <p:nvPr/>
        </p:nvSpPr>
        <p:spPr>
          <a:xfrm>
            <a:off x="6656155" y="563880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Pregunta Salida 1"/>
          <p:cNvSpPr txBox="1"/>
          <p:nvPr/>
        </p:nvSpPr>
        <p:spPr>
          <a:xfrm>
            <a:off x="8145914" y="339442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Pregunta Salida 2"/>
          <p:cNvSpPr txBox="1"/>
          <p:nvPr/>
        </p:nvSpPr>
        <p:spPr>
          <a:xfrm>
            <a:off x="8145914" y="4148985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Pregunta Salida 3"/>
          <p:cNvSpPr txBox="1"/>
          <p:nvPr/>
        </p:nvSpPr>
        <p:spPr>
          <a:xfrm>
            <a:off x="8145914" y="489844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Pregunta Salida 4"/>
          <p:cNvSpPr txBox="1"/>
          <p:nvPr/>
        </p:nvSpPr>
        <p:spPr>
          <a:xfrm>
            <a:off x="8145914" y="56313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Explicación Título Salidas"/>
          <p:cNvSpPr txBox="1"/>
          <p:nvPr/>
        </p:nvSpPr>
        <p:spPr>
          <a:xfrm>
            <a:off x="5791200" y="1927378"/>
            <a:ext cx="289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Variables de </a:t>
            </a:r>
            <a:r>
              <a:rPr lang="en-US" sz="2800" dirty="0" err="1" smtClean="0"/>
              <a:t>Salida</a:t>
            </a:r>
            <a:endParaRPr lang="es-CL" sz="2800" dirty="0"/>
          </a:p>
        </p:txBody>
      </p:sp>
      <p:sp>
        <p:nvSpPr>
          <p:cNvPr id="48" name="Cuadro Título Salidas"/>
          <p:cNvSpPr/>
          <p:nvPr/>
        </p:nvSpPr>
        <p:spPr>
          <a:xfrm>
            <a:off x="7975511" y="2676690"/>
            <a:ext cx="914400" cy="661779"/>
          </a:xfrm>
          <a:prstGeom prst="rect">
            <a:avLst/>
          </a:prstGeom>
          <a:noFill/>
          <a:ln w="7620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Interrogación Número Entradas"/>
          <p:cNvSpPr txBox="1"/>
          <p:nvPr/>
        </p:nvSpPr>
        <p:spPr>
          <a:xfrm>
            <a:off x="4700297" y="495300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54" name="Barra Número Entradas"/>
          <p:cNvGrpSpPr/>
          <p:nvPr/>
        </p:nvGrpSpPr>
        <p:grpSpPr>
          <a:xfrm>
            <a:off x="5416593" y="3236594"/>
            <a:ext cx="444404" cy="3316606"/>
            <a:chOff x="5416593" y="3236594"/>
            <a:chExt cx="444404" cy="3316606"/>
          </a:xfrm>
        </p:grpSpPr>
        <p:sp>
          <p:nvSpPr>
            <p:cNvPr id="50" name="Rectangle 49"/>
            <p:cNvSpPr/>
            <p:nvPr/>
          </p:nvSpPr>
          <p:spPr>
            <a:xfrm flipH="1">
              <a:off x="5486396" y="3236594"/>
              <a:ext cx="76201" cy="33166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5416593" y="3320999"/>
              <a:ext cx="444404" cy="108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5416593" y="6377206"/>
              <a:ext cx="444404" cy="108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Número Entradas"/>
              <p:cNvSpPr txBox="1"/>
              <p:nvPr/>
            </p:nvSpPr>
            <p:spPr>
              <a:xfrm>
                <a:off x="4523640" y="5021759"/>
                <a:ext cx="9694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L" sz="4400" dirty="0"/>
              </a:p>
            </p:txBody>
          </p:sp>
        </mc:Choice>
        <mc:Fallback xmlns="">
          <p:sp>
            <p:nvSpPr>
              <p:cNvPr id="56" name="Número Entrada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640" y="5021759"/>
                <a:ext cx="969496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xplicación Salidas"/>
          <p:cNvSpPr txBox="1"/>
          <p:nvPr/>
        </p:nvSpPr>
        <p:spPr>
          <a:xfrm>
            <a:off x="253837" y="5722221"/>
            <a:ext cx="48251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Salidas</a:t>
            </a:r>
            <a:r>
              <a:rPr lang="en-US" sz="2800" dirty="0" smtClean="0"/>
              <a:t> </a:t>
            </a:r>
            <a:r>
              <a:rPr lang="en-US" sz="2800" dirty="0" err="1" smtClean="0"/>
              <a:t>correspondientes</a:t>
            </a:r>
            <a:r>
              <a:rPr lang="en-US" sz="2800" dirty="0" smtClean="0"/>
              <a:t> a </a:t>
            </a:r>
            <a:r>
              <a:rPr lang="en-US" sz="2800" dirty="0" err="1" smtClean="0"/>
              <a:t>cada</a:t>
            </a:r>
            <a:endParaRPr lang="en-US" sz="2800" dirty="0"/>
          </a:p>
          <a:p>
            <a:r>
              <a:rPr lang="en-US" sz="2800" dirty="0" err="1" smtClean="0"/>
              <a:t>combinación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entradas</a:t>
            </a:r>
            <a:endParaRPr lang="es-CL" sz="2800" dirty="0"/>
          </a:p>
        </p:txBody>
      </p:sp>
      <p:sp>
        <p:nvSpPr>
          <p:cNvPr id="58" name="Cuadro Salidas"/>
          <p:cNvSpPr/>
          <p:nvPr/>
        </p:nvSpPr>
        <p:spPr>
          <a:xfrm>
            <a:off x="7975511" y="3429000"/>
            <a:ext cx="883518" cy="2919436"/>
          </a:xfrm>
          <a:prstGeom prst="rect">
            <a:avLst/>
          </a:prstGeom>
          <a:noFill/>
          <a:ln w="7620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97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15" grpId="1" animBg="1"/>
      <p:bldP spid="21" grpId="0"/>
      <p:bldP spid="26" grpId="0"/>
      <p:bldP spid="20" grpId="0"/>
      <p:bldP spid="31" grpId="0"/>
      <p:bldP spid="37" grpId="0" animBg="1"/>
      <p:bldP spid="37" grpId="1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 animBg="1"/>
      <p:bldP spid="48" grpId="1" animBg="1"/>
      <p:bldP spid="49" grpId="0"/>
      <p:bldP spid="49" grpId="1"/>
      <p:bldP spid="56" grpId="0"/>
      <p:bldP spid="57" grpId="0"/>
      <p:bldP spid="57" grpId="1"/>
      <p:bldP spid="58" grpId="0" animBg="1"/>
      <p:bldP spid="5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983671"/>
                  </p:ext>
                </p:extLst>
              </p:nvPr>
            </p:nvGraphicFramePr>
            <p:xfrm>
              <a:off x="457200" y="1340555"/>
              <a:ext cx="8077200" cy="54412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19300"/>
                    <a:gridCol w="2019300"/>
                    <a:gridCol w="2019300"/>
                    <a:gridCol w="2019300"/>
                  </a:tblGrid>
                  <a:tr h="4455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Símbolo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Significado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Tabla de Verdad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Fórmula Algebraica</a:t>
                          </a:r>
                          <a:endParaRPr lang="es-CL" noProof="0" dirty="0"/>
                        </a:p>
                      </a:txBody>
                      <a:tcPr/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Negación</a:t>
                          </a:r>
                          <a:endParaRPr lang="es-CL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=¬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O Lógico</a:t>
                          </a:r>
                          <a:endParaRPr lang="es-CL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Y Lógico</a:t>
                          </a:r>
                          <a:endParaRPr lang="es-CL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983671"/>
                  </p:ext>
                </p:extLst>
              </p:nvPr>
            </p:nvGraphicFramePr>
            <p:xfrm>
              <a:off x="457200" y="1340555"/>
              <a:ext cx="8077200" cy="54412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19300"/>
                    <a:gridCol w="2019300"/>
                    <a:gridCol w="2019300"/>
                    <a:gridCol w="2019300"/>
                  </a:tblGrid>
                  <a:tr h="4455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Símbolo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Significado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Tabla de Verdad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Fórmula Algebraica</a:t>
                          </a:r>
                          <a:endParaRPr lang="es-CL" noProof="0" dirty="0"/>
                        </a:p>
                      </a:txBody>
                      <a:tcPr/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Negación</a:t>
                          </a:r>
                          <a:endParaRPr lang="es-CL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0302" t="-28571" b="-200366"/>
                          </a:stretch>
                        </a:blipFill>
                      </a:tcPr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O Lógico</a:t>
                          </a:r>
                          <a:endParaRPr lang="es-CL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0302" t="-128102" b="-99635"/>
                          </a:stretch>
                        </a:blipFill>
                      </a:tcPr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Y Lógico</a:t>
                          </a:r>
                          <a:endParaRPr lang="es-CL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0302" t="-2289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88279"/>
                  </p:ext>
                </p:extLst>
              </p:nvPr>
            </p:nvGraphicFramePr>
            <p:xfrm>
              <a:off x="5029200" y="2116226"/>
              <a:ext cx="1016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88279"/>
                  </p:ext>
                </p:extLst>
              </p:nvPr>
            </p:nvGraphicFramePr>
            <p:xfrm>
              <a:off x="5029200" y="2116226"/>
              <a:ext cx="1016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r="-9881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1205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964832"/>
                  </p:ext>
                </p:extLst>
              </p:nvPr>
            </p:nvGraphicFramePr>
            <p:xfrm>
              <a:off x="4800600" y="3519714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964832"/>
                  </p:ext>
                </p:extLst>
              </p:nvPr>
            </p:nvGraphicFramePr>
            <p:xfrm>
              <a:off x="4800600" y="3519714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205" r="-201205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000" r="-9881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241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Table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980847"/>
                  </p:ext>
                </p:extLst>
              </p:nvPr>
            </p:nvGraphicFramePr>
            <p:xfrm>
              <a:off x="4800600" y="5181600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Table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980847"/>
                  </p:ext>
                </p:extLst>
              </p:nvPr>
            </p:nvGraphicFramePr>
            <p:xfrm>
              <a:off x="4800600" y="5181600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205" r="-201205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00000" r="-9881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20241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Compuertas Lógicas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514182" y="2373371"/>
            <a:ext cx="1699852" cy="864270"/>
            <a:chOff x="1789592" y="2026273"/>
            <a:chExt cx="1429054" cy="726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789592" y="2026273"/>
                  <a:ext cx="324834" cy="3363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592" y="2026273"/>
                  <a:ext cx="324834" cy="33637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1905000" y="2057400"/>
              <a:ext cx="1313646" cy="695460"/>
              <a:chOff x="4395622" y="3906890"/>
              <a:chExt cx="1313646" cy="695460"/>
            </a:xfrm>
          </p:grpSpPr>
          <p:pic>
            <p:nvPicPr>
              <p:cNvPr id="12" name="Picture 2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5622" y="3906890"/>
                <a:ext cx="1313646" cy="695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48200" y="4126182"/>
                <a:ext cx="384938" cy="23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NOT</a:t>
                </a:r>
                <a:endParaRPr lang="es-CL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7262" y="2026273"/>
                  <a:ext cx="328714" cy="3363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262" y="2026273"/>
                  <a:ext cx="328714" cy="33637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457200" y="3710263"/>
            <a:ext cx="1719126" cy="1077501"/>
            <a:chOff x="5616113" y="3733800"/>
            <a:chExt cx="1394287" cy="873903"/>
          </a:xfrm>
        </p:grpSpPr>
        <p:grpSp>
          <p:nvGrpSpPr>
            <p:cNvPr id="14" name="Group 13"/>
            <p:cNvGrpSpPr/>
            <p:nvPr/>
          </p:nvGrpSpPr>
          <p:grpSpPr>
            <a:xfrm>
              <a:off x="5867330" y="3955245"/>
              <a:ext cx="1143070" cy="598751"/>
              <a:chOff x="5562600" y="3955245"/>
              <a:chExt cx="1143070" cy="598751"/>
            </a:xfrm>
          </p:grpSpPr>
          <p:pic>
            <p:nvPicPr>
              <p:cNvPr id="15" name="Picture 2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3955245"/>
                <a:ext cx="1143070" cy="5987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876925" y="4123815"/>
                <a:ext cx="300584" cy="22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OR</a:t>
                </a:r>
                <a:endParaRPr lang="es-CL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635233" y="3733800"/>
                  <a:ext cx="397260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233" y="3733800"/>
                  <a:ext cx="397260" cy="32450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86550" y="3885288"/>
                  <a:ext cx="317121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550" y="3885288"/>
                  <a:ext cx="317121" cy="32450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616113" y="4283195"/>
                  <a:ext cx="402097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113" y="4283195"/>
                  <a:ext cx="402097" cy="32450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57200" y="5410200"/>
            <a:ext cx="1710830" cy="1077501"/>
            <a:chOff x="5839611" y="2844470"/>
            <a:chExt cx="1387559" cy="873903"/>
          </a:xfrm>
        </p:grpSpPr>
        <p:grpSp>
          <p:nvGrpSpPr>
            <p:cNvPr id="17" name="Group 16"/>
            <p:cNvGrpSpPr/>
            <p:nvPr/>
          </p:nvGrpSpPr>
          <p:grpSpPr>
            <a:xfrm>
              <a:off x="6089114" y="3079540"/>
              <a:ext cx="1100568" cy="590550"/>
              <a:chOff x="6934200" y="3959345"/>
              <a:chExt cx="1100568" cy="590550"/>
            </a:xfrm>
          </p:grpSpPr>
          <p:pic>
            <p:nvPicPr>
              <p:cNvPr id="18" name="Picture 2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3959345"/>
                <a:ext cx="1100568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213748" y="4123815"/>
                <a:ext cx="379892" cy="22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AND</a:t>
                </a:r>
                <a:endParaRPr lang="es-CL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58731" y="2844470"/>
                  <a:ext cx="397260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731" y="2844470"/>
                  <a:ext cx="397260" cy="324508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910048" y="2995958"/>
                  <a:ext cx="317122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048" y="2995958"/>
                  <a:ext cx="317122" cy="32450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839611" y="3393865"/>
                  <a:ext cx="402097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611" y="3393865"/>
                  <a:ext cx="402097" cy="32450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Salida 2"/>
          <p:cNvSpPr txBox="1"/>
          <p:nvPr/>
        </p:nvSpPr>
        <p:spPr>
          <a:xfrm>
            <a:off x="5638800" y="2723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s-CL" sz="1400" dirty="0"/>
          </a:p>
        </p:txBody>
      </p:sp>
      <p:sp>
        <p:nvSpPr>
          <p:cNvPr id="43" name="Salida 1"/>
          <p:cNvSpPr txBox="1"/>
          <p:nvPr/>
        </p:nvSpPr>
        <p:spPr>
          <a:xfrm>
            <a:off x="5638800" y="2421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44" name="Pregunta Salida 1"/>
          <p:cNvSpPr txBox="1"/>
          <p:nvPr/>
        </p:nvSpPr>
        <p:spPr>
          <a:xfrm>
            <a:off x="5638571" y="242685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Pregunta Salida 2"/>
          <p:cNvSpPr txBox="1"/>
          <p:nvPr/>
        </p:nvSpPr>
        <p:spPr>
          <a:xfrm>
            <a:off x="5638571" y="26978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Salida 2-4"/>
          <p:cNvSpPr txBox="1"/>
          <p:nvPr/>
        </p:nvSpPr>
        <p:spPr>
          <a:xfrm>
            <a:off x="5915067" y="4737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47" name="Salida 2-3"/>
          <p:cNvSpPr txBox="1"/>
          <p:nvPr/>
        </p:nvSpPr>
        <p:spPr>
          <a:xfrm>
            <a:off x="5915067" y="442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48" name="Salida 2-2"/>
          <p:cNvSpPr txBox="1"/>
          <p:nvPr/>
        </p:nvSpPr>
        <p:spPr>
          <a:xfrm>
            <a:off x="5915067" y="41172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49" name="Salida 2-1"/>
          <p:cNvSpPr txBox="1"/>
          <p:nvPr/>
        </p:nvSpPr>
        <p:spPr>
          <a:xfrm>
            <a:off x="5915067" y="38154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s-CL" sz="1400" dirty="0"/>
          </a:p>
        </p:txBody>
      </p:sp>
      <p:sp>
        <p:nvSpPr>
          <p:cNvPr id="50" name="Pregunta Salida 2-1"/>
          <p:cNvSpPr txBox="1"/>
          <p:nvPr/>
        </p:nvSpPr>
        <p:spPr>
          <a:xfrm>
            <a:off x="5914838" y="3820858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" name="Pregunta Salida 2-2"/>
          <p:cNvSpPr txBox="1"/>
          <p:nvPr/>
        </p:nvSpPr>
        <p:spPr>
          <a:xfrm>
            <a:off x="5914838" y="4091884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2" name="Pregunta Salida 2-3"/>
          <p:cNvSpPr txBox="1"/>
          <p:nvPr/>
        </p:nvSpPr>
        <p:spPr>
          <a:xfrm>
            <a:off x="5914838" y="436962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Pregunta Salida 2-4"/>
          <p:cNvSpPr txBox="1"/>
          <p:nvPr/>
        </p:nvSpPr>
        <p:spPr>
          <a:xfrm>
            <a:off x="5914838" y="470703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Salida 3-4"/>
          <p:cNvSpPr txBox="1"/>
          <p:nvPr/>
        </p:nvSpPr>
        <p:spPr>
          <a:xfrm>
            <a:off x="5911171" y="641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55" name="Salida 3-3"/>
          <p:cNvSpPr txBox="1"/>
          <p:nvPr/>
        </p:nvSpPr>
        <p:spPr>
          <a:xfrm>
            <a:off x="5911171" y="60949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s-CL" sz="1400" dirty="0"/>
          </a:p>
        </p:txBody>
      </p:sp>
      <p:sp>
        <p:nvSpPr>
          <p:cNvPr id="56" name="Salida 3-2"/>
          <p:cNvSpPr txBox="1"/>
          <p:nvPr/>
        </p:nvSpPr>
        <p:spPr>
          <a:xfrm>
            <a:off x="5911171" y="5791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s-CL" sz="1400" dirty="0"/>
          </a:p>
        </p:txBody>
      </p:sp>
      <p:sp>
        <p:nvSpPr>
          <p:cNvPr id="57" name="Salida 3-1"/>
          <p:cNvSpPr txBox="1"/>
          <p:nvPr/>
        </p:nvSpPr>
        <p:spPr>
          <a:xfrm>
            <a:off x="5911171" y="54899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s-CL" sz="1400" dirty="0"/>
          </a:p>
        </p:txBody>
      </p:sp>
      <p:sp>
        <p:nvSpPr>
          <p:cNvPr id="58" name="Pregunta Salida 3-1"/>
          <p:cNvSpPr txBox="1"/>
          <p:nvPr/>
        </p:nvSpPr>
        <p:spPr>
          <a:xfrm>
            <a:off x="5910942" y="5495368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9" name="Pregunta Salida 3-2"/>
          <p:cNvSpPr txBox="1"/>
          <p:nvPr/>
        </p:nvSpPr>
        <p:spPr>
          <a:xfrm>
            <a:off x="5910942" y="5766394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0" name="Pregunta Salida 3-3"/>
          <p:cNvSpPr txBox="1"/>
          <p:nvPr/>
        </p:nvSpPr>
        <p:spPr>
          <a:xfrm>
            <a:off x="5910942" y="604413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Pregunta Salida 3-4"/>
          <p:cNvSpPr txBox="1"/>
          <p:nvPr/>
        </p:nvSpPr>
        <p:spPr>
          <a:xfrm>
            <a:off x="5910942" y="638154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08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4" grpId="1"/>
      <p:bldP spid="45" grpId="0"/>
      <p:bldP spid="45" grpId="1"/>
      <p:bldP spid="46" grpId="0"/>
      <p:bldP spid="47" grpId="0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5" grpId="0"/>
      <p:bldP spid="56" grpId="0"/>
      <p:bldP spid="57" grpId="0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Compuertas Lógicas (2)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321107"/>
                  </p:ext>
                </p:extLst>
              </p:nvPr>
            </p:nvGraphicFramePr>
            <p:xfrm>
              <a:off x="457200" y="1340555"/>
              <a:ext cx="8077200" cy="54412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19300"/>
                    <a:gridCol w="2019300"/>
                    <a:gridCol w="2019300"/>
                    <a:gridCol w="2019300"/>
                  </a:tblGrid>
                  <a:tr h="4455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Símbolo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Significado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Tabla de Verdad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Fórmula Algebraica</a:t>
                          </a:r>
                          <a:endParaRPr lang="es-CL" noProof="0" dirty="0"/>
                        </a:p>
                      </a:txBody>
                      <a:tcPr/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smtClean="0"/>
                            <a:t>O Exclusivo</a:t>
                          </a:r>
                          <a:endParaRPr lang="es-CL" noProof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smtClean="0"/>
                            <a:t>O Negado</a:t>
                          </a:r>
                          <a:endParaRPr lang="es-CL" noProof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=¬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Y Negado</a:t>
                          </a:r>
                          <a:endParaRPr lang="es-CL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=¬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∧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321107"/>
                  </p:ext>
                </p:extLst>
              </p:nvPr>
            </p:nvGraphicFramePr>
            <p:xfrm>
              <a:off x="457200" y="1340555"/>
              <a:ext cx="8077200" cy="544124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19300"/>
                    <a:gridCol w="2019300"/>
                    <a:gridCol w="2019300"/>
                    <a:gridCol w="2019300"/>
                  </a:tblGrid>
                  <a:tr h="4455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Símbolo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Significado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Tabla de Verdad</a:t>
                          </a:r>
                          <a:endParaRPr lang="es-CL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Fórmula Algebraica</a:t>
                          </a:r>
                          <a:endParaRPr lang="es-CL" noProof="0" dirty="0"/>
                        </a:p>
                      </a:txBody>
                      <a:tcPr/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smtClean="0"/>
                            <a:t>O Exclusivo</a:t>
                          </a:r>
                          <a:endParaRPr lang="es-CL" noProof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0302" t="-28571" b="-200366"/>
                          </a:stretch>
                        </a:blipFill>
                      </a:tcPr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smtClean="0"/>
                            <a:t>O Negado</a:t>
                          </a:r>
                          <a:endParaRPr lang="es-CL" noProof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0302" t="-128102" b="-99635"/>
                          </a:stretch>
                        </a:blipFill>
                      </a:tcPr>
                    </a:tc>
                  </a:tr>
                  <a:tr h="1665226"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noProof="0" dirty="0" smtClean="0"/>
                            <a:t>Y Negado</a:t>
                          </a:r>
                          <a:endParaRPr lang="es-CL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0302" t="-2289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457200" y="2100942"/>
            <a:ext cx="1946694" cy="1140360"/>
            <a:chOff x="3793663" y="3223327"/>
            <a:chExt cx="1544996" cy="905048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3445189"/>
              <a:ext cx="1250188" cy="597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419600" y="3613342"/>
              <a:ext cx="3968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XOR</a:t>
              </a:r>
              <a:endParaRPr lang="es-CL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12783" y="3223327"/>
                  <a:ext cx="43538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783" y="3223327"/>
                  <a:ext cx="435389" cy="35565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991100" y="3374815"/>
                  <a:ext cx="34755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0" y="3374815"/>
                  <a:ext cx="347559" cy="35565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93663" y="3772722"/>
                  <a:ext cx="440691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663" y="3772722"/>
                  <a:ext cx="440691" cy="35565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457200" y="3645726"/>
            <a:ext cx="1894689" cy="1140360"/>
            <a:chOff x="3549279" y="1755872"/>
            <a:chExt cx="1503721" cy="905048"/>
          </a:xfrm>
        </p:grpSpPr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90" y="1977734"/>
              <a:ext cx="1223010" cy="597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029166" y="2145887"/>
              <a:ext cx="53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NOR</a:t>
              </a:r>
              <a:endParaRPr lang="es-CL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68399" y="1755872"/>
                  <a:ext cx="43538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399" y="1755872"/>
                  <a:ext cx="435389" cy="35565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705441" y="1907360"/>
                  <a:ext cx="34755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41" y="1907360"/>
                  <a:ext cx="347559" cy="3556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549279" y="2305267"/>
                  <a:ext cx="440690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279" y="2305267"/>
                  <a:ext cx="440690" cy="35565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457200" y="5181600"/>
            <a:ext cx="1894689" cy="1140360"/>
            <a:chOff x="5005236" y="1585487"/>
            <a:chExt cx="1503721" cy="905048"/>
          </a:xfrm>
        </p:grpSpPr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695" y="1807349"/>
              <a:ext cx="1195832" cy="597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5485122" y="1975502"/>
              <a:ext cx="6564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NAND</a:t>
              </a:r>
              <a:endParaRPr lang="es-CL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024356" y="1585487"/>
                  <a:ext cx="43538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356" y="1585487"/>
                  <a:ext cx="435389" cy="35565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61398" y="1736975"/>
                  <a:ext cx="34755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398" y="1736975"/>
                  <a:ext cx="347559" cy="35565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005236" y="2134882"/>
                  <a:ext cx="440690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236" y="2134882"/>
                  <a:ext cx="440690" cy="35565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586577"/>
                  </p:ext>
                </p:extLst>
              </p:nvPr>
            </p:nvGraphicFramePr>
            <p:xfrm>
              <a:off x="4800600" y="1828800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586577"/>
                  </p:ext>
                </p:extLst>
              </p:nvPr>
            </p:nvGraphicFramePr>
            <p:xfrm>
              <a:off x="4800600" y="1828800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7"/>
                          <a:stretch>
                            <a:fillRect l="-1205" r="-201205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7"/>
                          <a:stretch>
                            <a:fillRect l="-100000" r="-9881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7"/>
                          <a:stretch>
                            <a:fillRect l="-20241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313253"/>
                  </p:ext>
                </p:extLst>
              </p:nvPr>
            </p:nvGraphicFramePr>
            <p:xfrm>
              <a:off x="4800600" y="3519714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313253"/>
                  </p:ext>
                </p:extLst>
              </p:nvPr>
            </p:nvGraphicFramePr>
            <p:xfrm>
              <a:off x="4800600" y="3519714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8"/>
                          <a:stretch>
                            <a:fillRect l="-1205" r="-201205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8"/>
                          <a:stretch>
                            <a:fillRect l="-100000" r="-9881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8"/>
                          <a:stretch>
                            <a:fillRect l="-20241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96796"/>
                  </p:ext>
                </p:extLst>
              </p:nvPr>
            </p:nvGraphicFramePr>
            <p:xfrm>
              <a:off x="4800600" y="5181600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96796"/>
                  </p:ext>
                </p:extLst>
              </p:nvPr>
            </p:nvGraphicFramePr>
            <p:xfrm>
              <a:off x="4800600" y="5181600"/>
              <a:ext cx="15240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/>
                    <a:gridCol w="508000"/>
                    <a:gridCol w="5080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7"/>
                          <a:stretch>
                            <a:fillRect l="-1205" r="-201205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7"/>
                          <a:stretch>
                            <a:fillRect l="-100000" r="-9881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 rotWithShape="1">
                          <a:blip r:embed="rId17"/>
                          <a:stretch>
                            <a:fillRect l="-20241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s-CL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6" name="Salida 3-4"/>
          <p:cNvSpPr txBox="1"/>
          <p:nvPr/>
        </p:nvSpPr>
        <p:spPr>
          <a:xfrm>
            <a:off x="5911171" y="641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s-CL" sz="1400" dirty="0"/>
          </a:p>
        </p:txBody>
      </p:sp>
      <p:sp>
        <p:nvSpPr>
          <p:cNvPr id="47" name="Salida 3-3"/>
          <p:cNvSpPr txBox="1"/>
          <p:nvPr/>
        </p:nvSpPr>
        <p:spPr>
          <a:xfrm>
            <a:off x="5911171" y="60949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48" name="Salida 3-2"/>
          <p:cNvSpPr txBox="1"/>
          <p:nvPr/>
        </p:nvSpPr>
        <p:spPr>
          <a:xfrm>
            <a:off x="5911171" y="5791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49" name="Salida 3-1"/>
          <p:cNvSpPr txBox="1"/>
          <p:nvPr/>
        </p:nvSpPr>
        <p:spPr>
          <a:xfrm>
            <a:off x="5911171" y="54899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50" name="Pregunta Salida 3-1"/>
          <p:cNvSpPr txBox="1"/>
          <p:nvPr/>
        </p:nvSpPr>
        <p:spPr>
          <a:xfrm>
            <a:off x="5910942" y="5495368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" name="Pregunta Salida 3-2"/>
          <p:cNvSpPr txBox="1"/>
          <p:nvPr/>
        </p:nvSpPr>
        <p:spPr>
          <a:xfrm>
            <a:off x="5910942" y="5766394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2" name="Pregunta Salida 3-3"/>
          <p:cNvSpPr txBox="1"/>
          <p:nvPr/>
        </p:nvSpPr>
        <p:spPr>
          <a:xfrm>
            <a:off x="5910942" y="604413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Pregunta Salida 3-4"/>
          <p:cNvSpPr txBox="1"/>
          <p:nvPr/>
        </p:nvSpPr>
        <p:spPr>
          <a:xfrm>
            <a:off x="5910942" y="638154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Salida 2-4"/>
          <p:cNvSpPr txBox="1"/>
          <p:nvPr/>
        </p:nvSpPr>
        <p:spPr>
          <a:xfrm>
            <a:off x="5915067" y="4737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s-CL" sz="1400" dirty="0"/>
          </a:p>
        </p:txBody>
      </p:sp>
      <p:sp>
        <p:nvSpPr>
          <p:cNvPr id="55" name="Salida 2-3"/>
          <p:cNvSpPr txBox="1"/>
          <p:nvPr/>
        </p:nvSpPr>
        <p:spPr>
          <a:xfrm>
            <a:off x="5915067" y="442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s-CL" sz="1400" dirty="0"/>
          </a:p>
        </p:txBody>
      </p:sp>
      <p:sp>
        <p:nvSpPr>
          <p:cNvPr id="56" name="Salida 2-2"/>
          <p:cNvSpPr txBox="1"/>
          <p:nvPr/>
        </p:nvSpPr>
        <p:spPr>
          <a:xfrm>
            <a:off x="5915067" y="41172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s-CL" sz="1400" dirty="0"/>
          </a:p>
        </p:txBody>
      </p:sp>
      <p:sp>
        <p:nvSpPr>
          <p:cNvPr id="57" name="Salida 2-1"/>
          <p:cNvSpPr txBox="1"/>
          <p:nvPr/>
        </p:nvSpPr>
        <p:spPr>
          <a:xfrm>
            <a:off x="5915067" y="38154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58" name="Pregunta Salida 2-1"/>
          <p:cNvSpPr txBox="1"/>
          <p:nvPr/>
        </p:nvSpPr>
        <p:spPr>
          <a:xfrm>
            <a:off x="5914838" y="3820858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9" name="Pregunta Salida 2-2"/>
          <p:cNvSpPr txBox="1"/>
          <p:nvPr/>
        </p:nvSpPr>
        <p:spPr>
          <a:xfrm>
            <a:off x="5914838" y="4091884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0" name="Pregunta Salida 2-3"/>
          <p:cNvSpPr txBox="1"/>
          <p:nvPr/>
        </p:nvSpPr>
        <p:spPr>
          <a:xfrm>
            <a:off x="5914838" y="436962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Pregunta Salida 2-4"/>
          <p:cNvSpPr txBox="1"/>
          <p:nvPr/>
        </p:nvSpPr>
        <p:spPr>
          <a:xfrm>
            <a:off x="5914838" y="470703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Salida 1-4"/>
          <p:cNvSpPr txBox="1"/>
          <p:nvPr/>
        </p:nvSpPr>
        <p:spPr>
          <a:xfrm>
            <a:off x="5933797" y="30548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s-CL" sz="1400" dirty="0"/>
          </a:p>
        </p:txBody>
      </p:sp>
      <p:sp>
        <p:nvSpPr>
          <p:cNvPr id="63" name="Salida 1-3"/>
          <p:cNvSpPr txBox="1"/>
          <p:nvPr/>
        </p:nvSpPr>
        <p:spPr>
          <a:xfrm>
            <a:off x="5933797" y="27375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64" name="Salida 1-2"/>
          <p:cNvSpPr txBox="1"/>
          <p:nvPr/>
        </p:nvSpPr>
        <p:spPr>
          <a:xfrm>
            <a:off x="5933797" y="24343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s-CL" sz="1400" dirty="0"/>
          </a:p>
        </p:txBody>
      </p:sp>
      <p:sp>
        <p:nvSpPr>
          <p:cNvPr id="65" name="Salida 1-1"/>
          <p:cNvSpPr txBox="1"/>
          <p:nvPr/>
        </p:nvSpPr>
        <p:spPr>
          <a:xfrm>
            <a:off x="5933797" y="2132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s-CL" sz="1400" dirty="0"/>
          </a:p>
        </p:txBody>
      </p:sp>
      <p:sp>
        <p:nvSpPr>
          <p:cNvPr id="66" name="Pregunta Salida 1-1"/>
          <p:cNvSpPr txBox="1"/>
          <p:nvPr/>
        </p:nvSpPr>
        <p:spPr>
          <a:xfrm>
            <a:off x="5933568" y="2137928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7" name="Pregunta Salida 1-2"/>
          <p:cNvSpPr txBox="1"/>
          <p:nvPr/>
        </p:nvSpPr>
        <p:spPr>
          <a:xfrm>
            <a:off x="5933568" y="2408954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8" name="Pregunta Salida 1-3"/>
          <p:cNvSpPr txBox="1"/>
          <p:nvPr/>
        </p:nvSpPr>
        <p:spPr>
          <a:xfrm>
            <a:off x="5933568" y="268669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Pregunta Salida 1-4"/>
          <p:cNvSpPr txBox="1"/>
          <p:nvPr/>
        </p:nvSpPr>
        <p:spPr>
          <a:xfrm>
            <a:off x="5933568" y="302410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20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5" grpId="0"/>
      <p:bldP spid="56" grpId="0"/>
      <p:bldP spid="57" grpId="0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3" grpId="0"/>
      <p:bldP spid="64" grpId="0"/>
      <p:bldP spid="65" grpId="0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Recordar</a:t>
            </a:r>
            <a:r>
              <a:rPr lang="en-US" dirty="0" smtClean="0"/>
              <a:t>:</a:t>
            </a:r>
            <a:endParaRPr lang="es-CL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12072" y="3776290"/>
            <a:ext cx="1894689" cy="1140360"/>
            <a:chOff x="3549279" y="1755872"/>
            <a:chExt cx="1503721" cy="90504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90" y="1977734"/>
              <a:ext cx="1223010" cy="597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029166" y="2145887"/>
              <a:ext cx="53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NOR</a:t>
              </a:r>
              <a:endParaRPr lang="es-CL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68399" y="1755872"/>
                  <a:ext cx="43538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399" y="1755872"/>
                  <a:ext cx="435389" cy="3556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05441" y="1907360"/>
                  <a:ext cx="34755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41" y="1907360"/>
                  <a:ext cx="347559" cy="35565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49279" y="2305267"/>
                  <a:ext cx="440690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279" y="2305267"/>
                  <a:ext cx="440690" cy="3556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99853" y="2438400"/>
            <a:ext cx="1719126" cy="1077501"/>
            <a:chOff x="5616113" y="3733800"/>
            <a:chExt cx="1394287" cy="873903"/>
          </a:xfrm>
        </p:grpSpPr>
        <p:grpSp>
          <p:nvGrpSpPr>
            <p:cNvPr id="11" name="Group 10"/>
            <p:cNvGrpSpPr/>
            <p:nvPr/>
          </p:nvGrpSpPr>
          <p:grpSpPr>
            <a:xfrm>
              <a:off x="5867330" y="3955245"/>
              <a:ext cx="1143070" cy="598751"/>
              <a:chOff x="5562600" y="3955245"/>
              <a:chExt cx="1143070" cy="598751"/>
            </a:xfrm>
          </p:grpSpPr>
          <p:pic>
            <p:nvPicPr>
              <p:cNvPr id="15" name="Picture 23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3955245"/>
                <a:ext cx="1143070" cy="5987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876925" y="4123815"/>
                <a:ext cx="300584" cy="22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OR</a:t>
                </a:r>
                <a:endParaRPr lang="es-CL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35233" y="3733800"/>
                  <a:ext cx="397260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233" y="3733800"/>
                  <a:ext cx="397260" cy="32450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686550" y="3885288"/>
                  <a:ext cx="317121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550" y="3885288"/>
                  <a:ext cx="317121" cy="32450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616113" y="4283195"/>
                  <a:ext cx="402097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113" y="4283195"/>
                  <a:ext cx="402097" cy="324508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04001" y="5177038"/>
            <a:ext cx="1710830" cy="1077501"/>
            <a:chOff x="5839611" y="2844470"/>
            <a:chExt cx="1387559" cy="873903"/>
          </a:xfrm>
        </p:grpSpPr>
        <p:grpSp>
          <p:nvGrpSpPr>
            <p:cNvPr id="25" name="Group 24"/>
            <p:cNvGrpSpPr/>
            <p:nvPr/>
          </p:nvGrpSpPr>
          <p:grpSpPr>
            <a:xfrm>
              <a:off x="6089114" y="3079540"/>
              <a:ext cx="1100568" cy="590550"/>
              <a:chOff x="6934200" y="3959345"/>
              <a:chExt cx="1100568" cy="590550"/>
            </a:xfrm>
          </p:grpSpPr>
          <p:pic>
            <p:nvPicPr>
              <p:cNvPr id="29" name="Picture 2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3959345"/>
                <a:ext cx="1100568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213748" y="4123815"/>
                <a:ext cx="379892" cy="22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AND</a:t>
                </a:r>
                <a:endParaRPr lang="es-CL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58731" y="2844470"/>
                  <a:ext cx="397260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731" y="2844470"/>
                  <a:ext cx="397260" cy="32450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910048" y="2995958"/>
                  <a:ext cx="317122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048" y="2995958"/>
                  <a:ext cx="317122" cy="324508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839611" y="3393865"/>
                  <a:ext cx="402097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611" y="3393865"/>
                  <a:ext cx="402097" cy="32450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211665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12854</TotalTime>
  <Words>1749</Words>
  <Application>Microsoft Office PowerPoint</Application>
  <PresentationFormat>On-screen Show (4:3)</PresentationFormat>
  <Paragraphs>478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Arquitectura de Computadores CC4301 Clase 1: Algebra de Boole, Expansión de Shannon, Representaciones de Sistemas Combinacionales</vt:lpstr>
      <vt:lpstr>Sistemas Digitales</vt:lpstr>
      <vt:lpstr>Sistemas Combinacionales</vt:lpstr>
      <vt:lpstr>Circuitos Combinacionales</vt:lpstr>
      <vt:lpstr>Representaciones</vt:lpstr>
      <vt:lpstr>Tabla de Verdad</vt:lpstr>
      <vt:lpstr>Compuertas Lógicas</vt:lpstr>
      <vt:lpstr>Compuertas Lógicas (2)</vt:lpstr>
      <vt:lpstr>Trabajo Grupal 1</vt:lpstr>
      <vt:lpstr>Álgebra de Boole</vt:lpstr>
      <vt:lpstr>Álgebra de Boole (2)</vt:lpstr>
      <vt:lpstr>Teoremas Álgebra de Boole</vt:lpstr>
      <vt:lpstr>Teoremas Álgebra de Boole (2)</vt:lpstr>
      <vt:lpstr>Diferentes Notaciones Operadores</vt:lpstr>
      <vt:lpstr>Diseño de Circuitos Combinacionales</vt:lpstr>
      <vt:lpstr>1.- Obtención Ecuación</vt:lpstr>
      <vt:lpstr>2.- Diseño a Partir de Ecuación</vt:lpstr>
      <vt:lpstr>Simplificación Sumas de Productos</vt:lpstr>
      <vt:lpstr>Simplificación Sumas de Productos (2)</vt:lpstr>
      <vt:lpstr>Ejemplo Simplificación</vt:lpstr>
      <vt:lpstr>Expansión de Shannon</vt:lpstr>
      <vt:lpstr>Trabajo Grupal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102</cp:revision>
  <dcterms:created xsi:type="dcterms:W3CDTF">2006-08-16T00:00:00Z</dcterms:created>
  <dcterms:modified xsi:type="dcterms:W3CDTF">2013-08-26T19:00:22Z</dcterms:modified>
</cp:coreProperties>
</file>