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7" r:id="rId2"/>
    <p:sldId id="277" r:id="rId3"/>
    <p:sldId id="276" r:id="rId4"/>
    <p:sldId id="284" r:id="rId5"/>
    <p:sldId id="285" r:id="rId6"/>
    <p:sldId id="286" r:id="rId7"/>
    <p:sldId id="287" r:id="rId8"/>
    <p:sldId id="289" r:id="rId9"/>
    <p:sldId id="291" r:id="rId10"/>
    <p:sldId id="292" r:id="rId11"/>
    <p:sldId id="290" r:id="rId12"/>
    <p:sldId id="298" r:id="rId13"/>
    <p:sldId id="293" r:id="rId14"/>
    <p:sldId id="294" r:id="rId15"/>
    <p:sldId id="295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7C80"/>
    <a:srgbClr val="0066CC"/>
    <a:srgbClr val="FF3300"/>
    <a:srgbClr val="FF8521"/>
    <a:srgbClr val="31859C"/>
    <a:srgbClr val="4F81BD"/>
    <a:srgbClr val="3366CC"/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9" autoAdjust="0"/>
    <p:restoredTop sz="88099" autoAdjust="0"/>
  </p:normalViewPr>
  <p:slideViewPr>
    <p:cSldViewPr>
      <p:cViewPr>
        <p:scale>
          <a:sx n="75" d="100"/>
          <a:sy n="75" d="100"/>
        </p:scale>
        <p:origin x="-13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3B08-E41C-4C21-A3CB-B9E66E095003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DF76F-D8CD-4DB2-8403-855C3B81000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30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66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jpeg"/><Relationship Id="rId7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12.png"/><Relationship Id="rId4" Type="http://schemas.openxmlformats.org/officeDocument/2006/relationships/image" Target="../media/image4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image" Target="../media/image1.jpg"/><Relationship Id="rId21" Type="http://schemas.openxmlformats.org/officeDocument/2006/relationships/image" Target="../media/image11.wmf"/><Relationship Id="rId12" Type="http://schemas.openxmlformats.org/officeDocument/2006/relationships/image" Target="../media/image5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10.png"/><Relationship Id="rId1" Type="http://schemas.openxmlformats.org/officeDocument/2006/relationships/themeOverride" Target="../theme/themeOverride1.xml"/><Relationship Id="rId11" Type="http://schemas.openxmlformats.org/officeDocument/2006/relationships/image" Target="../media/image290.png"/><Relationship Id="rId24" Type="http://schemas.openxmlformats.org/officeDocument/2006/relationships/image" Target="../media/image41.png"/><Relationship Id="rId15" Type="http://schemas.openxmlformats.org/officeDocument/2006/relationships/image" Target="../media/image28.png"/><Relationship Id="rId23" Type="http://schemas.openxmlformats.org/officeDocument/2006/relationships/image" Target="../media/image40.png"/><Relationship Id="rId10" Type="http://schemas.openxmlformats.org/officeDocument/2006/relationships/image" Target="../media/image280.png"/><Relationship Id="rId19" Type="http://schemas.openxmlformats.org/officeDocument/2006/relationships/image" Target="../media/image31.png"/><Relationship Id="rId4" Type="http://schemas.openxmlformats.org/officeDocument/2006/relationships/image" Target="../media/image4.wmf"/><Relationship Id="rId9" Type="http://schemas.openxmlformats.org/officeDocument/2006/relationships/image" Target="../media/image270.png"/><Relationship Id="rId14" Type="http://schemas.openxmlformats.org/officeDocument/2006/relationships/image" Target="../media/image27.png"/><Relationship Id="rId2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.jp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420.png"/><Relationship Id="rId3" Type="http://schemas.openxmlformats.org/officeDocument/2006/relationships/image" Target="../media/image1.jp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image" Target="../media/image12.jpe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</a:t>
            </a:r>
            <a:r>
              <a:rPr lang="es-CL" dirty="0"/>
              <a:t>2</a:t>
            </a:r>
            <a:r>
              <a:rPr lang="es-CL" dirty="0" smtClean="0"/>
              <a:t>: Mapas de </a:t>
            </a:r>
            <a:r>
              <a:rPr lang="es-CL" dirty="0" err="1" smtClean="0"/>
              <a:t>Karnaugh</a:t>
            </a:r>
            <a:r>
              <a:rPr lang="es-CL" dirty="0" smtClean="0"/>
              <a:t> y Funciones Incompletamente Especificadas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2013</a:t>
            </a:r>
            <a:endParaRPr lang="es-CL" smtClean="0"/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Tabla de Verdad y Mapas de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Karnaugh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s-CL" smtClean="0"/>
              <a:t>El acarreo se hace 1 cuando la suma supera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98180"/>
                  </p:ext>
                </p:extLst>
              </p:nvPr>
            </p:nvGraphicFramePr>
            <p:xfrm>
              <a:off x="6172200" y="1676400"/>
              <a:ext cx="270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98180"/>
                  </p:ext>
                </p:extLst>
              </p:nvPr>
            </p:nvGraphicFramePr>
            <p:xfrm>
              <a:off x="6172200" y="1676400"/>
              <a:ext cx="2700000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540000"/>
                    <a:gridCol w="5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36" r="-403409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298876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273" r="-202273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876" r="-100000" b="-8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3409" r="-1136" b="-8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065316"/>
                  </p:ext>
                </p:extLst>
              </p:nvPr>
            </p:nvGraphicFramePr>
            <p:xfrm>
              <a:off x="319314" y="308356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065316"/>
                  </p:ext>
                </p:extLst>
              </p:nvPr>
            </p:nvGraphicFramePr>
            <p:xfrm>
              <a:off x="319314" y="308356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40113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576123"/>
                  </p:ext>
                </p:extLst>
              </p:nvPr>
            </p:nvGraphicFramePr>
            <p:xfrm>
              <a:off x="304800" y="498856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371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576123"/>
                  </p:ext>
                </p:extLst>
              </p:nvPr>
            </p:nvGraphicFramePr>
            <p:xfrm>
              <a:off x="304800" y="498856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8333" r="-40056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3425" y="4267200"/>
                <a:ext cx="56239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𝒓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5" y="4267200"/>
                <a:ext cx="5623975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74485" y="6172200"/>
                <a:ext cx="2687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85" y="6172200"/>
                <a:ext cx="2687915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8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Diagrama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circuital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4400" y="1143000"/>
            <a:ext cx="7848601" cy="5181600"/>
            <a:chOff x="914400" y="1371600"/>
            <a:chExt cx="7848601" cy="5181600"/>
          </a:xfrm>
        </p:grpSpPr>
        <p:pic>
          <p:nvPicPr>
            <p:cNvPr id="1027" name="Picture 3" descr="D:\users\Pablo\DCC\Docencia\Arquitectura de Computadores\Clases\Clase 2\Diagrama Circuital Sumador 3bit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371600"/>
              <a:ext cx="7848601" cy="51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010185" y="1582840"/>
                  <a:ext cx="481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85" y="158284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10185" y="2330326"/>
                  <a:ext cx="481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85" y="2330326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10185" y="3106056"/>
                  <a:ext cx="4811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85" y="3106056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624662" y="5958114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662" y="5958114"/>
                  <a:ext cx="36099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00686" y="5976648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s-C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0686" y="597664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" y="5424008"/>
                <a:ext cx="340836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𝒓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∨¬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¬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24008"/>
                <a:ext cx="3408369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96200" y="5410200"/>
                <a:ext cx="15147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𝒄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410200"/>
                <a:ext cx="151470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982" y="3644205"/>
            <a:ext cx="3315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Los cables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que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se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cruzan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sin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• no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están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conectados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!!</a:t>
            </a:r>
            <a:endParaRPr lang="es-C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9300" y="3284888"/>
            <a:ext cx="273126" cy="286656"/>
          </a:xfrm>
          <a:prstGeom prst="rect">
            <a:avLst/>
          </a:prstGeom>
          <a:noFill/>
          <a:ln w="57150">
            <a:solidFill>
              <a:srgbClr val="993300">
                <a:alpha val="4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  <a:endParaRPr lang="es-CL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09600" y="3396985"/>
            <a:ext cx="1894689" cy="1140360"/>
            <a:chOff x="3549279" y="1755872"/>
            <a:chExt cx="1503721" cy="90504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90" y="1977734"/>
              <a:ext cx="1223010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029166" y="2145887"/>
              <a:ext cx="53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NOR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99" y="1755872"/>
                  <a:ext cx="435389" cy="3556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41" y="1907360"/>
                  <a:ext cx="347559" cy="35565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79" y="2305267"/>
                  <a:ext cx="440690" cy="3556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33691" y="2209800"/>
            <a:ext cx="1719126" cy="1077501"/>
            <a:chOff x="5616113" y="3733800"/>
            <a:chExt cx="1394287" cy="873903"/>
          </a:xfrm>
        </p:grpSpPr>
        <p:grpSp>
          <p:nvGrpSpPr>
            <p:cNvPr id="11" name="Group 10"/>
            <p:cNvGrpSpPr/>
            <p:nvPr/>
          </p:nvGrpSpPr>
          <p:grpSpPr>
            <a:xfrm>
              <a:off x="5867330" y="3955245"/>
              <a:ext cx="1143070" cy="598751"/>
              <a:chOff x="5562600" y="3955245"/>
              <a:chExt cx="1143070" cy="598751"/>
            </a:xfrm>
          </p:grpSpPr>
          <p:pic>
            <p:nvPicPr>
              <p:cNvPr id="15" name="Picture 2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3955245"/>
                <a:ext cx="1143070" cy="598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876925" y="4123815"/>
                <a:ext cx="300584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OR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233" y="3733800"/>
                  <a:ext cx="397260" cy="32450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550" y="3885288"/>
                  <a:ext cx="317121" cy="32450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113" y="4283195"/>
                  <a:ext cx="402097" cy="32450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651370" y="4637499"/>
            <a:ext cx="1710830" cy="1077501"/>
            <a:chOff x="5839611" y="2844470"/>
            <a:chExt cx="1387559" cy="873903"/>
          </a:xfrm>
        </p:grpSpPr>
        <p:grpSp>
          <p:nvGrpSpPr>
            <p:cNvPr id="25" name="Group 24"/>
            <p:cNvGrpSpPr/>
            <p:nvPr/>
          </p:nvGrpSpPr>
          <p:grpSpPr>
            <a:xfrm>
              <a:off x="6089114" y="3079540"/>
              <a:ext cx="1100568" cy="590550"/>
              <a:chOff x="6934200" y="3959345"/>
              <a:chExt cx="1100568" cy="590550"/>
            </a:xfrm>
          </p:grpSpPr>
          <p:pic>
            <p:nvPicPr>
              <p:cNvPr id="29" name="Picture 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3959345"/>
                <a:ext cx="1100568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13748" y="4123815"/>
                <a:ext cx="379892" cy="22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AND</a:t>
                </a:r>
                <a:endParaRPr lang="es-CL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731" y="2844470"/>
                  <a:ext cx="397260" cy="32450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048" y="2995958"/>
                  <a:ext cx="317122" cy="32450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611" y="3393865"/>
                  <a:ext cx="402097" cy="32450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34293" y="5793840"/>
            <a:ext cx="1894689" cy="1140360"/>
            <a:chOff x="5005236" y="1585487"/>
            <a:chExt cx="1503721" cy="905048"/>
          </a:xfrm>
        </p:grpSpPr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95" y="1807349"/>
              <a:ext cx="1195832" cy="597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485122" y="1975502"/>
              <a:ext cx="656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NAND</a:t>
              </a:r>
              <a:endParaRPr lang="es-CL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24356" y="1585487"/>
                  <a:ext cx="43538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356" y="1585487"/>
                  <a:ext cx="435389" cy="355653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61398" y="1736975"/>
                  <a:ext cx="347559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398" y="1736975"/>
                  <a:ext cx="347559" cy="355653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005236" y="2134882"/>
                  <a:ext cx="440690" cy="3556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236" y="2134882"/>
                  <a:ext cx="440690" cy="35565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64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Sumador 4 bits, </a:t>
            </a:r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entradas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Tiene 4 </a:t>
                </a:r>
                <a:r>
                  <a:rPr lang="en-US" dirty="0" err="1" smtClean="0"/>
                  <a:t>salidas</a:t>
                </a:r>
                <a:r>
                  <a:rPr lang="en-US" dirty="0" smtClean="0"/>
                  <a:t> y un carry</a:t>
                </a:r>
              </a:p>
              <a:p>
                <a:r>
                  <a:rPr lang="en-US" dirty="0" err="1" smtClean="0"/>
                  <a:t>Tabla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verdad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=256</m:t>
                    </m:r>
                  </m:oMath>
                </a14:m>
                <a:r>
                  <a:rPr lang="es-CL" dirty="0" smtClean="0"/>
                  <a:t> filas!</a:t>
                </a:r>
              </a:p>
              <a:p>
                <a:endParaRPr lang="es-C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3400" y="3276600"/>
            <a:ext cx="3182318" cy="3124200"/>
            <a:chOff x="3048000" y="3276600"/>
            <a:chExt cx="3182318" cy="31242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177557" y="565331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177557" y="400594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48000" y="3276600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76600"/>
                  <a:ext cx="57894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513822" y="3566886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513822" y="3914710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13822" y="4262534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038600" y="3277029"/>
              <a:ext cx="1138957" cy="3123771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Sumador</a:t>
              </a:r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64201" y="3773155"/>
                  <a:ext cx="5661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3773155"/>
                  <a:ext cx="56611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048000" y="3623786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623786"/>
                  <a:ext cx="578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048000" y="3970972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970972"/>
                  <a:ext cx="5789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48268" y="5405735"/>
                  <a:ext cx="418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8" y="5405735"/>
                  <a:ext cx="41870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3513822" y="4610358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048000" y="4318158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4318158"/>
                  <a:ext cx="57894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048000" y="4665344"/>
                  <a:ext cx="5789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4665344"/>
                  <a:ext cx="57894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513822" y="4958182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513822" y="5306006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13822" y="5653830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048000" y="5012530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012530"/>
                  <a:ext cx="578940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48000" y="5359716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359716"/>
                  <a:ext cx="578940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V="1">
              <a:off x="3513822" y="600165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048000" y="5706905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706905"/>
                  <a:ext cx="57894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5177557" y="4417786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5664201" y="4997590"/>
                  <a:ext cx="5661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4997590"/>
                  <a:ext cx="56611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5177557" y="4829629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664201" y="4181300"/>
                  <a:ext cx="5661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4181300"/>
                  <a:ext cx="566116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5177557" y="5241472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664201" y="4589445"/>
                  <a:ext cx="5661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4589445"/>
                  <a:ext cx="566117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99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Solución Modular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 descr="D:\users\Pablo\DCC\Docencia\Arquitectura de Computadores\Clases\Clase 2\Diagrama Circuital Sumador 4x2bi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13" y="1230313"/>
            <a:ext cx="9093201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77043" y="1611868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43" y="1611868"/>
                <a:ext cx="4811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17621" y="25908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21" y="2590800"/>
                <a:ext cx="48115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0400" y="1611868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611868"/>
                <a:ext cx="48115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0600" y="1611868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11868"/>
                <a:ext cx="48115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00800" y="1611868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611868"/>
                <a:ext cx="48115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31185" y="25908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85" y="2590800"/>
                <a:ext cx="48115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41178" y="25908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78" y="2590800"/>
                <a:ext cx="48115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31585" y="25908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585" y="2590800"/>
                <a:ext cx="48115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19843" y="62484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43" y="6248400"/>
                <a:ext cx="48115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4600" y="62484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6248400"/>
                <a:ext cx="48115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43400" y="62484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248400"/>
                <a:ext cx="48115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3600" y="6248400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248400"/>
                <a:ext cx="48115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4400" y="4648200"/>
                <a:ext cx="354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648200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Funciones Incompletamente Especificadas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Pueden haber ciertas combinaciones de entradas para las cuales ciertas salidas sean irrelevantes (</a:t>
            </a:r>
            <a:r>
              <a:rPr lang="es-CL" dirty="0" err="1" smtClean="0"/>
              <a:t>Don’t</a:t>
            </a:r>
            <a:r>
              <a:rPr lang="es-CL" dirty="0" smtClean="0"/>
              <a:t> </a:t>
            </a:r>
            <a:r>
              <a:rPr lang="es-CL" dirty="0" err="1" smtClean="0"/>
              <a:t>care</a:t>
            </a:r>
            <a:r>
              <a:rPr lang="es-CL" dirty="0" smtClean="0"/>
              <a:t>, X)</a:t>
            </a:r>
          </a:p>
          <a:p>
            <a:r>
              <a:rPr lang="es-CL" dirty="0" smtClean="0"/>
              <a:t>Entonces vale la pena elegir </a:t>
            </a:r>
            <a:r>
              <a:rPr lang="es-CL" smtClean="0"/>
              <a:t>la salida que </a:t>
            </a:r>
            <a:r>
              <a:rPr lang="es-CL" dirty="0" smtClean="0"/>
              <a:t>minimice el circuito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244447"/>
                  </p:ext>
                </p:extLst>
              </p:nvPr>
            </p:nvGraphicFramePr>
            <p:xfrm>
              <a:off x="3070800" y="4399280"/>
              <a:ext cx="5616000" cy="1849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6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i="1" kern="120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i="1" kern="120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kern="1200" smtClean="0">
                                    <a:latin typeface="Cambria Math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i="1" kern="120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i="1" kern="120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kern="1200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00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01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11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10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244447"/>
                  </p:ext>
                </p:extLst>
              </p:nvPr>
            </p:nvGraphicFramePr>
            <p:xfrm>
              <a:off x="3070800" y="4399280"/>
              <a:ext cx="5616000" cy="1849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6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69" t="-8333" r="-33239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00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01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11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/>
                            <a:t>10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X</a:t>
                          </a:r>
                          <a:endParaRPr lang="es-CL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4368803" y="4724400"/>
            <a:ext cx="4288969" cy="1524000"/>
            <a:chOff x="2137230" y="3291114"/>
            <a:chExt cx="4288969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2137230" y="3302727"/>
              <a:ext cx="914400" cy="381000"/>
              <a:chOff x="1952171" y="3302727"/>
              <a:chExt cx="914400" cy="381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flipV="1">
              <a:off x="2137230" y="4434114"/>
              <a:ext cx="914400" cy="381000"/>
              <a:chOff x="1952171" y="3302727"/>
              <a:chExt cx="914400" cy="3810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5511799" y="3291114"/>
              <a:ext cx="914400" cy="381000"/>
              <a:chOff x="1952171" y="3302727"/>
              <a:chExt cx="914400" cy="381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flipH="1" flipV="1">
              <a:off x="5511799" y="4422501"/>
              <a:ext cx="914400" cy="381000"/>
              <a:chOff x="1952171" y="3302727"/>
              <a:chExt cx="914400" cy="381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4419600" y="5562600"/>
            <a:ext cx="4191000" cy="660400"/>
          </a:xfrm>
          <a:prstGeom prst="rect">
            <a:avLst/>
          </a:prstGeom>
          <a:noFill/>
          <a:ln w="57150">
            <a:solidFill>
              <a:srgbClr val="FF7C80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6600372" y="4808852"/>
            <a:ext cx="2057400" cy="1375105"/>
          </a:xfrm>
          <a:prstGeom prst="rect">
            <a:avLst/>
          </a:prstGeom>
          <a:noFill/>
          <a:ln w="57150"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9040" y="5168294"/>
                <a:ext cx="1798762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n-US" sz="28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endParaRPr lang="en-US" sz="28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40" y="5168294"/>
                <a:ext cx="1798762" cy="13849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038600" y="26670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Cada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X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puede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quedar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dentro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fuera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, de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acuerdo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a la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conveniencia</a:t>
            </a:r>
            <a:endParaRPr lang="es-C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7400" y="5187192"/>
            <a:ext cx="273126" cy="286656"/>
          </a:xfrm>
          <a:prstGeom prst="rect">
            <a:avLst/>
          </a:prstGeom>
          <a:noFill/>
          <a:ln w="57150">
            <a:solidFill>
              <a:srgbClr val="993300">
                <a:alpha val="4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angle 22"/>
          <p:cNvSpPr/>
          <p:nvPr/>
        </p:nvSpPr>
        <p:spPr>
          <a:xfrm>
            <a:off x="5857837" y="5549900"/>
            <a:ext cx="273126" cy="286656"/>
          </a:xfrm>
          <a:prstGeom prst="rect">
            <a:avLst/>
          </a:prstGeom>
          <a:noFill/>
          <a:ln w="57150">
            <a:solidFill>
              <a:srgbClr val="993300">
                <a:alpha val="49804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57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  <p:bldP spid="19" grpId="0" animBg="1"/>
      <p:bldP spid="20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458767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Mapas de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Karnaugh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Tablas de verdad de doble entrada</a:t>
            </a:r>
          </a:p>
          <a:p>
            <a:pPr lvl="1"/>
            <a:r>
              <a:rPr lang="en-US" dirty="0" err="1" smtClean="0"/>
              <a:t>Algunas</a:t>
            </a:r>
            <a:r>
              <a:rPr lang="en-US" dirty="0" smtClean="0"/>
              <a:t> variables </a:t>
            </a:r>
            <a:r>
              <a:rPr lang="en-US" dirty="0" err="1" smtClean="0"/>
              <a:t>cambian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, el </a:t>
            </a:r>
            <a:r>
              <a:rPr lang="en-US" dirty="0" err="1" smtClean="0"/>
              <a:t>resto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trabajan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endParaRPr lang="es-CL" dirty="0" smtClean="0"/>
          </a:p>
          <a:p>
            <a:r>
              <a:rPr lang="es-CL" dirty="0" smtClean="0"/>
              <a:t>Permiten visualizar productos </a:t>
            </a:r>
            <a:r>
              <a:rPr lang="es-CL" dirty="0" err="1" smtClean="0"/>
              <a:t>factorizados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30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Ejemplo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244103"/>
                  </p:ext>
                </p:extLst>
              </p:nvPr>
            </p:nvGraphicFramePr>
            <p:xfrm>
              <a:off x="457200" y="1600200"/>
              <a:ext cx="1440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0244103"/>
                  </p:ext>
                </p:extLst>
              </p:nvPr>
            </p:nvGraphicFramePr>
            <p:xfrm>
              <a:off x="457200" y="1600200"/>
              <a:ext cx="1440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639" r="-301695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39" r="-201695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639" r="-101695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639" r="-1695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6938" y="1963056"/>
                <a:ext cx="1437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38" y="1963056"/>
                <a:ext cx="14371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6938" y="2332388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CL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38" y="2332388"/>
                <a:ext cx="1264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6938" y="3069770"/>
                <a:ext cx="1090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38" y="3069770"/>
                <a:ext cx="10909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46938" y="3429000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938" y="3429000"/>
                <a:ext cx="1264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926451"/>
                  </p:ext>
                </p:extLst>
              </p:nvPr>
            </p:nvGraphicFramePr>
            <p:xfrm>
              <a:off x="3657600" y="1600200"/>
              <a:ext cx="5400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926451"/>
                  </p:ext>
                </p:extLst>
              </p:nvPr>
            </p:nvGraphicFramePr>
            <p:xfrm>
              <a:off x="3657600" y="1600200"/>
              <a:ext cx="5400000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333" r="-40056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16287" y="2007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L" dirty="0"/>
          </a:p>
        </p:txBody>
      </p:sp>
      <p:sp>
        <p:nvSpPr>
          <p:cNvPr id="11" name="TextBox 10"/>
          <p:cNvSpPr txBox="1"/>
          <p:nvPr/>
        </p:nvSpPr>
        <p:spPr>
          <a:xfrm>
            <a:off x="6204858" y="2007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L" dirty="0"/>
          </a:p>
        </p:txBody>
      </p:sp>
      <p:sp>
        <p:nvSpPr>
          <p:cNvPr id="12" name="TextBox 11"/>
          <p:cNvSpPr txBox="1"/>
          <p:nvPr/>
        </p:nvSpPr>
        <p:spPr>
          <a:xfrm>
            <a:off x="5116287" y="2332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L" dirty="0"/>
          </a:p>
        </p:txBody>
      </p:sp>
      <p:sp>
        <p:nvSpPr>
          <p:cNvPr id="13" name="TextBox 12"/>
          <p:cNvSpPr txBox="1"/>
          <p:nvPr/>
        </p:nvSpPr>
        <p:spPr>
          <a:xfrm>
            <a:off x="7300686" y="2007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L" dirty="0"/>
          </a:p>
        </p:txBody>
      </p:sp>
      <p:sp>
        <p:nvSpPr>
          <p:cNvPr id="14" name="TextBox 13"/>
          <p:cNvSpPr txBox="1"/>
          <p:nvPr/>
        </p:nvSpPr>
        <p:spPr>
          <a:xfrm>
            <a:off x="6204858" y="2332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s-CL" dirty="0"/>
          </a:p>
        </p:txBody>
      </p:sp>
      <p:sp>
        <p:nvSpPr>
          <p:cNvPr id="16" name="TextBox 15"/>
          <p:cNvSpPr txBox="1"/>
          <p:nvPr/>
        </p:nvSpPr>
        <p:spPr>
          <a:xfrm>
            <a:off x="7300686" y="2332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s-CL" dirty="0"/>
          </a:p>
        </p:txBody>
      </p:sp>
      <p:sp>
        <p:nvSpPr>
          <p:cNvPr id="17" name="TextBox 16"/>
          <p:cNvSpPr txBox="1"/>
          <p:nvPr/>
        </p:nvSpPr>
        <p:spPr>
          <a:xfrm>
            <a:off x="8367486" y="2332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s-CL" dirty="0"/>
          </a:p>
        </p:txBody>
      </p:sp>
      <p:sp>
        <p:nvSpPr>
          <p:cNvPr id="18" name="TextBox 17"/>
          <p:cNvSpPr txBox="1"/>
          <p:nvPr/>
        </p:nvSpPr>
        <p:spPr>
          <a:xfrm>
            <a:off x="8367486" y="2007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s-CL" dirty="0"/>
          </a:p>
        </p:txBody>
      </p:sp>
      <p:sp>
        <p:nvSpPr>
          <p:cNvPr id="19" name="Rectangle 18"/>
          <p:cNvSpPr/>
          <p:nvPr/>
        </p:nvSpPr>
        <p:spPr>
          <a:xfrm>
            <a:off x="4826303" y="2007773"/>
            <a:ext cx="881653" cy="660400"/>
          </a:xfrm>
          <a:prstGeom prst="rect">
            <a:avLst/>
          </a:prstGeom>
          <a:noFill/>
          <a:ln w="57150"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angle 19"/>
          <p:cNvSpPr/>
          <p:nvPr/>
        </p:nvSpPr>
        <p:spPr>
          <a:xfrm>
            <a:off x="5914874" y="2046905"/>
            <a:ext cx="2009926" cy="285483"/>
          </a:xfrm>
          <a:prstGeom prst="rect">
            <a:avLst/>
          </a:prstGeom>
          <a:noFill/>
          <a:ln w="57150">
            <a:solidFill>
              <a:srgbClr val="FF8521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38806" y="3633566"/>
                <a:ext cx="1904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s-CL" dirty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6" y="3633566"/>
                <a:ext cx="190456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Variables Columnas"/>
          <p:cNvSpPr/>
          <p:nvPr/>
        </p:nvSpPr>
        <p:spPr>
          <a:xfrm>
            <a:off x="4038600" y="1587004"/>
            <a:ext cx="609600" cy="376052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Texto Variables Columnas"/>
          <p:cNvSpPr txBox="1"/>
          <p:nvPr/>
        </p:nvSpPr>
        <p:spPr>
          <a:xfrm>
            <a:off x="3401787" y="2746604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Variables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cambian</a:t>
            </a:r>
            <a:r>
              <a:rPr lang="en-US" sz="2800" dirty="0" smtClean="0"/>
              <a:t>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columnas</a:t>
            </a:r>
            <a:endParaRPr lang="es-CL" sz="2800" dirty="0"/>
          </a:p>
        </p:txBody>
      </p:sp>
      <p:sp>
        <p:nvSpPr>
          <p:cNvPr id="23" name="Texto Variables Filas"/>
          <p:cNvSpPr txBox="1"/>
          <p:nvPr/>
        </p:nvSpPr>
        <p:spPr>
          <a:xfrm>
            <a:off x="3552630" y="3525844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 </a:t>
            </a:r>
            <a:r>
              <a:rPr lang="en-US" sz="2800" dirty="0" err="1" smtClean="0"/>
              <a:t>que</a:t>
            </a:r>
            <a:r>
              <a:rPr lang="en-US" sz="2800" dirty="0" smtClean="0"/>
              <a:t> cambia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filas</a:t>
            </a:r>
            <a:endParaRPr lang="es-CL" sz="2800" dirty="0"/>
          </a:p>
        </p:txBody>
      </p:sp>
      <p:sp>
        <p:nvSpPr>
          <p:cNvPr id="24" name="Rectángulo variables filas"/>
          <p:cNvSpPr/>
          <p:nvPr/>
        </p:nvSpPr>
        <p:spPr>
          <a:xfrm>
            <a:off x="3708400" y="1600200"/>
            <a:ext cx="304800" cy="376052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exto Valores"/>
          <p:cNvSpPr txBox="1"/>
          <p:nvPr/>
        </p:nvSpPr>
        <p:spPr>
          <a:xfrm>
            <a:off x="5702609" y="280816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Valores</a:t>
            </a:r>
            <a:endParaRPr lang="es-CL" sz="2800" dirty="0"/>
          </a:p>
        </p:txBody>
      </p:sp>
      <p:sp>
        <p:nvSpPr>
          <p:cNvPr id="26" name="Rectángulo Valores"/>
          <p:cNvSpPr/>
          <p:nvPr/>
        </p:nvSpPr>
        <p:spPr>
          <a:xfrm>
            <a:off x="4829672" y="2008653"/>
            <a:ext cx="4161927" cy="659520"/>
          </a:xfrm>
          <a:prstGeom prst="rect">
            <a:avLst/>
          </a:prstGeom>
          <a:noFill/>
          <a:ln w="57150">
            <a:solidFill>
              <a:srgbClr val="2FDC0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Interrogación"/>
          <p:cNvSpPr/>
          <p:nvPr/>
        </p:nvSpPr>
        <p:spPr>
          <a:xfrm>
            <a:off x="6647033" y="18669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46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 animBg="1"/>
      <p:bldP spid="22" grpId="1" animBg="1"/>
      <p:bldP spid="3" grpId="0"/>
      <p:bldP spid="3" grpId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Gray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y Circularidad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Los bits cambian de a uno (gray code)</a:t>
            </a:r>
          </a:p>
          <a:p>
            <a:r>
              <a:rPr lang="es-CL" smtClean="0"/>
              <a:t>Los mapas son circulares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014946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9014946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8333" r="-40056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262086" y="3851300"/>
            <a:ext cx="1676400" cy="302818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" name="Group 11"/>
          <p:cNvGrpSpPr/>
          <p:nvPr/>
        </p:nvGrpSpPr>
        <p:grpSpPr>
          <a:xfrm>
            <a:off x="1905000" y="4536440"/>
            <a:ext cx="914400" cy="381000"/>
            <a:chOff x="1676400" y="2514600"/>
            <a:chExt cx="990600" cy="53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676400" y="25146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67000" y="2514600"/>
              <a:ext cx="0" cy="5334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6400" y="30480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5304972" y="4536440"/>
            <a:ext cx="914400" cy="381000"/>
            <a:chOff x="1676400" y="2514600"/>
            <a:chExt cx="990600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676400" y="25146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7000" y="2514600"/>
              <a:ext cx="0" cy="5334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76400" y="30480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34200" y="4403214"/>
                <a:ext cx="867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403214"/>
                <a:ext cx="8677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Reciclaje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pueden aprovechar los 1 más de una vez</a:t>
            </a:r>
          </a:p>
          <a:p>
            <a:r>
              <a:rPr lang="en-US" dirty="0" err="1" smtClean="0"/>
              <a:t>Rectángulos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507834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507834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65" t="-8333" r="-40056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1905000" y="4536440"/>
            <a:ext cx="914400" cy="381000"/>
            <a:chOff x="1676400" y="2514600"/>
            <a:chExt cx="99060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676400" y="25146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67000" y="2514600"/>
              <a:ext cx="0" cy="5334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76400" y="30480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 flipV="1">
            <a:off x="5304972" y="4536440"/>
            <a:ext cx="914400" cy="381000"/>
            <a:chOff x="1676400" y="2514600"/>
            <a:chExt cx="990600" cy="533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76400" y="25146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67000" y="2514600"/>
              <a:ext cx="0" cy="5334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76400" y="3048000"/>
              <a:ext cx="9906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1200" y="4216400"/>
            <a:ext cx="881653" cy="660400"/>
          </a:xfrm>
          <a:prstGeom prst="rect">
            <a:avLst/>
          </a:prstGeom>
          <a:noFill/>
          <a:ln w="57150"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4200" y="4403214"/>
                <a:ext cx="1904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s-CL" dirty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403214"/>
                <a:ext cx="190456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5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Agrupamiento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Se pueden agrupar bloques de mayor tamaño</a:t>
                </a:r>
              </a:p>
              <a:p>
                <a:r>
                  <a:rPr lang="es-CL" dirty="0" smtClean="0"/>
                  <a:t>Agrupando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L" dirty="0" smtClean="0"/>
                  <a:t> se eliminan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s-CL" dirty="0" smtClean="0"/>
                  <a:t> variables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316336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316336"/>
                  </p:ext>
                </p:extLst>
              </p:nvPr>
            </p:nvGraphicFramePr>
            <p:xfrm>
              <a:off x="838200" y="3810000"/>
              <a:ext cx="5400000" cy="1107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65" t="-8333" r="-40056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16"/>
          <p:cNvSpPr/>
          <p:nvPr/>
        </p:nvSpPr>
        <p:spPr>
          <a:xfrm>
            <a:off x="3048000" y="4216400"/>
            <a:ext cx="2057400" cy="660400"/>
          </a:xfrm>
          <a:prstGeom prst="rect">
            <a:avLst/>
          </a:prstGeom>
          <a:noFill/>
          <a:ln w="57150"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34200" y="440321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403214"/>
                <a:ext cx="46609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 4 Variables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s-CL" smtClean="0"/>
              <a:t>Se debe mantener gray code:</a:t>
            </a:r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99969"/>
                  </p:ext>
                </p:extLst>
              </p:nvPr>
            </p:nvGraphicFramePr>
            <p:xfrm>
              <a:off x="838200" y="2971800"/>
              <a:ext cx="5616000" cy="1849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6000"/>
                    <a:gridCol w="1080000"/>
                    <a:gridCol w="1080000"/>
                    <a:gridCol w="1080000"/>
                    <a:gridCol w="1080000"/>
                  </a:tblGrid>
                  <a:tr h="14871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99969"/>
                  </p:ext>
                </p:extLst>
              </p:nvPr>
            </p:nvGraphicFramePr>
            <p:xfrm>
              <a:off x="838200" y="2971800"/>
              <a:ext cx="5616000" cy="1849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6000"/>
                    <a:gridCol w="1080000"/>
                    <a:gridCol w="1080000"/>
                    <a:gridCol w="1080000"/>
                    <a:gridCol w="1080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69" t="-8333" r="-33239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</a:t>
                          </a:r>
                          <a:endParaRPr lang="es-CL" dirty="0"/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16"/>
          <p:cNvSpPr/>
          <p:nvPr/>
        </p:nvSpPr>
        <p:spPr>
          <a:xfrm>
            <a:off x="3305629" y="3733800"/>
            <a:ext cx="2057400" cy="660400"/>
          </a:xfrm>
          <a:prstGeom prst="rect">
            <a:avLst/>
          </a:prstGeom>
          <a:noFill/>
          <a:ln w="57150">
            <a:solidFill>
              <a:srgbClr val="31859C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0" y="5562600"/>
                <a:ext cx="3002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∨¬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∨¬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562600"/>
                <a:ext cx="30021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137230" y="3291114"/>
            <a:ext cx="4288969" cy="1524000"/>
            <a:chOff x="2137230" y="3291114"/>
            <a:chExt cx="4288969" cy="1524000"/>
          </a:xfrm>
        </p:grpSpPr>
        <p:grpSp>
          <p:nvGrpSpPr>
            <p:cNvPr id="5" name="Group 4"/>
            <p:cNvGrpSpPr/>
            <p:nvPr/>
          </p:nvGrpSpPr>
          <p:grpSpPr>
            <a:xfrm>
              <a:off x="2137230" y="3302727"/>
              <a:ext cx="914400" cy="381000"/>
              <a:chOff x="1952171" y="3302727"/>
              <a:chExt cx="914400" cy="3810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flipV="1">
              <a:off x="2137230" y="4434114"/>
              <a:ext cx="914400" cy="381000"/>
              <a:chOff x="1952171" y="3302727"/>
              <a:chExt cx="914400" cy="3810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flipH="1">
              <a:off x="5511799" y="3291114"/>
              <a:ext cx="914400" cy="381000"/>
              <a:chOff x="1952171" y="3302727"/>
              <a:chExt cx="914400" cy="381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flipH="1" flipV="1">
              <a:off x="5511799" y="4422501"/>
              <a:ext cx="914400" cy="381000"/>
              <a:chOff x="1952171" y="3302727"/>
              <a:chExt cx="914400" cy="3810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866571" y="3302727"/>
                <a:ext cx="0" cy="38100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52171" y="3683727"/>
                <a:ext cx="914400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367315" y="3378200"/>
            <a:ext cx="865909" cy="660400"/>
          </a:xfrm>
          <a:prstGeom prst="rect">
            <a:avLst/>
          </a:prstGeom>
          <a:noFill/>
          <a:ln w="57150">
            <a:solidFill>
              <a:srgbClr val="FF7C80">
                <a:alpha val="50196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/>
          <p:cNvSpPr/>
          <p:nvPr/>
        </p:nvSpPr>
        <p:spPr>
          <a:xfrm>
            <a:off x="3429000" y="2971800"/>
            <a:ext cx="1676400" cy="302818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26"/>
          <p:cNvSpPr/>
          <p:nvPr/>
        </p:nvSpPr>
        <p:spPr>
          <a:xfrm>
            <a:off x="1095828" y="3761182"/>
            <a:ext cx="762000" cy="633018"/>
          </a:xfrm>
          <a:prstGeom prst="rect">
            <a:avLst/>
          </a:prstGeom>
          <a:noFill/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61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/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 N Variables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debe mantener gray </a:t>
            </a:r>
            <a:r>
              <a:rPr lang="es-CL" dirty="0" err="1" smtClean="0"/>
              <a:t>code</a:t>
            </a:r>
            <a:r>
              <a:rPr lang="es-CL" dirty="0" smtClean="0"/>
              <a:t>.</a:t>
            </a:r>
          </a:p>
          <a:p>
            <a:r>
              <a:rPr lang="es-CL" dirty="0" smtClean="0"/>
              <a:t>Se puede construir recursivamente:</a:t>
            </a:r>
          </a:p>
          <a:p>
            <a:pPr lvl="1"/>
            <a:r>
              <a:rPr lang="es-CL" dirty="0" smtClean="0"/>
              <a:t>1 bit:	0 1</a:t>
            </a:r>
          </a:p>
          <a:p>
            <a:pPr lvl="1"/>
            <a:r>
              <a:rPr lang="es-CL" dirty="0" smtClean="0"/>
              <a:t>2 bits:	</a:t>
            </a:r>
            <a:r>
              <a:rPr lang="es-CL" dirty="0" smtClean="0">
                <a:solidFill>
                  <a:srgbClr val="0070C0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0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70C0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70C0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70C0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s-CL" dirty="0" smtClean="0"/>
              <a:t>3 bits:	</a:t>
            </a:r>
            <a:r>
              <a:rPr lang="es-CL" dirty="0" smtClean="0">
                <a:solidFill>
                  <a:srgbClr val="0066CC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00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01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11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0</a:t>
            </a:r>
            <a:r>
              <a:rPr lang="es-CL" dirty="0" smtClean="0">
                <a:solidFill>
                  <a:srgbClr val="00B050"/>
                </a:solidFill>
              </a:rPr>
              <a:t>10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10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11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01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66CC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00</a:t>
            </a:r>
          </a:p>
          <a:p>
            <a:pPr lvl="1"/>
            <a:endParaRPr lang="es-CL" dirty="0" smtClean="0">
              <a:solidFill>
                <a:srgbClr val="FF3300"/>
              </a:solidFill>
            </a:endParaRPr>
          </a:p>
          <a:p>
            <a:pPr lvl="1"/>
            <a:r>
              <a:rPr lang="es-CL" dirty="0" smtClean="0"/>
              <a:t>N bits:</a:t>
            </a:r>
            <a:r>
              <a:rPr lang="es-CL" dirty="0" smtClean="0">
                <a:solidFill>
                  <a:srgbClr val="FF3300"/>
                </a:solidFill>
              </a:rPr>
              <a:t>	</a:t>
            </a:r>
            <a:r>
              <a:rPr lang="es-CL" dirty="0" smtClean="0">
                <a:solidFill>
                  <a:srgbClr val="0066CC"/>
                </a:solidFill>
              </a:rPr>
              <a:t>0</a:t>
            </a:r>
            <a:r>
              <a:rPr lang="es-CL" dirty="0" smtClean="0">
                <a:solidFill>
                  <a:srgbClr val="FF3300"/>
                </a:solidFill>
              </a:rPr>
              <a:t> </a:t>
            </a:r>
            <a:r>
              <a:rPr lang="es-CL" dirty="0" smtClean="0">
                <a:solidFill>
                  <a:srgbClr val="00B050"/>
                </a:solidFill>
              </a:rPr>
              <a:t>GC(N-1)</a:t>
            </a:r>
            <a:r>
              <a:rPr lang="es-CL" dirty="0" smtClean="0">
                <a:solidFill>
                  <a:srgbClr val="FF3300"/>
                </a:solidFill>
              </a:rPr>
              <a:t> </a:t>
            </a:r>
            <a:r>
              <a:rPr lang="es-CL" dirty="0" smtClean="0">
                <a:solidFill>
                  <a:srgbClr val="0066CC"/>
                </a:solidFill>
              </a:rPr>
              <a:t>1</a:t>
            </a:r>
            <a:r>
              <a:rPr lang="es-CL" dirty="0" smtClean="0">
                <a:solidFill>
                  <a:srgbClr val="FF3300"/>
                </a:solidFill>
              </a:rPr>
              <a:t> Reflejar(</a:t>
            </a:r>
            <a:r>
              <a:rPr lang="es-CL" dirty="0" smtClean="0">
                <a:solidFill>
                  <a:srgbClr val="FF0000"/>
                </a:solidFill>
              </a:rPr>
              <a:t>GC(N-1))</a:t>
            </a:r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Sumador 1 bit, 3 entradas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Queremos sumar 3 bits: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L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L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r>
                  <a:rPr lang="es-CL" dirty="0" smtClean="0"/>
                  <a:t>Deseamos obtener 2 salidas:</a:t>
                </a:r>
              </a:p>
              <a:p>
                <a:pPr lvl="1"/>
                <a:r>
                  <a:rPr lang="es-CL" dirty="0" smtClean="0"/>
                  <a:t>Resultado (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s-CL" dirty="0" smtClean="0"/>
                  <a:t>)</a:t>
                </a:r>
              </a:p>
              <a:p>
                <a:pPr lvl="1"/>
                <a:r>
                  <a:rPr lang="es-CL" dirty="0" smtClean="0"/>
                  <a:t>Acarreo </a:t>
                </a:r>
                <a:r>
                  <a:rPr lang="es-CL" dirty="0"/>
                  <a:t>(</a:t>
                </a:r>
                <a:r>
                  <a:rPr lang="es-CL" i="1" dirty="0" err="1" smtClean="0"/>
                  <a:t>carry</a:t>
                </a:r>
                <a:r>
                  <a:rPr lang="es-CL" dirty="0" smtClean="0"/>
                  <a:t>,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s-CL" dirty="0"/>
                  <a:t>)</a:t>
                </a:r>
                <a:endParaRPr lang="es-C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056892" y="4572000"/>
            <a:ext cx="3026013" cy="1247804"/>
            <a:chOff x="3056892" y="4572000"/>
            <a:chExt cx="3026013" cy="12478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177557" y="5410199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177557" y="499654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4146" y="4572000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146" y="4572000"/>
                  <a:ext cx="57894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522714" y="4862286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522714" y="520518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2714" y="554808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038600" y="4572429"/>
              <a:ext cx="1138957" cy="1247375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Sumador</a:t>
              </a:r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64201" y="4763755"/>
                  <a:ext cx="418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4763755"/>
                  <a:ext cx="41870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056892" y="4912667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892" y="4912667"/>
                  <a:ext cx="578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056892" y="5253335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892" y="5253335"/>
                  <a:ext cx="5789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48268" y="5162621"/>
                  <a:ext cx="418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8" y="5162621"/>
                  <a:ext cx="41870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72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14075</TotalTime>
  <Words>1215</Words>
  <Application>Microsoft Office PowerPoint</Application>
  <PresentationFormat>On-screen Show (4:3)</PresentationFormat>
  <Paragraphs>346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Arquitectura de Computadores CC4301 Clase 2: Mapas de Karnaugh y Funciones Incompletamente Especificadas</vt:lpstr>
      <vt:lpstr>Mapas de Karnaugh</vt:lpstr>
      <vt:lpstr>Ejemplo</vt:lpstr>
      <vt:lpstr>Gray Code y Circularidad</vt:lpstr>
      <vt:lpstr>Reciclaje</vt:lpstr>
      <vt:lpstr>Agrupamiento</vt:lpstr>
      <vt:lpstr>Con 4 Variables</vt:lpstr>
      <vt:lpstr>Con N Variables</vt:lpstr>
      <vt:lpstr>Sumador 1 bit, 3 entradas</vt:lpstr>
      <vt:lpstr>Tabla de Verdad y Mapas de Karnaugh</vt:lpstr>
      <vt:lpstr>Diagrama circuital</vt:lpstr>
      <vt:lpstr>Trabajo Grupal 1</vt:lpstr>
      <vt:lpstr>Sumador 4 bits, 2 entradas</vt:lpstr>
      <vt:lpstr>Solución Modular</vt:lpstr>
      <vt:lpstr>Funciones Incompletamente Especificadas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124</cp:revision>
  <dcterms:created xsi:type="dcterms:W3CDTF">2006-08-16T00:00:00Z</dcterms:created>
  <dcterms:modified xsi:type="dcterms:W3CDTF">2013-08-26T19:02:28Z</dcterms:modified>
</cp:coreProperties>
</file>