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7" r:id="rId2"/>
    <p:sldId id="313" r:id="rId3"/>
    <p:sldId id="311" r:id="rId4"/>
    <p:sldId id="312" r:id="rId5"/>
    <p:sldId id="314" r:id="rId6"/>
    <p:sldId id="315" r:id="rId7"/>
    <p:sldId id="316" r:id="rId8"/>
    <p:sldId id="31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F0"/>
    <a:srgbClr val="CCCCFF"/>
    <a:srgbClr val="FF3399"/>
    <a:srgbClr val="4F81BD"/>
    <a:srgbClr val="FF99FF"/>
    <a:srgbClr val="99CCFF"/>
    <a:srgbClr val="CCFFCC"/>
    <a:srgbClr val="99FFCC"/>
    <a:srgbClr val="FF8521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88277" autoAdjust="0"/>
  </p:normalViewPr>
  <p:slideViewPr>
    <p:cSldViewPr>
      <p:cViewPr>
        <p:scale>
          <a:sx n="82" d="100"/>
          <a:sy n="82" d="100"/>
        </p:scale>
        <p:origin x="-1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66CB0-ACA1-493C-B83B-82631C266A7C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2C75-48D1-4486-B36E-7267373D5CB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8757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347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010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Arquitectura de Computadores</a:t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CC4301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Clase 4: Implementación de Circuitos Secuenciales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</a:t>
            </a:r>
            <a:r>
              <a:rPr lang="es-CL" smtClean="0"/>
              <a:t>Primavera 2013</a:t>
            </a:r>
            <a:endParaRPr lang="es-CL" dirty="0" smtClean="0"/>
          </a:p>
          <a:p>
            <a:r>
              <a:rPr lang="es-CL" dirty="0" smtClean="0"/>
              <a:t>Profesor: Pablo Guerrero</a:t>
            </a:r>
            <a:endParaRPr lang="es-CL" dirty="0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9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Implementación de Circuitos Secuenciales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24" y="1824103"/>
            <a:ext cx="8229600" cy="4525963"/>
          </a:xfrm>
        </p:spPr>
        <p:txBody>
          <a:bodyPr>
            <a:normAutofit fontScale="92500"/>
          </a:bodyPr>
          <a:lstStyle/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Usan elementos </a:t>
            </a:r>
            <a:r>
              <a:rPr lang="es-CL" dirty="0" err="1" smtClean="0"/>
              <a:t>combinacionales</a:t>
            </a:r>
            <a:r>
              <a:rPr lang="es-CL" dirty="0" smtClean="0"/>
              <a:t> y de memoria. </a:t>
            </a:r>
          </a:p>
          <a:p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combinarlos</a:t>
            </a:r>
            <a:r>
              <a:rPr lang="en-US" dirty="0" smtClean="0"/>
              <a:t>?</a:t>
            </a:r>
            <a:endParaRPr lang="es-C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7955"/>
            <a:ext cx="3428773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ight Arrow 101"/>
          <p:cNvSpPr/>
          <p:nvPr/>
        </p:nvSpPr>
        <p:spPr>
          <a:xfrm>
            <a:off x="3886200" y="2888657"/>
            <a:ext cx="1010524" cy="69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01" name="Group 100"/>
          <p:cNvGrpSpPr/>
          <p:nvPr/>
        </p:nvGrpSpPr>
        <p:grpSpPr>
          <a:xfrm>
            <a:off x="5188792" y="1828800"/>
            <a:ext cx="3818872" cy="2527206"/>
            <a:chOff x="4419600" y="4040969"/>
            <a:chExt cx="4588064" cy="2795187"/>
          </a:xfrm>
        </p:grpSpPr>
        <p:sp>
          <p:nvSpPr>
            <p:cNvPr id="17" name="Rectangle 16"/>
            <p:cNvSpPr/>
            <p:nvPr/>
          </p:nvSpPr>
          <p:spPr>
            <a:xfrm>
              <a:off x="4419600" y="4040969"/>
              <a:ext cx="4588064" cy="27951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es-CL" sz="20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896724" y="4319926"/>
              <a:ext cx="1110272" cy="859596"/>
              <a:chOff x="5773815" y="4747021"/>
              <a:chExt cx="1110272" cy="8595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773815" y="4747021"/>
                <a:ext cx="1060337" cy="8017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Data</a:t>
                </a:r>
                <a:endParaRPr lang="es-C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73815" y="5026451"/>
                <a:ext cx="318155" cy="30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</a:t>
                </a:r>
                <a:endParaRPr lang="es-C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65932" y="5041541"/>
                <a:ext cx="318155" cy="30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q</a:t>
                </a:r>
                <a:endParaRPr lang="es-CL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160144" y="5300246"/>
                    <a:ext cx="408672" cy="3063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0144" y="5300246"/>
                    <a:ext cx="408672" cy="30637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Flowchart: Stored Data 79"/>
            <p:cNvSpPr/>
            <p:nvPr/>
          </p:nvSpPr>
          <p:spPr>
            <a:xfrm flipH="1">
              <a:off x="6954001" y="4158450"/>
              <a:ext cx="779853" cy="5223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638 w 12971"/>
                <a:gd name="connsiteY0" fmla="*/ 0 h 10000"/>
                <a:gd name="connsiteX1" fmla="*/ 12971 w 12971"/>
                <a:gd name="connsiteY1" fmla="*/ 0 h 10000"/>
                <a:gd name="connsiteX2" fmla="*/ 11304 w 12971"/>
                <a:gd name="connsiteY2" fmla="*/ 5000 h 10000"/>
                <a:gd name="connsiteX3" fmla="*/ 12971 w 12971"/>
                <a:gd name="connsiteY3" fmla="*/ 10000 h 10000"/>
                <a:gd name="connsiteX4" fmla="*/ 4638 w 12971"/>
                <a:gd name="connsiteY4" fmla="*/ 10000 h 10000"/>
                <a:gd name="connsiteX5" fmla="*/ 0 w 12971"/>
                <a:gd name="connsiteY5" fmla="*/ 4753 h 10000"/>
                <a:gd name="connsiteX6" fmla="*/ 4638 w 12971"/>
                <a:gd name="connsiteY6" fmla="*/ 0 h 10000"/>
                <a:gd name="connsiteX0" fmla="*/ 11041 w 19374"/>
                <a:gd name="connsiteY0" fmla="*/ 0 h 10000"/>
                <a:gd name="connsiteX1" fmla="*/ 19374 w 19374"/>
                <a:gd name="connsiteY1" fmla="*/ 0 h 10000"/>
                <a:gd name="connsiteX2" fmla="*/ 17707 w 19374"/>
                <a:gd name="connsiteY2" fmla="*/ 5000 h 10000"/>
                <a:gd name="connsiteX3" fmla="*/ 19374 w 19374"/>
                <a:gd name="connsiteY3" fmla="*/ 10000 h 10000"/>
                <a:gd name="connsiteX4" fmla="*/ 11041 w 19374"/>
                <a:gd name="connsiteY4" fmla="*/ 10000 h 10000"/>
                <a:gd name="connsiteX5" fmla="*/ 0 w 19374"/>
                <a:gd name="connsiteY5" fmla="*/ 5000 h 10000"/>
                <a:gd name="connsiteX6" fmla="*/ 11041 w 19374"/>
                <a:gd name="connsiteY6" fmla="*/ 0 h 10000"/>
                <a:gd name="connsiteX0" fmla="*/ 16691 w 25024"/>
                <a:gd name="connsiteY0" fmla="*/ 0 h 10000"/>
                <a:gd name="connsiteX1" fmla="*/ 25024 w 25024"/>
                <a:gd name="connsiteY1" fmla="*/ 0 h 10000"/>
                <a:gd name="connsiteX2" fmla="*/ 23357 w 25024"/>
                <a:gd name="connsiteY2" fmla="*/ 5000 h 10000"/>
                <a:gd name="connsiteX3" fmla="*/ 25024 w 25024"/>
                <a:gd name="connsiteY3" fmla="*/ 10000 h 10000"/>
                <a:gd name="connsiteX4" fmla="*/ 16691 w 25024"/>
                <a:gd name="connsiteY4" fmla="*/ 10000 h 10000"/>
                <a:gd name="connsiteX5" fmla="*/ 0 w 25024"/>
                <a:gd name="connsiteY5" fmla="*/ 5000 h 10000"/>
                <a:gd name="connsiteX6" fmla="*/ 16691 w 25024"/>
                <a:gd name="connsiteY6" fmla="*/ 0 h 10000"/>
                <a:gd name="connsiteX0" fmla="*/ 11418 w 19751"/>
                <a:gd name="connsiteY0" fmla="*/ 0 h 10000"/>
                <a:gd name="connsiteX1" fmla="*/ 19751 w 19751"/>
                <a:gd name="connsiteY1" fmla="*/ 0 h 10000"/>
                <a:gd name="connsiteX2" fmla="*/ 18084 w 19751"/>
                <a:gd name="connsiteY2" fmla="*/ 5000 h 10000"/>
                <a:gd name="connsiteX3" fmla="*/ 19751 w 19751"/>
                <a:gd name="connsiteY3" fmla="*/ 10000 h 10000"/>
                <a:gd name="connsiteX4" fmla="*/ 11418 w 19751"/>
                <a:gd name="connsiteY4" fmla="*/ 10000 h 10000"/>
                <a:gd name="connsiteX5" fmla="*/ 0 w 19751"/>
                <a:gd name="connsiteY5" fmla="*/ 5000 h 10000"/>
                <a:gd name="connsiteX6" fmla="*/ 11418 w 19751"/>
                <a:gd name="connsiteY6" fmla="*/ 0 h 10000"/>
                <a:gd name="connsiteX0" fmla="*/ 11418 w 19751"/>
                <a:gd name="connsiteY0" fmla="*/ 0 h 10000"/>
                <a:gd name="connsiteX1" fmla="*/ 19751 w 19751"/>
                <a:gd name="connsiteY1" fmla="*/ 0 h 10000"/>
                <a:gd name="connsiteX2" fmla="*/ 16954 w 19751"/>
                <a:gd name="connsiteY2" fmla="*/ 5000 h 10000"/>
                <a:gd name="connsiteX3" fmla="*/ 19751 w 19751"/>
                <a:gd name="connsiteY3" fmla="*/ 10000 h 10000"/>
                <a:gd name="connsiteX4" fmla="*/ 11418 w 19751"/>
                <a:gd name="connsiteY4" fmla="*/ 10000 h 10000"/>
                <a:gd name="connsiteX5" fmla="*/ 0 w 19751"/>
                <a:gd name="connsiteY5" fmla="*/ 5000 h 10000"/>
                <a:gd name="connsiteX6" fmla="*/ 11418 w 19751"/>
                <a:gd name="connsiteY6" fmla="*/ 0 h 10000"/>
                <a:gd name="connsiteX0" fmla="*/ 11418 w 19751"/>
                <a:gd name="connsiteY0" fmla="*/ 0 h 10000"/>
                <a:gd name="connsiteX1" fmla="*/ 19751 w 19751"/>
                <a:gd name="connsiteY1" fmla="*/ 0 h 10000"/>
                <a:gd name="connsiteX2" fmla="*/ 16954 w 19751"/>
                <a:gd name="connsiteY2" fmla="*/ 5000 h 10000"/>
                <a:gd name="connsiteX3" fmla="*/ 19751 w 19751"/>
                <a:gd name="connsiteY3" fmla="*/ 10000 h 10000"/>
                <a:gd name="connsiteX4" fmla="*/ 11418 w 19751"/>
                <a:gd name="connsiteY4" fmla="*/ 10000 h 10000"/>
                <a:gd name="connsiteX5" fmla="*/ 0 w 19751"/>
                <a:gd name="connsiteY5" fmla="*/ 5000 h 10000"/>
                <a:gd name="connsiteX6" fmla="*/ 11418 w 19751"/>
                <a:gd name="connsiteY6" fmla="*/ 0 h 10000"/>
                <a:gd name="connsiteX0" fmla="*/ 13678 w 22011"/>
                <a:gd name="connsiteY0" fmla="*/ 0 h 10000"/>
                <a:gd name="connsiteX1" fmla="*/ 22011 w 22011"/>
                <a:gd name="connsiteY1" fmla="*/ 0 h 10000"/>
                <a:gd name="connsiteX2" fmla="*/ 19214 w 22011"/>
                <a:gd name="connsiteY2" fmla="*/ 5000 h 10000"/>
                <a:gd name="connsiteX3" fmla="*/ 22011 w 22011"/>
                <a:gd name="connsiteY3" fmla="*/ 10000 h 10000"/>
                <a:gd name="connsiteX4" fmla="*/ 13678 w 22011"/>
                <a:gd name="connsiteY4" fmla="*/ 10000 h 10000"/>
                <a:gd name="connsiteX5" fmla="*/ 0 w 22011"/>
                <a:gd name="connsiteY5" fmla="*/ 5494 h 10000"/>
                <a:gd name="connsiteX6" fmla="*/ 13678 w 22011"/>
                <a:gd name="connsiteY6" fmla="*/ 0 h 10000"/>
                <a:gd name="connsiteX0" fmla="*/ 13678 w 22011"/>
                <a:gd name="connsiteY0" fmla="*/ 0 h 10000"/>
                <a:gd name="connsiteX1" fmla="*/ 22011 w 22011"/>
                <a:gd name="connsiteY1" fmla="*/ 0 h 10000"/>
                <a:gd name="connsiteX2" fmla="*/ 19214 w 22011"/>
                <a:gd name="connsiteY2" fmla="*/ 5000 h 10000"/>
                <a:gd name="connsiteX3" fmla="*/ 22011 w 22011"/>
                <a:gd name="connsiteY3" fmla="*/ 10000 h 10000"/>
                <a:gd name="connsiteX4" fmla="*/ 13678 w 22011"/>
                <a:gd name="connsiteY4" fmla="*/ 10000 h 10000"/>
                <a:gd name="connsiteX5" fmla="*/ 0 w 22011"/>
                <a:gd name="connsiteY5" fmla="*/ 5494 h 10000"/>
                <a:gd name="connsiteX6" fmla="*/ 13678 w 22011"/>
                <a:gd name="connsiteY6" fmla="*/ 0 h 10000"/>
                <a:gd name="connsiteX0" fmla="*/ 13678 w 22011"/>
                <a:gd name="connsiteY0" fmla="*/ 0 h 10000"/>
                <a:gd name="connsiteX1" fmla="*/ 22011 w 22011"/>
                <a:gd name="connsiteY1" fmla="*/ 0 h 10000"/>
                <a:gd name="connsiteX2" fmla="*/ 19214 w 22011"/>
                <a:gd name="connsiteY2" fmla="*/ 5000 h 10000"/>
                <a:gd name="connsiteX3" fmla="*/ 22011 w 22011"/>
                <a:gd name="connsiteY3" fmla="*/ 10000 h 10000"/>
                <a:gd name="connsiteX4" fmla="*/ 13678 w 22011"/>
                <a:gd name="connsiteY4" fmla="*/ 10000 h 10000"/>
                <a:gd name="connsiteX5" fmla="*/ 0 w 22011"/>
                <a:gd name="connsiteY5" fmla="*/ 5494 h 10000"/>
                <a:gd name="connsiteX6" fmla="*/ 13678 w 22011"/>
                <a:gd name="connsiteY6" fmla="*/ 0 h 10000"/>
                <a:gd name="connsiteX0" fmla="*/ 13722 w 22055"/>
                <a:gd name="connsiteY0" fmla="*/ 0 h 10000"/>
                <a:gd name="connsiteX1" fmla="*/ 22055 w 22055"/>
                <a:gd name="connsiteY1" fmla="*/ 0 h 10000"/>
                <a:gd name="connsiteX2" fmla="*/ 19258 w 22055"/>
                <a:gd name="connsiteY2" fmla="*/ 5000 h 10000"/>
                <a:gd name="connsiteX3" fmla="*/ 22055 w 22055"/>
                <a:gd name="connsiteY3" fmla="*/ 10000 h 10000"/>
                <a:gd name="connsiteX4" fmla="*/ 9202 w 22055"/>
                <a:gd name="connsiteY4" fmla="*/ 9506 h 10000"/>
                <a:gd name="connsiteX5" fmla="*/ 44 w 22055"/>
                <a:gd name="connsiteY5" fmla="*/ 5494 h 10000"/>
                <a:gd name="connsiteX6" fmla="*/ 13722 w 22055"/>
                <a:gd name="connsiteY6" fmla="*/ 0 h 10000"/>
                <a:gd name="connsiteX0" fmla="*/ 13679 w 22012"/>
                <a:gd name="connsiteY0" fmla="*/ 0 h 10494"/>
                <a:gd name="connsiteX1" fmla="*/ 22012 w 22012"/>
                <a:gd name="connsiteY1" fmla="*/ 0 h 10494"/>
                <a:gd name="connsiteX2" fmla="*/ 19215 w 22012"/>
                <a:gd name="connsiteY2" fmla="*/ 5000 h 10494"/>
                <a:gd name="connsiteX3" fmla="*/ 22012 w 22012"/>
                <a:gd name="connsiteY3" fmla="*/ 10000 h 10494"/>
                <a:gd name="connsiteX4" fmla="*/ 13302 w 22012"/>
                <a:gd name="connsiteY4" fmla="*/ 10494 h 10494"/>
                <a:gd name="connsiteX5" fmla="*/ 1 w 22012"/>
                <a:gd name="connsiteY5" fmla="*/ 5494 h 10494"/>
                <a:gd name="connsiteX6" fmla="*/ 13679 w 22012"/>
                <a:gd name="connsiteY6" fmla="*/ 0 h 10494"/>
                <a:gd name="connsiteX0" fmla="*/ 13679 w 22012"/>
                <a:gd name="connsiteY0" fmla="*/ 0 h 10494"/>
                <a:gd name="connsiteX1" fmla="*/ 22012 w 22012"/>
                <a:gd name="connsiteY1" fmla="*/ 0 h 10494"/>
                <a:gd name="connsiteX2" fmla="*/ 19215 w 22012"/>
                <a:gd name="connsiteY2" fmla="*/ 5000 h 10494"/>
                <a:gd name="connsiteX3" fmla="*/ 22012 w 22012"/>
                <a:gd name="connsiteY3" fmla="*/ 10000 h 10494"/>
                <a:gd name="connsiteX4" fmla="*/ 13302 w 22012"/>
                <a:gd name="connsiteY4" fmla="*/ 10494 h 10494"/>
                <a:gd name="connsiteX5" fmla="*/ 1 w 22012"/>
                <a:gd name="connsiteY5" fmla="*/ 5494 h 10494"/>
                <a:gd name="connsiteX6" fmla="*/ 13679 w 22012"/>
                <a:gd name="connsiteY6" fmla="*/ 0 h 10494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3302 w 22012"/>
                <a:gd name="connsiteY4" fmla="*/ 9753 h 10000"/>
                <a:gd name="connsiteX5" fmla="*/ 1 w 22012"/>
                <a:gd name="connsiteY5" fmla="*/ 5494 h 10000"/>
                <a:gd name="connsiteX6" fmla="*/ 13679 w 22012"/>
                <a:gd name="connsiteY6" fmla="*/ 0 h 10000"/>
                <a:gd name="connsiteX0" fmla="*/ 13678 w 22011"/>
                <a:gd name="connsiteY0" fmla="*/ 0 h 10247"/>
                <a:gd name="connsiteX1" fmla="*/ 22011 w 22011"/>
                <a:gd name="connsiteY1" fmla="*/ 0 h 10247"/>
                <a:gd name="connsiteX2" fmla="*/ 19214 w 22011"/>
                <a:gd name="connsiteY2" fmla="*/ 5000 h 10247"/>
                <a:gd name="connsiteX3" fmla="*/ 22011 w 22011"/>
                <a:gd name="connsiteY3" fmla="*/ 10000 h 10247"/>
                <a:gd name="connsiteX4" fmla="*/ 13678 w 22011"/>
                <a:gd name="connsiteY4" fmla="*/ 10247 h 10247"/>
                <a:gd name="connsiteX5" fmla="*/ 0 w 22011"/>
                <a:gd name="connsiteY5" fmla="*/ 5494 h 10247"/>
                <a:gd name="connsiteX6" fmla="*/ 13678 w 22011"/>
                <a:gd name="connsiteY6" fmla="*/ 0 h 10247"/>
                <a:gd name="connsiteX0" fmla="*/ 13678 w 22011"/>
                <a:gd name="connsiteY0" fmla="*/ 0 h 15930"/>
                <a:gd name="connsiteX1" fmla="*/ 22011 w 22011"/>
                <a:gd name="connsiteY1" fmla="*/ 0 h 15930"/>
                <a:gd name="connsiteX2" fmla="*/ 19214 w 22011"/>
                <a:gd name="connsiteY2" fmla="*/ 5000 h 15930"/>
                <a:gd name="connsiteX3" fmla="*/ 22011 w 22011"/>
                <a:gd name="connsiteY3" fmla="*/ 10000 h 15930"/>
                <a:gd name="connsiteX4" fmla="*/ 14055 w 22011"/>
                <a:gd name="connsiteY4" fmla="*/ 15930 h 15930"/>
                <a:gd name="connsiteX5" fmla="*/ 0 w 22011"/>
                <a:gd name="connsiteY5" fmla="*/ 5494 h 15930"/>
                <a:gd name="connsiteX6" fmla="*/ 13678 w 22011"/>
                <a:gd name="connsiteY6" fmla="*/ 0 h 15930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2926 w 22012"/>
                <a:gd name="connsiteY4" fmla="*/ 9999 h 10000"/>
                <a:gd name="connsiteX5" fmla="*/ 1 w 22012"/>
                <a:gd name="connsiteY5" fmla="*/ 5494 h 10000"/>
                <a:gd name="connsiteX6" fmla="*/ 13679 w 22012"/>
                <a:gd name="connsiteY6" fmla="*/ 0 h 10000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2926 w 22012"/>
                <a:gd name="connsiteY4" fmla="*/ 9999 h 10000"/>
                <a:gd name="connsiteX5" fmla="*/ 1 w 22012"/>
                <a:gd name="connsiteY5" fmla="*/ 5000 h 10000"/>
                <a:gd name="connsiteX6" fmla="*/ 13679 w 22012"/>
                <a:gd name="connsiteY6" fmla="*/ 0 h 10000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2926 w 22012"/>
                <a:gd name="connsiteY4" fmla="*/ 9999 h 10000"/>
                <a:gd name="connsiteX5" fmla="*/ 1 w 22012"/>
                <a:gd name="connsiteY5" fmla="*/ 5000 h 10000"/>
                <a:gd name="connsiteX6" fmla="*/ 13679 w 2201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12" h="10000">
                  <a:moveTo>
                    <a:pt x="13679" y="0"/>
                  </a:moveTo>
                  <a:lnTo>
                    <a:pt x="22012" y="0"/>
                  </a:lnTo>
                  <a:cubicBezTo>
                    <a:pt x="21091" y="0"/>
                    <a:pt x="19215" y="2239"/>
                    <a:pt x="19215" y="5000"/>
                  </a:cubicBezTo>
                  <a:cubicBezTo>
                    <a:pt x="19215" y="7761"/>
                    <a:pt x="21091" y="10000"/>
                    <a:pt x="22012" y="10000"/>
                  </a:cubicBezTo>
                  <a:lnTo>
                    <a:pt x="12926" y="9999"/>
                  </a:lnTo>
                  <a:cubicBezTo>
                    <a:pt x="5979" y="9752"/>
                    <a:pt x="-124" y="5678"/>
                    <a:pt x="1" y="5000"/>
                  </a:cubicBezTo>
                  <a:cubicBezTo>
                    <a:pt x="126" y="4322"/>
                    <a:pt x="6355" y="0"/>
                    <a:pt x="13679" y="0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OR</a:t>
              </a:r>
              <a:endParaRPr lang="es-CL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Flowchart: Delay 80"/>
            <p:cNvSpPr/>
            <p:nvPr/>
          </p:nvSpPr>
          <p:spPr>
            <a:xfrm>
              <a:off x="6696986" y="6044637"/>
              <a:ext cx="673250" cy="513914"/>
            </a:xfrm>
            <a:prstGeom prst="flowChartDelay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AND</a:t>
              </a:r>
              <a:endParaRPr lang="es-CL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7755187" y="5356422"/>
              <a:ext cx="1110272" cy="859596"/>
              <a:chOff x="5773815" y="4747021"/>
              <a:chExt cx="1110272" cy="85959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773815" y="4747021"/>
                <a:ext cx="1060337" cy="8017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Data</a:t>
                </a:r>
                <a:endParaRPr lang="es-C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773815" y="5026451"/>
                <a:ext cx="318155" cy="30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</a:t>
                </a:r>
                <a:endParaRPr lang="es-CL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565932" y="5041541"/>
                <a:ext cx="318155" cy="306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q</a:t>
                </a:r>
                <a:endParaRPr lang="es-CL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160144" y="5300246"/>
                    <a:ext cx="408672" cy="3063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0144" y="5300246"/>
                    <a:ext cx="408672" cy="30637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6704243" y="5158326"/>
              <a:ext cx="712846" cy="751321"/>
              <a:chOff x="3628571" y="5840356"/>
              <a:chExt cx="854122" cy="885372"/>
            </a:xfrm>
          </p:grpSpPr>
          <p:sp>
            <p:nvSpPr>
              <p:cNvPr id="95" name="Freeform 94"/>
              <p:cNvSpPr/>
              <p:nvPr/>
            </p:nvSpPr>
            <p:spPr>
              <a:xfrm>
                <a:off x="3628571" y="5840356"/>
                <a:ext cx="746123" cy="885372"/>
              </a:xfrm>
              <a:custGeom>
                <a:avLst/>
                <a:gdLst>
                  <a:gd name="connsiteX0" fmla="*/ 0 w 870857"/>
                  <a:gd name="connsiteY0" fmla="*/ 0 h 885372"/>
                  <a:gd name="connsiteX1" fmla="*/ 14514 w 870857"/>
                  <a:gd name="connsiteY1" fmla="*/ 885372 h 885372"/>
                  <a:gd name="connsiteX2" fmla="*/ 870857 w 870857"/>
                  <a:gd name="connsiteY2" fmla="*/ 449943 h 885372"/>
                  <a:gd name="connsiteX3" fmla="*/ 0 w 870857"/>
                  <a:gd name="connsiteY3" fmla="*/ 0 h 88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0857" h="885372">
                    <a:moveTo>
                      <a:pt x="0" y="0"/>
                    </a:moveTo>
                    <a:lnTo>
                      <a:pt x="14514" y="885372"/>
                    </a:lnTo>
                    <a:lnTo>
                      <a:pt x="870857" y="449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NOT</a:t>
                </a:r>
                <a:endParaRPr lang="es-C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74693" y="6229042"/>
                <a:ext cx="108000" cy="108000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L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Flowchart: Stored Data 79"/>
            <p:cNvSpPr/>
            <p:nvPr/>
          </p:nvSpPr>
          <p:spPr>
            <a:xfrm flipH="1">
              <a:off x="5382916" y="6226761"/>
              <a:ext cx="779853" cy="5223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638 w 12971"/>
                <a:gd name="connsiteY0" fmla="*/ 0 h 10000"/>
                <a:gd name="connsiteX1" fmla="*/ 12971 w 12971"/>
                <a:gd name="connsiteY1" fmla="*/ 0 h 10000"/>
                <a:gd name="connsiteX2" fmla="*/ 11304 w 12971"/>
                <a:gd name="connsiteY2" fmla="*/ 5000 h 10000"/>
                <a:gd name="connsiteX3" fmla="*/ 12971 w 12971"/>
                <a:gd name="connsiteY3" fmla="*/ 10000 h 10000"/>
                <a:gd name="connsiteX4" fmla="*/ 4638 w 12971"/>
                <a:gd name="connsiteY4" fmla="*/ 10000 h 10000"/>
                <a:gd name="connsiteX5" fmla="*/ 0 w 12971"/>
                <a:gd name="connsiteY5" fmla="*/ 4753 h 10000"/>
                <a:gd name="connsiteX6" fmla="*/ 4638 w 12971"/>
                <a:gd name="connsiteY6" fmla="*/ 0 h 10000"/>
                <a:gd name="connsiteX0" fmla="*/ 11041 w 19374"/>
                <a:gd name="connsiteY0" fmla="*/ 0 h 10000"/>
                <a:gd name="connsiteX1" fmla="*/ 19374 w 19374"/>
                <a:gd name="connsiteY1" fmla="*/ 0 h 10000"/>
                <a:gd name="connsiteX2" fmla="*/ 17707 w 19374"/>
                <a:gd name="connsiteY2" fmla="*/ 5000 h 10000"/>
                <a:gd name="connsiteX3" fmla="*/ 19374 w 19374"/>
                <a:gd name="connsiteY3" fmla="*/ 10000 h 10000"/>
                <a:gd name="connsiteX4" fmla="*/ 11041 w 19374"/>
                <a:gd name="connsiteY4" fmla="*/ 10000 h 10000"/>
                <a:gd name="connsiteX5" fmla="*/ 0 w 19374"/>
                <a:gd name="connsiteY5" fmla="*/ 5000 h 10000"/>
                <a:gd name="connsiteX6" fmla="*/ 11041 w 19374"/>
                <a:gd name="connsiteY6" fmla="*/ 0 h 10000"/>
                <a:gd name="connsiteX0" fmla="*/ 16691 w 25024"/>
                <a:gd name="connsiteY0" fmla="*/ 0 h 10000"/>
                <a:gd name="connsiteX1" fmla="*/ 25024 w 25024"/>
                <a:gd name="connsiteY1" fmla="*/ 0 h 10000"/>
                <a:gd name="connsiteX2" fmla="*/ 23357 w 25024"/>
                <a:gd name="connsiteY2" fmla="*/ 5000 h 10000"/>
                <a:gd name="connsiteX3" fmla="*/ 25024 w 25024"/>
                <a:gd name="connsiteY3" fmla="*/ 10000 h 10000"/>
                <a:gd name="connsiteX4" fmla="*/ 16691 w 25024"/>
                <a:gd name="connsiteY4" fmla="*/ 10000 h 10000"/>
                <a:gd name="connsiteX5" fmla="*/ 0 w 25024"/>
                <a:gd name="connsiteY5" fmla="*/ 5000 h 10000"/>
                <a:gd name="connsiteX6" fmla="*/ 16691 w 25024"/>
                <a:gd name="connsiteY6" fmla="*/ 0 h 10000"/>
                <a:gd name="connsiteX0" fmla="*/ 11418 w 19751"/>
                <a:gd name="connsiteY0" fmla="*/ 0 h 10000"/>
                <a:gd name="connsiteX1" fmla="*/ 19751 w 19751"/>
                <a:gd name="connsiteY1" fmla="*/ 0 h 10000"/>
                <a:gd name="connsiteX2" fmla="*/ 18084 w 19751"/>
                <a:gd name="connsiteY2" fmla="*/ 5000 h 10000"/>
                <a:gd name="connsiteX3" fmla="*/ 19751 w 19751"/>
                <a:gd name="connsiteY3" fmla="*/ 10000 h 10000"/>
                <a:gd name="connsiteX4" fmla="*/ 11418 w 19751"/>
                <a:gd name="connsiteY4" fmla="*/ 10000 h 10000"/>
                <a:gd name="connsiteX5" fmla="*/ 0 w 19751"/>
                <a:gd name="connsiteY5" fmla="*/ 5000 h 10000"/>
                <a:gd name="connsiteX6" fmla="*/ 11418 w 19751"/>
                <a:gd name="connsiteY6" fmla="*/ 0 h 10000"/>
                <a:gd name="connsiteX0" fmla="*/ 11418 w 19751"/>
                <a:gd name="connsiteY0" fmla="*/ 0 h 10000"/>
                <a:gd name="connsiteX1" fmla="*/ 19751 w 19751"/>
                <a:gd name="connsiteY1" fmla="*/ 0 h 10000"/>
                <a:gd name="connsiteX2" fmla="*/ 16954 w 19751"/>
                <a:gd name="connsiteY2" fmla="*/ 5000 h 10000"/>
                <a:gd name="connsiteX3" fmla="*/ 19751 w 19751"/>
                <a:gd name="connsiteY3" fmla="*/ 10000 h 10000"/>
                <a:gd name="connsiteX4" fmla="*/ 11418 w 19751"/>
                <a:gd name="connsiteY4" fmla="*/ 10000 h 10000"/>
                <a:gd name="connsiteX5" fmla="*/ 0 w 19751"/>
                <a:gd name="connsiteY5" fmla="*/ 5000 h 10000"/>
                <a:gd name="connsiteX6" fmla="*/ 11418 w 19751"/>
                <a:gd name="connsiteY6" fmla="*/ 0 h 10000"/>
                <a:gd name="connsiteX0" fmla="*/ 11418 w 19751"/>
                <a:gd name="connsiteY0" fmla="*/ 0 h 10000"/>
                <a:gd name="connsiteX1" fmla="*/ 19751 w 19751"/>
                <a:gd name="connsiteY1" fmla="*/ 0 h 10000"/>
                <a:gd name="connsiteX2" fmla="*/ 16954 w 19751"/>
                <a:gd name="connsiteY2" fmla="*/ 5000 h 10000"/>
                <a:gd name="connsiteX3" fmla="*/ 19751 w 19751"/>
                <a:gd name="connsiteY3" fmla="*/ 10000 h 10000"/>
                <a:gd name="connsiteX4" fmla="*/ 11418 w 19751"/>
                <a:gd name="connsiteY4" fmla="*/ 10000 h 10000"/>
                <a:gd name="connsiteX5" fmla="*/ 0 w 19751"/>
                <a:gd name="connsiteY5" fmla="*/ 5000 h 10000"/>
                <a:gd name="connsiteX6" fmla="*/ 11418 w 19751"/>
                <a:gd name="connsiteY6" fmla="*/ 0 h 10000"/>
                <a:gd name="connsiteX0" fmla="*/ 13678 w 22011"/>
                <a:gd name="connsiteY0" fmla="*/ 0 h 10000"/>
                <a:gd name="connsiteX1" fmla="*/ 22011 w 22011"/>
                <a:gd name="connsiteY1" fmla="*/ 0 h 10000"/>
                <a:gd name="connsiteX2" fmla="*/ 19214 w 22011"/>
                <a:gd name="connsiteY2" fmla="*/ 5000 h 10000"/>
                <a:gd name="connsiteX3" fmla="*/ 22011 w 22011"/>
                <a:gd name="connsiteY3" fmla="*/ 10000 h 10000"/>
                <a:gd name="connsiteX4" fmla="*/ 13678 w 22011"/>
                <a:gd name="connsiteY4" fmla="*/ 10000 h 10000"/>
                <a:gd name="connsiteX5" fmla="*/ 0 w 22011"/>
                <a:gd name="connsiteY5" fmla="*/ 5494 h 10000"/>
                <a:gd name="connsiteX6" fmla="*/ 13678 w 22011"/>
                <a:gd name="connsiteY6" fmla="*/ 0 h 10000"/>
                <a:gd name="connsiteX0" fmla="*/ 13678 w 22011"/>
                <a:gd name="connsiteY0" fmla="*/ 0 h 10000"/>
                <a:gd name="connsiteX1" fmla="*/ 22011 w 22011"/>
                <a:gd name="connsiteY1" fmla="*/ 0 h 10000"/>
                <a:gd name="connsiteX2" fmla="*/ 19214 w 22011"/>
                <a:gd name="connsiteY2" fmla="*/ 5000 h 10000"/>
                <a:gd name="connsiteX3" fmla="*/ 22011 w 22011"/>
                <a:gd name="connsiteY3" fmla="*/ 10000 h 10000"/>
                <a:gd name="connsiteX4" fmla="*/ 13678 w 22011"/>
                <a:gd name="connsiteY4" fmla="*/ 10000 h 10000"/>
                <a:gd name="connsiteX5" fmla="*/ 0 w 22011"/>
                <a:gd name="connsiteY5" fmla="*/ 5494 h 10000"/>
                <a:gd name="connsiteX6" fmla="*/ 13678 w 22011"/>
                <a:gd name="connsiteY6" fmla="*/ 0 h 10000"/>
                <a:gd name="connsiteX0" fmla="*/ 13678 w 22011"/>
                <a:gd name="connsiteY0" fmla="*/ 0 h 10000"/>
                <a:gd name="connsiteX1" fmla="*/ 22011 w 22011"/>
                <a:gd name="connsiteY1" fmla="*/ 0 h 10000"/>
                <a:gd name="connsiteX2" fmla="*/ 19214 w 22011"/>
                <a:gd name="connsiteY2" fmla="*/ 5000 h 10000"/>
                <a:gd name="connsiteX3" fmla="*/ 22011 w 22011"/>
                <a:gd name="connsiteY3" fmla="*/ 10000 h 10000"/>
                <a:gd name="connsiteX4" fmla="*/ 13678 w 22011"/>
                <a:gd name="connsiteY4" fmla="*/ 10000 h 10000"/>
                <a:gd name="connsiteX5" fmla="*/ 0 w 22011"/>
                <a:gd name="connsiteY5" fmla="*/ 5494 h 10000"/>
                <a:gd name="connsiteX6" fmla="*/ 13678 w 22011"/>
                <a:gd name="connsiteY6" fmla="*/ 0 h 10000"/>
                <a:gd name="connsiteX0" fmla="*/ 13722 w 22055"/>
                <a:gd name="connsiteY0" fmla="*/ 0 h 10000"/>
                <a:gd name="connsiteX1" fmla="*/ 22055 w 22055"/>
                <a:gd name="connsiteY1" fmla="*/ 0 h 10000"/>
                <a:gd name="connsiteX2" fmla="*/ 19258 w 22055"/>
                <a:gd name="connsiteY2" fmla="*/ 5000 h 10000"/>
                <a:gd name="connsiteX3" fmla="*/ 22055 w 22055"/>
                <a:gd name="connsiteY3" fmla="*/ 10000 h 10000"/>
                <a:gd name="connsiteX4" fmla="*/ 9202 w 22055"/>
                <a:gd name="connsiteY4" fmla="*/ 9506 h 10000"/>
                <a:gd name="connsiteX5" fmla="*/ 44 w 22055"/>
                <a:gd name="connsiteY5" fmla="*/ 5494 h 10000"/>
                <a:gd name="connsiteX6" fmla="*/ 13722 w 22055"/>
                <a:gd name="connsiteY6" fmla="*/ 0 h 10000"/>
                <a:gd name="connsiteX0" fmla="*/ 13679 w 22012"/>
                <a:gd name="connsiteY0" fmla="*/ 0 h 10494"/>
                <a:gd name="connsiteX1" fmla="*/ 22012 w 22012"/>
                <a:gd name="connsiteY1" fmla="*/ 0 h 10494"/>
                <a:gd name="connsiteX2" fmla="*/ 19215 w 22012"/>
                <a:gd name="connsiteY2" fmla="*/ 5000 h 10494"/>
                <a:gd name="connsiteX3" fmla="*/ 22012 w 22012"/>
                <a:gd name="connsiteY3" fmla="*/ 10000 h 10494"/>
                <a:gd name="connsiteX4" fmla="*/ 13302 w 22012"/>
                <a:gd name="connsiteY4" fmla="*/ 10494 h 10494"/>
                <a:gd name="connsiteX5" fmla="*/ 1 w 22012"/>
                <a:gd name="connsiteY5" fmla="*/ 5494 h 10494"/>
                <a:gd name="connsiteX6" fmla="*/ 13679 w 22012"/>
                <a:gd name="connsiteY6" fmla="*/ 0 h 10494"/>
                <a:gd name="connsiteX0" fmla="*/ 13679 w 22012"/>
                <a:gd name="connsiteY0" fmla="*/ 0 h 10494"/>
                <a:gd name="connsiteX1" fmla="*/ 22012 w 22012"/>
                <a:gd name="connsiteY1" fmla="*/ 0 h 10494"/>
                <a:gd name="connsiteX2" fmla="*/ 19215 w 22012"/>
                <a:gd name="connsiteY2" fmla="*/ 5000 h 10494"/>
                <a:gd name="connsiteX3" fmla="*/ 22012 w 22012"/>
                <a:gd name="connsiteY3" fmla="*/ 10000 h 10494"/>
                <a:gd name="connsiteX4" fmla="*/ 13302 w 22012"/>
                <a:gd name="connsiteY4" fmla="*/ 10494 h 10494"/>
                <a:gd name="connsiteX5" fmla="*/ 1 w 22012"/>
                <a:gd name="connsiteY5" fmla="*/ 5494 h 10494"/>
                <a:gd name="connsiteX6" fmla="*/ 13679 w 22012"/>
                <a:gd name="connsiteY6" fmla="*/ 0 h 10494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3302 w 22012"/>
                <a:gd name="connsiteY4" fmla="*/ 9753 h 10000"/>
                <a:gd name="connsiteX5" fmla="*/ 1 w 22012"/>
                <a:gd name="connsiteY5" fmla="*/ 5494 h 10000"/>
                <a:gd name="connsiteX6" fmla="*/ 13679 w 22012"/>
                <a:gd name="connsiteY6" fmla="*/ 0 h 10000"/>
                <a:gd name="connsiteX0" fmla="*/ 13678 w 22011"/>
                <a:gd name="connsiteY0" fmla="*/ 0 h 10247"/>
                <a:gd name="connsiteX1" fmla="*/ 22011 w 22011"/>
                <a:gd name="connsiteY1" fmla="*/ 0 h 10247"/>
                <a:gd name="connsiteX2" fmla="*/ 19214 w 22011"/>
                <a:gd name="connsiteY2" fmla="*/ 5000 h 10247"/>
                <a:gd name="connsiteX3" fmla="*/ 22011 w 22011"/>
                <a:gd name="connsiteY3" fmla="*/ 10000 h 10247"/>
                <a:gd name="connsiteX4" fmla="*/ 13678 w 22011"/>
                <a:gd name="connsiteY4" fmla="*/ 10247 h 10247"/>
                <a:gd name="connsiteX5" fmla="*/ 0 w 22011"/>
                <a:gd name="connsiteY5" fmla="*/ 5494 h 10247"/>
                <a:gd name="connsiteX6" fmla="*/ 13678 w 22011"/>
                <a:gd name="connsiteY6" fmla="*/ 0 h 10247"/>
                <a:gd name="connsiteX0" fmla="*/ 13678 w 22011"/>
                <a:gd name="connsiteY0" fmla="*/ 0 h 15930"/>
                <a:gd name="connsiteX1" fmla="*/ 22011 w 22011"/>
                <a:gd name="connsiteY1" fmla="*/ 0 h 15930"/>
                <a:gd name="connsiteX2" fmla="*/ 19214 w 22011"/>
                <a:gd name="connsiteY2" fmla="*/ 5000 h 15930"/>
                <a:gd name="connsiteX3" fmla="*/ 22011 w 22011"/>
                <a:gd name="connsiteY3" fmla="*/ 10000 h 15930"/>
                <a:gd name="connsiteX4" fmla="*/ 14055 w 22011"/>
                <a:gd name="connsiteY4" fmla="*/ 15930 h 15930"/>
                <a:gd name="connsiteX5" fmla="*/ 0 w 22011"/>
                <a:gd name="connsiteY5" fmla="*/ 5494 h 15930"/>
                <a:gd name="connsiteX6" fmla="*/ 13678 w 22011"/>
                <a:gd name="connsiteY6" fmla="*/ 0 h 15930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2926 w 22012"/>
                <a:gd name="connsiteY4" fmla="*/ 9999 h 10000"/>
                <a:gd name="connsiteX5" fmla="*/ 1 w 22012"/>
                <a:gd name="connsiteY5" fmla="*/ 5494 h 10000"/>
                <a:gd name="connsiteX6" fmla="*/ 13679 w 22012"/>
                <a:gd name="connsiteY6" fmla="*/ 0 h 10000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2926 w 22012"/>
                <a:gd name="connsiteY4" fmla="*/ 9999 h 10000"/>
                <a:gd name="connsiteX5" fmla="*/ 1 w 22012"/>
                <a:gd name="connsiteY5" fmla="*/ 5000 h 10000"/>
                <a:gd name="connsiteX6" fmla="*/ 13679 w 22012"/>
                <a:gd name="connsiteY6" fmla="*/ 0 h 10000"/>
                <a:gd name="connsiteX0" fmla="*/ 13679 w 22012"/>
                <a:gd name="connsiteY0" fmla="*/ 0 h 10000"/>
                <a:gd name="connsiteX1" fmla="*/ 22012 w 22012"/>
                <a:gd name="connsiteY1" fmla="*/ 0 h 10000"/>
                <a:gd name="connsiteX2" fmla="*/ 19215 w 22012"/>
                <a:gd name="connsiteY2" fmla="*/ 5000 h 10000"/>
                <a:gd name="connsiteX3" fmla="*/ 22012 w 22012"/>
                <a:gd name="connsiteY3" fmla="*/ 10000 h 10000"/>
                <a:gd name="connsiteX4" fmla="*/ 12926 w 22012"/>
                <a:gd name="connsiteY4" fmla="*/ 9999 h 10000"/>
                <a:gd name="connsiteX5" fmla="*/ 1 w 22012"/>
                <a:gd name="connsiteY5" fmla="*/ 5000 h 10000"/>
                <a:gd name="connsiteX6" fmla="*/ 13679 w 2201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12" h="10000">
                  <a:moveTo>
                    <a:pt x="13679" y="0"/>
                  </a:moveTo>
                  <a:lnTo>
                    <a:pt x="22012" y="0"/>
                  </a:lnTo>
                  <a:cubicBezTo>
                    <a:pt x="21091" y="0"/>
                    <a:pt x="19215" y="2239"/>
                    <a:pt x="19215" y="5000"/>
                  </a:cubicBezTo>
                  <a:cubicBezTo>
                    <a:pt x="19215" y="7761"/>
                    <a:pt x="21091" y="10000"/>
                    <a:pt x="22012" y="10000"/>
                  </a:cubicBezTo>
                  <a:lnTo>
                    <a:pt x="12926" y="9999"/>
                  </a:lnTo>
                  <a:cubicBezTo>
                    <a:pt x="5979" y="9752"/>
                    <a:pt x="-124" y="5678"/>
                    <a:pt x="1" y="5000"/>
                  </a:cubicBezTo>
                  <a:cubicBezTo>
                    <a:pt x="126" y="4322"/>
                    <a:pt x="6355" y="0"/>
                    <a:pt x="13679" y="0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OR</a:t>
              </a:r>
              <a:endParaRPr lang="es-CL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235722" y="5260192"/>
              <a:ext cx="712846" cy="751321"/>
              <a:chOff x="3628571" y="5840356"/>
              <a:chExt cx="854122" cy="885372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3628571" y="5840356"/>
                <a:ext cx="746123" cy="885372"/>
              </a:xfrm>
              <a:custGeom>
                <a:avLst/>
                <a:gdLst>
                  <a:gd name="connsiteX0" fmla="*/ 0 w 870857"/>
                  <a:gd name="connsiteY0" fmla="*/ 0 h 885372"/>
                  <a:gd name="connsiteX1" fmla="*/ 14514 w 870857"/>
                  <a:gd name="connsiteY1" fmla="*/ 885372 h 885372"/>
                  <a:gd name="connsiteX2" fmla="*/ 870857 w 870857"/>
                  <a:gd name="connsiteY2" fmla="*/ 449943 h 885372"/>
                  <a:gd name="connsiteX3" fmla="*/ 0 w 870857"/>
                  <a:gd name="connsiteY3" fmla="*/ 0 h 885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0857" h="885372">
                    <a:moveTo>
                      <a:pt x="0" y="0"/>
                    </a:moveTo>
                    <a:lnTo>
                      <a:pt x="14514" y="885372"/>
                    </a:lnTo>
                    <a:lnTo>
                      <a:pt x="870857" y="449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NOT</a:t>
                </a:r>
                <a:endParaRPr lang="es-C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374693" y="6229042"/>
                <a:ext cx="108000" cy="108000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CL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3" name="Rectangle 102"/>
          <p:cNvSpPr/>
          <p:nvPr/>
        </p:nvSpPr>
        <p:spPr>
          <a:xfrm>
            <a:off x="6342239" y="1433087"/>
            <a:ext cx="1372492" cy="317009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s-CL" sz="20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4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2" grpId="0" animBg="1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Forma General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52800" y="1654629"/>
            <a:ext cx="5646868" cy="4822371"/>
            <a:chOff x="1828800" y="1371600"/>
            <a:chExt cx="6692760" cy="5334000"/>
          </a:xfrm>
        </p:grpSpPr>
        <p:sp>
          <p:nvSpPr>
            <p:cNvPr id="33" name="Rectangle 32"/>
            <p:cNvSpPr/>
            <p:nvPr/>
          </p:nvSpPr>
          <p:spPr>
            <a:xfrm>
              <a:off x="2427544" y="1371600"/>
              <a:ext cx="5497256" cy="47730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es-CL" sz="20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60780" y="1654652"/>
              <a:ext cx="1828800" cy="2148169"/>
              <a:chOff x="5562600" y="2590800"/>
              <a:chExt cx="1828800" cy="214816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562600" y="2590800"/>
                <a:ext cx="1828800" cy="21336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2400" b="1" dirty="0" smtClean="0"/>
                  <a:t>Circuito </a:t>
                </a:r>
                <a:r>
                  <a:rPr lang="es-CL" sz="2400" b="1" dirty="0" err="1" smtClean="0"/>
                  <a:t>Combin</a:t>
                </a:r>
                <a:r>
                  <a:rPr lang="es-CL" sz="2400" b="1" dirty="0" smtClean="0"/>
                  <a:t>.</a:t>
                </a:r>
                <a:endParaRPr lang="es-CL" sz="2400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60618" y="270976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X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981372" y="2728686"/>
                <a:ext cx="344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Y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685972" y="4277304"/>
                <a:ext cx="396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Q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81372" y="4252686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D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89579" y="3341156"/>
              <a:ext cx="1497764" cy="2275897"/>
              <a:chOff x="6394379" y="3978330"/>
              <a:chExt cx="1497764" cy="2275897"/>
            </a:xfrm>
          </p:grpSpPr>
          <p:sp>
            <p:nvSpPr>
              <p:cNvPr id="17" name="U-Turn Arrow 16"/>
              <p:cNvSpPr/>
              <p:nvPr/>
            </p:nvSpPr>
            <p:spPr>
              <a:xfrm rot="5400000">
                <a:off x="5983541" y="4389168"/>
                <a:ext cx="2275897" cy="1454221"/>
              </a:xfrm>
              <a:prstGeom prst="uturnArrow">
                <a:avLst>
                  <a:gd name="adj1" fmla="val 19900"/>
                  <a:gd name="adj2" fmla="val 24501"/>
                  <a:gd name="adj3" fmla="val 25000"/>
                  <a:gd name="adj4" fmla="val 26782"/>
                  <a:gd name="adj5" fmla="val 740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42367" y="4722934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n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U-Turn Arrow 25"/>
            <p:cNvSpPr/>
            <p:nvPr/>
          </p:nvSpPr>
          <p:spPr>
            <a:xfrm rot="16200000">
              <a:off x="2402141" y="3589480"/>
              <a:ext cx="2275897" cy="1454221"/>
            </a:xfrm>
            <a:custGeom>
              <a:avLst/>
              <a:gdLst>
                <a:gd name="connsiteX0" fmla="*/ 0 w 2275897"/>
                <a:gd name="connsiteY0" fmla="*/ 1454221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454221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74876 w 2275897"/>
                <a:gd name="connsiteY14" fmla="*/ 1120392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5878 h 1454221"/>
                <a:gd name="connsiteX0" fmla="*/ 0 w 2275897"/>
                <a:gd name="connsiteY0" fmla="*/ 109825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098258 h 1454221"/>
                <a:gd name="connsiteX0" fmla="*/ 0 w 2275897"/>
                <a:gd name="connsiteY0" fmla="*/ 110206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2068 h 145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5897" h="1454221">
                  <a:moveTo>
                    <a:pt x="0" y="1102068"/>
                  </a:moveTo>
                  <a:lnTo>
                    <a:pt x="0" y="389469"/>
                  </a:lnTo>
                  <a:cubicBezTo>
                    <a:pt x="0" y="174371"/>
                    <a:pt x="174371" y="0"/>
                    <a:pt x="389469" y="0"/>
                  </a:cubicBezTo>
                  <a:lnTo>
                    <a:pt x="1674824" y="0"/>
                  </a:lnTo>
                  <a:cubicBezTo>
                    <a:pt x="1889922" y="0"/>
                    <a:pt x="2064293" y="174371"/>
                    <a:pt x="2064293" y="389469"/>
                  </a:cubicBezTo>
                  <a:lnTo>
                    <a:pt x="2064293" y="1090666"/>
                  </a:lnTo>
                  <a:lnTo>
                    <a:pt x="2275897" y="1090666"/>
                  </a:lnTo>
                  <a:lnTo>
                    <a:pt x="1919598" y="1454221"/>
                  </a:lnTo>
                  <a:lnTo>
                    <a:pt x="1563300" y="1090666"/>
                  </a:lnTo>
                  <a:lnTo>
                    <a:pt x="1774903" y="1090666"/>
                  </a:lnTo>
                  <a:lnTo>
                    <a:pt x="1774903" y="389469"/>
                  </a:lnTo>
                  <a:cubicBezTo>
                    <a:pt x="1774903" y="334197"/>
                    <a:pt x="1730096" y="289390"/>
                    <a:pt x="1674824" y="289390"/>
                  </a:cubicBezTo>
                  <a:lnTo>
                    <a:pt x="389469" y="289390"/>
                  </a:lnTo>
                  <a:cubicBezTo>
                    <a:pt x="334197" y="289390"/>
                    <a:pt x="289390" y="334197"/>
                    <a:pt x="289390" y="389469"/>
                  </a:cubicBezTo>
                  <a:lnTo>
                    <a:pt x="282496" y="1101342"/>
                  </a:lnTo>
                  <a:lnTo>
                    <a:pt x="0" y="110206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58771" y="408575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n</a:t>
              </a:r>
              <a:endParaRPr lang="es-CL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12437" y="4550252"/>
              <a:ext cx="2525486" cy="1365774"/>
              <a:chOff x="4217237" y="5187426"/>
              <a:chExt cx="2525486" cy="136577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217237" y="5187426"/>
                <a:ext cx="2525486" cy="128957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/>
                  <a:t>Registro</a:t>
                </a:r>
                <a:endParaRPr lang="es-CL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21614" y="5692695"/>
                <a:ext cx="396262" cy="279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Q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32695" y="5692695"/>
                <a:ext cx="378630" cy="279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D</a:t>
                </a:r>
                <a:endParaRPr lang="es-CL" sz="2400" b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222538" y="6091535"/>
                    <a:ext cx="51488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L" sz="24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oMath>
                      </m:oMathPara>
                    </a14:m>
                    <a:endParaRPr lang="es-CL" sz="24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538" y="6091535"/>
                    <a:ext cx="514885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225" r="-422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/>
            <p:cNvCxnSpPr/>
            <p:nvPr/>
          </p:nvCxnSpPr>
          <p:spPr>
            <a:xfrm flipH="1" flipV="1">
              <a:off x="5175180" y="5839826"/>
              <a:ext cx="992" cy="865774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Right Arrow 34"/>
            <p:cNvSpPr/>
            <p:nvPr/>
          </p:nvSpPr>
          <p:spPr>
            <a:xfrm>
              <a:off x="1828800" y="1676400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6089580" y="1645941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97048" y="1865946"/>
              <a:ext cx="1017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 smtClean="0">
                  <a:solidFill>
                    <a:schemeClr val="bg1"/>
                  </a:solidFill>
                </a:rPr>
                <a:t>Entradas</a:t>
              </a:r>
              <a:endParaRPr lang="es-CL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88112" y="1833680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b="1" dirty="0" smtClean="0">
                  <a:solidFill>
                    <a:schemeClr val="bg1"/>
                  </a:solidFill>
                </a:rPr>
                <a:t>Salidas</a:t>
              </a:r>
              <a:endParaRPr lang="es-C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8600" y="3288342"/>
            <a:ext cx="5730423" cy="2474819"/>
            <a:chOff x="228600" y="3288342"/>
            <a:chExt cx="5730423" cy="2474819"/>
          </a:xfrm>
        </p:grpSpPr>
        <p:sp>
          <p:nvSpPr>
            <p:cNvPr id="43" name="Rectangle 42"/>
            <p:cNvSpPr/>
            <p:nvPr/>
          </p:nvSpPr>
          <p:spPr>
            <a:xfrm>
              <a:off x="3962400" y="3288342"/>
              <a:ext cx="1996623" cy="2474819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5" name="Straight Connector 44"/>
            <p:cNvCxnSpPr>
              <a:stCxn id="43" idx="1"/>
            </p:cNvCxnSpPr>
            <p:nvPr/>
          </p:nvCxnSpPr>
          <p:spPr>
            <a:xfrm flipH="1">
              <a:off x="2743200" y="4525752"/>
              <a:ext cx="1219200" cy="2638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8600" y="4038600"/>
              <a:ext cx="3489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2400" smtClean="0"/>
                <a:t>Q Codifica el estado actual</a:t>
              </a:r>
              <a:endParaRPr lang="es-CL" sz="2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" y="3413012"/>
            <a:ext cx="8153400" cy="2141457"/>
            <a:chOff x="228600" y="2815705"/>
            <a:chExt cx="8153400" cy="2141457"/>
          </a:xfrm>
        </p:grpSpPr>
        <p:sp>
          <p:nvSpPr>
            <p:cNvPr id="51" name="Rectangle 50"/>
            <p:cNvSpPr/>
            <p:nvPr/>
          </p:nvSpPr>
          <p:spPr>
            <a:xfrm>
              <a:off x="6601786" y="2815705"/>
              <a:ext cx="1780214" cy="2141457"/>
            </a:xfrm>
            <a:prstGeom prst="rect">
              <a:avLst/>
            </a:prstGeom>
            <a:noFill/>
            <a:ln w="76200">
              <a:solidFill>
                <a:srgbClr val="00B05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362201" y="4508093"/>
              <a:ext cx="4239585" cy="0"/>
            </a:xfrm>
            <a:prstGeom prst="line">
              <a:avLst/>
            </a:prstGeom>
            <a:noFill/>
            <a:ln w="76200">
              <a:solidFill>
                <a:srgbClr val="00B05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28600" y="4038600"/>
              <a:ext cx="26434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2400" smtClean="0"/>
                <a:t>D Codifica el estado</a:t>
              </a:r>
            </a:p>
            <a:p>
              <a:r>
                <a:rPr lang="es-CL" sz="2400" smtClean="0"/>
                <a:t>siguiente</a:t>
              </a:r>
              <a:endParaRPr lang="es-CL" sz="24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1213" y="1066800"/>
            <a:ext cx="6724211" cy="2971800"/>
            <a:chOff x="-843816" y="2734105"/>
            <a:chExt cx="6724211" cy="2971800"/>
          </a:xfrm>
        </p:grpSpPr>
        <p:sp>
          <p:nvSpPr>
            <p:cNvPr id="41" name="Rectangle 40"/>
            <p:cNvSpPr/>
            <p:nvPr/>
          </p:nvSpPr>
          <p:spPr>
            <a:xfrm>
              <a:off x="4106655" y="3419905"/>
              <a:ext cx="1773740" cy="2286000"/>
            </a:xfrm>
            <a:prstGeom prst="rect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1949171" y="3560068"/>
              <a:ext cx="2157484" cy="8884"/>
            </a:xfrm>
            <a:prstGeom prst="line">
              <a:avLst/>
            </a:prstGeom>
            <a:noFill/>
            <a:ln w="76200">
              <a:solidFill>
                <a:srgbClr val="FF3399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843816" y="2734105"/>
              <a:ext cx="325018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dirty="0" smtClean="0"/>
                <a:t>Calcula: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s-CL" sz="2400" dirty="0" smtClean="0"/>
                <a:t>Estado siguiente, D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s-CL" sz="2400" dirty="0" smtClean="0"/>
                <a:t>Salida, Y</a:t>
              </a:r>
            </a:p>
            <a:p>
              <a:r>
                <a:rPr lang="es-CL" sz="2400" dirty="0" smtClean="0"/>
                <a:t>En función de: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s-CL" sz="2400" dirty="0" smtClean="0"/>
                <a:t>Estado actual, Q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s-CL" sz="2400" dirty="0" smtClean="0"/>
                <a:t>Entradas, X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4864" y="4422137"/>
            <a:ext cx="7068436" cy="1819060"/>
            <a:chOff x="1313564" y="2815706"/>
            <a:chExt cx="7068436" cy="1819060"/>
          </a:xfrm>
        </p:grpSpPr>
        <p:sp>
          <p:nvSpPr>
            <p:cNvPr id="49" name="Rectangle 48"/>
            <p:cNvSpPr/>
            <p:nvPr/>
          </p:nvSpPr>
          <p:spPr>
            <a:xfrm>
              <a:off x="5989411" y="2815706"/>
              <a:ext cx="2392589" cy="1445264"/>
            </a:xfrm>
            <a:prstGeom prst="rect">
              <a:avLst/>
            </a:prstGeom>
            <a:noFill/>
            <a:ln w="76200">
              <a:solidFill>
                <a:srgbClr val="00B05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4152900" y="4260971"/>
              <a:ext cx="1836512" cy="1"/>
            </a:xfrm>
            <a:prstGeom prst="line">
              <a:avLst/>
            </a:prstGeom>
            <a:noFill/>
            <a:ln w="76200">
              <a:solidFill>
                <a:srgbClr val="00B05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13564" y="3803769"/>
              <a:ext cx="3601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400" smtClean="0"/>
                <a:t>El estado es almacenado en un registro</a:t>
              </a:r>
              <a:endParaRPr lang="es-CL" sz="2400"/>
            </a:p>
          </p:txBody>
        </p:sp>
      </p:grpSp>
    </p:spTree>
    <p:extLst>
      <p:ext uri="{BB962C8B-B14F-4D97-AF65-F5344CB8AC3E}">
        <p14:creationId xmlns:p14="http://schemas.microsoft.com/office/powerpoint/2010/main" val="732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Metodología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s-CL" smtClean="0"/>
              <a:t>Cómo diseñamos el circuito para una máquina de estados dada?</a:t>
            </a:r>
            <a:endParaRPr lang="es-CL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32150"/>
            <a:ext cx="558800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84578" y="1371600"/>
            <a:ext cx="2606221" cy="2514600"/>
            <a:chOff x="1828800" y="1371600"/>
            <a:chExt cx="6692760" cy="5334000"/>
          </a:xfrm>
        </p:grpSpPr>
        <p:sp>
          <p:nvSpPr>
            <p:cNvPr id="6" name="Rectangle 5"/>
            <p:cNvSpPr/>
            <p:nvPr/>
          </p:nvSpPr>
          <p:spPr>
            <a:xfrm>
              <a:off x="2427544" y="1371600"/>
              <a:ext cx="5497256" cy="47730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es-CL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260780" y="1654652"/>
              <a:ext cx="1959338" cy="2176148"/>
              <a:chOff x="5562600" y="2590800"/>
              <a:chExt cx="1959338" cy="217614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562600" y="2590800"/>
                <a:ext cx="1828800" cy="21336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900" b="1" dirty="0" smtClean="0"/>
                  <a:t>Circuito </a:t>
                </a:r>
                <a:r>
                  <a:rPr lang="es-CL" sz="900" b="1" dirty="0" err="1" smtClean="0"/>
                  <a:t>Combin</a:t>
                </a:r>
                <a:r>
                  <a:rPr lang="es-CL" sz="900" b="1" dirty="0" smtClean="0"/>
                  <a:t>.</a:t>
                </a:r>
                <a:endParaRPr lang="es-CL" sz="9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71444" y="2709762"/>
                <a:ext cx="638881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X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62472" y="2728685"/>
                <a:ext cx="626534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Y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96798" y="4277304"/>
                <a:ext cx="675932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Q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62472" y="4252685"/>
                <a:ext cx="659466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D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089579" y="3341156"/>
              <a:ext cx="1693582" cy="2275897"/>
              <a:chOff x="6394379" y="3978330"/>
              <a:chExt cx="1693582" cy="2275897"/>
            </a:xfrm>
          </p:grpSpPr>
          <p:sp>
            <p:nvSpPr>
              <p:cNvPr id="21" name="U-Turn Arrow 20"/>
              <p:cNvSpPr/>
              <p:nvPr/>
            </p:nvSpPr>
            <p:spPr>
              <a:xfrm rot="5400000">
                <a:off x="5983541" y="4389168"/>
                <a:ext cx="2275897" cy="1454221"/>
              </a:xfrm>
              <a:prstGeom prst="uturnArrow">
                <a:avLst>
                  <a:gd name="adj1" fmla="val 19900"/>
                  <a:gd name="adj2" fmla="val 24501"/>
                  <a:gd name="adj3" fmla="val 25000"/>
                  <a:gd name="adj4" fmla="val 26782"/>
                  <a:gd name="adj5" fmla="val 740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53194" y="4747488"/>
                <a:ext cx="634767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n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U-Turn Arrow 25"/>
            <p:cNvSpPr/>
            <p:nvPr/>
          </p:nvSpPr>
          <p:spPr>
            <a:xfrm rot="16200000">
              <a:off x="2402141" y="3589480"/>
              <a:ext cx="2275897" cy="1454221"/>
            </a:xfrm>
            <a:custGeom>
              <a:avLst/>
              <a:gdLst>
                <a:gd name="connsiteX0" fmla="*/ 0 w 2275897"/>
                <a:gd name="connsiteY0" fmla="*/ 1454221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454221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74876 w 2275897"/>
                <a:gd name="connsiteY14" fmla="*/ 1120392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5878 h 1454221"/>
                <a:gd name="connsiteX0" fmla="*/ 0 w 2275897"/>
                <a:gd name="connsiteY0" fmla="*/ 109825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098258 h 1454221"/>
                <a:gd name="connsiteX0" fmla="*/ 0 w 2275897"/>
                <a:gd name="connsiteY0" fmla="*/ 110206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2068 h 145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5897" h="1454221">
                  <a:moveTo>
                    <a:pt x="0" y="1102068"/>
                  </a:moveTo>
                  <a:lnTo>
                    <a:pt x="0" y="389469"/>
                  </a:lnTo>
                  <a:cubicBezTo>
                    <a:pt x="0" y="174371"/>
                    <a:pt x="174371" y="0"/>
                    <a:pt x="389469" y="0"/>
                  </a:cubicBezTo>
                  <a:lnTo>
                    <a:pt x="1674824" y="0"/>
                  </a:lnTo>
                  <a:cubicBezTo>
                    <a:pt x="1889922" y="0"/>
                    <a:pt x="2064293" y="174371"/>
                    <a:pt x="2064293" y="389469"/>
                  </a:cubicBezTo>
                  <a:lnTo>
                    <a:pt x="2064293" y="1090666"/>
                  </a:lnTo>
                  <a:lnTo>
                    <a:pt x="2275897" y="1090666"/>
                  </a:lnTo>
                  <a:lnTo>
                    <a:pt x="1919598" y="1454221"/>
                  </a:lnTo>
                  <a:lnTo>
                    <a:pt x="1563300" y="1090666"/>
                  </a:lnTo>
                  <a:lnTo>
                    <a:pt x="1774903" y="1090666"/>
                  </a:lnTo>
                  <a:lnTo>
                    <a:pt x="1774903" y="389469"/>
                  </a:lnTo>
                  <a:cubicBezTo>
                    <a:pt x="1774903" y="334197"/>
                    <a:pt x="1730096" y="289390"/>
                    <a:pt x="1674824" y="289390"/>
                  </a:cubicBezTo>
                  <a:lnTo>
                    <a:pt x="389469" y="289390"/>
                  </a:lnTo>
                  <a:cubicBezTo>
                    <a:pt x="334197" y="289390"/>
                    <a:pt x="289390" y="334197"/>
                    <a:pt x="289390" y="389469"/>
                  </a:cubicBezTo>
                  <a:lnTo>
                    <a:pt x="282496" y="1101342"/>
                  </a:lnTo>
                  <a:lnTo>
                    <a:pt x="0" y="110206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7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9469" y="4085757"/>
              <a:ext cx="634767" cy="48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n</a:t>
              </a:r>
              <a:endParaRPr lang="es-CL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12437" y="4550252"/>
              <a:ext cx="2715474" cy="1393754"/>
              <a:chOff x="4217237" y="5187426"/>
              <a:chExt cx="2715474" cy="13937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217237" y="5187426"/>
                <a:ext cx="2525486" cy="128957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 smtClean="0"/>
                  <a:t>Registro</a:t>
                </a:r>
                <a:endParaRPr lang="es-CL" sz="9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21613" y="5692694"/>
                <a:ext cx="675932" cy="48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Q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73245" y="5692695"/>
                <a:ext cx="659466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D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133364" y="6091536"/>
                    <a:ext cx="791191" cy="4896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L" sz="9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oMath>
                      </m:oMathPara>
                    </a14:m>
                    <a:endParaRPr lang="es-CL" sz="9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364" y="6091536"/>
                    <a:ext cx="791191" cy="48964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/>
            <p:cNvCxnSpPr/>
            <p:nvPr/>
          </p:nvCxnSpPr>
          <p:spPr>
            <a:xfrm flipH="1" flipV="1">
              <a:off x="5175180" y="5839826"/>
              <a:ext cx="992" cy="865774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>
              <a:off x="1828800" y="1676400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7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089580" y="1645941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7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97047" y="1865946"/>
              <a:ext cx="1313989" cy="424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700" b="1" dirty="0" smtClean="0">
                  <a:solidFill>
                    <a:schemeClr val="bg1"/>
                  </a:solidFill>
                </a:rPr>
                <a:t>Entradas</a:t>
              </a:r>
              <a:endParaRPr lang="es-CL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88111" y="1833681"/>
              <a:ext cx="1141093" cy="424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700" b="1" dirty="0" smtClean="0">
                  <a:solidFill>
                    <a:schemeClr val="bg1"/>
                  </a:solidFill>
                </a:rPr>
                <a:t>Salidas</a:t>
              </a:r>
              <a:endParaRPr lang="es-CL" sz="7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3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Codificación Estados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/>
              <a:lstStyle/>
              <a:p>
                <a:r>
                  <a:rPr lang="es-CL" dirty="0" smtClean="0"/>
                  <a:t>Asignamos a cada estado un número en binario</a:t>
                </a:r>
                <a:endParaRPr lang="es-CL" dirty="0"/>
              </a:p>
              <a:p>
                <a:r>
                  <a:rPr lang="es-CL" dirty="0" smtClean="0"/>
                  <a:t>Como hay 3 estados, necesitamos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s-CL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CL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CL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CL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e>
                    </m:d>
                  </m:oMath>
                </a14:m>
                <a:r>
                  <a:rPr lang="es-CL" dirty="0" smtClean="0"/>
                  <a:t> </a:t>
                </a:r>
                <a:r>
                  <a:rPr lang="es-CL" dirty="0" err="1" smtClean="0"/>
                  <a:t>flip-flops</a:t>
                </a:r>
                <a:r>
                  <a:rPr lang="es-CL" dirty="0" smtClean="0"/>
                  <a:t> data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 rotWithShape="1">
                <a:blip r:embed="rId3"/>
                <a:stretch>
                  <a:fillRect l="-2706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15" y="1600200"/>
            <a:ext cx="3448387" cy="219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957827"/>
                  </p:ext>
                </p:extLst>
              </p:nvPr>
            </p:nvGraphicFramePr>
            <p:xfrm>
              <a:off x="1219200" y="4572000"/>
              <a:ext cx="2520000" cy="20726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440000"/>
                    <a:gridCol w="540000"/>
                    <a:gridCol w="54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𝑬𝒔𝒕𝒂𝒅𝒐</m:t>
                                </m:r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2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957827"/>
                  </p:ext>
                </p:extLst>
              </p:nvPr>
            </p:nvGraphicFramePr>
            <p:xfrm>
              <a:off x="1219200" y="4572000"/>
              <a:ext cx="2520000" cy="20726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440000"/>
                    <a:gridCol w="540000"/>
                    <a:gridCol w="540000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2542" t="-8235" r="-80932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71910" t="-8235" r="-114607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76136" t="-8235" r="-15909" b="-3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495799" y="4800600"/>
            <a:ext cx="4547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 forma parte de la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interfaz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circuito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cualquier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permutación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codificación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válida</a:t>
            </a:r>
            <a:endParaRPr lang="es-CL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4935" y="1785439"/>
            <a:ext cx="732950" cy="708380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8275425" y="1785439"/>
            <a:ext cx="732950" cy="708380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6975583" y="3066371"/>
            <a:ext cx="732950" cy="708380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2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Tablas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Verdad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121559"/>
                  </p:ext>
                </p:extLst>
              </p:nvPr>
            </p:nvGraphicFramePr>
            <p:xfrm>
              <a:off x="549000" y="3368040"/>
              <a:ext cx="288000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E.</a:t>
                          </a:r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121559"/>
                  </p:ext>
                </p:extLst>
              </p:nvPr>
            </p:nvGraphicFramePr>
            <p:xfrm>
              <a:off x="549000" y="3368040"/>
              <a:ext cx="288000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E.</a:t>
                          </a:r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3"/>
                          <a:stretch>
                            <a:fillRect l="-111864" t="-13115" r="-6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3"/>
                          <a:stretch>
                            <a:fillRect l="-211864" t="-13115" r="-5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3"/>
                          <a:stretch>
                            <a:fillRect l="-306667" t="-13115" r="-415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3"/>
                          <a:stretch>
                            <a:fillRect l="-413559" t="-13115" r="-32203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3559" t="-13115" r="-22203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13559" t="-13115" r="-122034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13559" t="-13115" r="-22034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6085436"/>
                  </p:ext>
                </p:extLst>
              </p:nvPr>
            </p:nvGraphicFramePr>
            <p:xfrm>
              <a:off x="4876800" y="3352800"/>
              <a:ext cx="288000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E.</a:t>
                          </a:r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6085436"/>
                  </p:ext>
                </p:extLst>
              </p:nvPr>
            </p:nvGraphicFramePr>
            <p:xfrm>
              <a:off x="4876800" y="3352800"/>
              <a:ext cx="2880000" cy="33375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  <a:gridCol w="36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E.</a:t>
                          </a:r>
                          <a:endParaRPr lang="es-CL" sz="16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111864" t="-11475" r="-6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211864" t="-11475" r="-5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311864" t="-11475" r="-4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411864" t="-11475" r="-3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1864" t="-11475" r="-2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11864" t="-11475" r="-12372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11864" t="-11475" r="-23729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6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448387" cy="219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820310" y="672761"/>
            <a:ext cx="2222973" cy="2310524"/>
            <a:chOff x="1828800" y="1371600"/>
            <a:chExt cx="6692760" cy="5334000"/>
          </a:xfrm>
        </p:grpSpPr>
        <p:sp>
          <p:nvSpPr>
            <p:cNvPr id="8" name="Rectangle 7"/>
            <p:cNvSpPr/>
            <p:nvPr/>
          </p:nvSpPr>
          <p:spPr>
            <a:xfrm>
              <a:off x="2427544" y="1371600"/>
              <a:ext cx="5497256" cy="47730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es-CL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0780" y="1654652"/>
              <a:ext cx="1856708" cy="2176148"/>
              <a:chOff x="5562600" y="2590800"/>
              <a:chExt cx="1856708" cy="217614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562600" y="2590800"/>
                <a:ext cx="1828800" cy="21336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900" b="1" dirty="0" smtClean="0"/>
                  <a:t>Circuito </a:t>
                </a:r>
                <a:r>
                  <a:rPr lang="es-CL" sz="900" b="1" dirty="0" err="1" smtClean="0"/>
                  <a:t>Combin</a:t>
                </a:r>
                <a:r>
                  <a:rPr lang="es-CL" sz="900" b="1" dirty="0" smtClean="0"/>
                  <a:t>.</a:t>
                </a:r>
                <a:endParaRPr lang="es-CL" sz="9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71444" y="2709762"/>
                <a:ext cx="638881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X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92773" y="2728686"/>
                <a:ext cx="626535" cy="48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Y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96798" y="4277304"/>
                <a:ext cx="675932" cy="48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Q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55052" y="4252685"/>
                <a:ext cx="659466" cy="48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D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89579" y="3341156"/>
              <a:ext cx="1589035" cy="2275897"/>
              <a:chOff x="6394379" y="3978330"/>
              <a:chExt cx="1589035" cy="2275897"/>
            </a:xfrm>
          </p:grpSpPr>
          <p:sp>
            <p:nvSpPr>
              <p:cNvPr id="23" name="U-Turn Arrow 22"/>
              <p:cNvSpPr/>
              <p:nvPr/>
            </p:nvSpPr>
            <p:spPr>
              <a:xfrm rot="5400000">
                <a:off x="5983541" y="4389168"/>
                <a:ext cx="2275897" cy="1454221"/>
              </a:xfrm>
              <a:prstGeom prst="uturnArrow">
                <a:avLst>
                  <a:gd name="adj1" fmla="val 19900"/>
                  <a:gd name="adj2" fmla="val 24501"/>
                  <a:gd name="adj3" fmla="val 25000"/>
                  <a:gd name="adj4" fmla="val 26782"/>
                  <a:gd name="adj5" fmla="val 740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48647" y="4747487"/>
                <a:ext cx="634767" cy="48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</a:rPr>
                  <a:t>n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U-Turn Arrow 25"/>
            <p:cNvSpPr/>
            <p:nvPr/>
          </p:nvSpPr>
          <p:spPr>
            <a:xfrm rot="16200000">
              <a:off x="2402141" y="3589480"/>
              <a:ext cx="2275897" cy="1454221"/>
            </a:xfrm>
            <a:custGeom>
              <a:avLst/>
              <a:gdLst>
                <a:gd name="connsiteX0" fmla="*/ 0 w 2275897"/>
                <a:gd name="connsiteY0" fmla="*/ 1454221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454221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74876 w 2275897"/>
                <a:gd name="connsiteY14" fmla="*/ 1120392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5878 h 1454221"/>
                <a:gd name="connsiteX0" fmla="*/ 0 w 2275897"/>
                <a:gd name="connsiteY0" fmla="*/ 109825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098258 h 1454221"/>
                <a:gd name="connsiteX0" fmla="*/ 0 w 2275897"/>
                <a:gd name="connsiteY0" fmla="*/ 110206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2068 h 145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5897" h="1454221">
                  <a:moveTo>
                    <a:pt x="0" y="1102068"/>
                  </a:moveTo>
                  <a:lnTo>
                    <a:pt x="0" y="389469"/>
                  </a:lnTo>
                  <a:cubicBezTo>
                    <a:pt x="0" y="174371"/>
                    <a:pt x="174371" y="0"/>
                    <a:pt x="389469" y="0"/>
                  </a:cubicBezTo>
                  <a:lnTo>
                    <a:pt x="1674824" y="0"/>
                  </a:lnTo>
                  <a:cubicBezTo>
                    <a:pt x="1889922" y="0"/>
                    <a:pt x="2064293" y="174371"/>
                    <a:pt x="2064293" y="389469"/>
                  </a:cubicBezTo>
                  <a:lnTo>
                    <a:pt x="2064293" y="1090666"/>
                  </a:lnTo>
                  <a:lnTo>
                    <a:pt x="2275897" y="1090666"/>
                  </a:lnTo>
                  <a:lnTo>
                    <a:pt x="1919598" y="1454221"/>
                  </a:lnTo>
                  <a:lnTo>
                    <a:pt x="1563300" y="1090666"/>
                  </a:lnTo>
                  <a:lnTo>
                    <a:pt x="1774903" y="1090666"/>
                  </a:lnTo>
                  <a:lnTo>
                    <a:pt x="1774903" y="389469"/>
                  </a:lnTo>
                  <a:cubicBezTo>
                    <a:pt x="1774903" y="334197"/>
                    <a:pt x="1730096" y="289390"/>
                    <a:pt x="1674824" y="289390"/>
                  </a:cubicBezTo>
                  <a:lnTo>
                    <a:pt x="389469" y="289390"/>
                  </a:lnTo>
                  <a:cubicBezTo>
                    <a:pt x="334197" y="289390"/>
                    <a:pt x="289390" y="334197"/>
                    <a:pt x="289390" y="389469"/>
                  </a:cubicBezTo>
                  <a:lnTo>
                    <a:pt x="282496" y="1101342"/>
                  </a:lnTo>
                  <a:lnTo>
                    <a:pt x="0" y="110206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75354" y="4085757"/>
              <a:ext cx="634766" cy="489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n</a:t>
              </a:r>
              <a:endParaRPr lang="es-CL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12437" y="4550252"/>
              <a:ext cx="2618180" cy="1393754"/>
              <a:chOff x="4217237" y="5187426"/>
              <a:chExt cx="2618180" cy="139375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17237" y="5187426"/>
                <a:ext cx="2525486" cy="128957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 smtClean="0"/>
                  <a:t>Registro</a:t>
                </a:r>
                <a:endParaRPr lang="es-CL" sz="9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21613" y="5692694"/>
                <a:ext cx="675932" cy="48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Q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175951" y="5692695"/>
                <a:ext cx="659466" cy="48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D</a:t>
                </a:r>
                <a:endParaRPr lang="es-CL" sz="900" b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133364" y="6091536"/>
                    <a:ext cx="791191" cy="4896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L" sz="9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oMath>
                      </m:oMathPara>
                    </a14:m>
                    <a:endParaRPr lang="es-CL" sz="9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364" y="6091536"/>
                    <a:ext cx="791191" cy="4896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5175180" y="5839826"/>
              <a:ext cx="992" cy="865774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1828800" y="1676400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7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089580" y="1645941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7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97047" y="1865946"/>
              <a:ext cx="1313989" cy="424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700" b="1" dirty="0" smtClean="0">
                  <a:solidFill>
                    <a:schemeClr val="bg1"/>
                  </a:solidFill>
                </a:rPr>
                <a:t>Entradas</a:t>
              </a:r>
              <a:endParaRPr lang="es-CL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111" y="1833681"/>
              <a:ext cx="1141093" cy="424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700" b="1" dirty="0" smtClean="0">
                  <a:solidFill>
                    <a:schemeClr val="bg1"/>
                  </a:solidFill>
                </a:rPr>
                <a:t>Salidas</a:t>
              </a:r>
              <a:endParaRPr lang="es-CL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S1"/>
          <p:cNvSpPr/>
          <p:nvPr/>
        </p:nvSpPr>
        <p:spPr>
          <a:xfrm>
            <a:off x="2363164" y="3757868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S2"/>
          <p:cNvSpPr/>
          <p:nvPr/>
        </p:nvSpPr>
        <p:spPr>
          <a:xfrm>
            <a:off x="2363164" y="4111026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S1"/>
          <p:cNvSpPr/>
          <p:nvPr/>
        </p:nvSpPr>
        <p:spPr>
          <a:xfrm>
            <a:off x="2351589" y="4505228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angle S2"/>
          <p:cNvSpPr/>
          <p:nvPr/>
        </p:nvSpPr>
        <p:spPr>
          <a:xfrm>
            <a:off x="2351589" y="4858386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angle S1"/>
          <p:cNvSpPr/>
          <p:nvPr/>
        </p:nvSpPr>
        <p:spPr>
          <a:xfrm>
            <a:off x="2374739" y="5226409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angle S2"/>
          <p:cNvSpPr/>
          <p:nvPr/>
        </p:nvSpPr>
        <p:spPr>
          <a:xfrm>
            <a:off x="2374739" y="5579567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angle S1"/>
          <p:cNvSpPr/>
          <p:nvPr/>
        </p:nvSpPr>
        <p:spPr>
          <a:xfrm>
            <a:off x="2363164" y="5973769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angle S2"/>
          <p:cNvSpPr/>
          <p:nvPr/>
        </p:nvSpPr>
        <p:spPr>
          <a:xfrm>
            <a:off x="2363164" y="6326927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angle S1"/>
          <p:cNvSpPr/>
          <p:nvPr/>
        </p:nvSpPr>
        <p:spPr>
          <a:xfrm>
            <a:off x="6700326" y="3748661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S2"/>
          <p:cNvSpPr/>
          <p:nvPr/>
        </p:nvSpPr>
        <p:spPr>
          <a:xfrm>
            <a:off x="6700326" y="4101819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S1"/>
          <p:cNvSpPr/>
          <p:nvPr/>
        </p:nvSpPr>
        <p:spPr>
          <a:xfrm>
            <a:off x="6688751" y="4496021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angle S2"/>
          <p:cNvSpPr/>
          <p:nvPr/>
        </p:nvSpPr>
        <p:spPr>
          <a:xfrm>
            <a:off x="6688751" y="4849179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 S1"/>
          <p:cNvSpPr/>
          <p:nvPr/>
        </p:nvSpPr>
        <p:spPr>
          <a:xfrm>
            <a:off x="6711901" y="5217202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 S2"/>
          <p:cNvSpPr/>
          <p:nvPr/>
        </p:nvSpPr>
        <p:spPr>
          <a:xfrm>
            <a:off x="6711901" y="5570360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angle S1"/>
          <p:cNvSpPr/>
          <p:nvPr/>
        </p:nvSpPr>
        <p:spPr>
          <a:xfrm>
            <a:off x="6700326" y="5964562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Rectangle S2"/>
          <p:cNvSpPr/>
          <p:nvPr/>
        </p:nvSpPr>
        <p:spPr>
          <a:xfrm>
            <a:off x="6700326" y="6317720"/>
            <a:ext cx="1066800" cy="346364"/>
          </a:xfrm>
          <a:prstGeom prst="rect">
            <a:avLst/>
          </a:prstGeom>
          <a:solidFill>
            <a:srgbClr val="DCD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403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Mapas de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Karnaugh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161769"/>
                  </p:ext>
                </p:extLst>
              </p:nvPr>
            </p:nvGraphicFramePr>
            <p:xfrm>
              <a:off x="762000" y="1371600"/>
              <a:ext cx="2592000" cy="2743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</a:tblGrid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E.</a:t>
                          </a:r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161769"/>
                  </p:ext>
                </p:extLst>
              </p:nvPr>
            </p:nvGraphicFramePr>
            <p:xfrm>
              <a:off x="762000" y="1371600"/>
              <a:ext cx="2592000" cy="2743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E.</a:t>
                          </a:r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113208" t="-14000" r="-62641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213208" t="-14000" r="-52641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307407" t="-14000" r="-416667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4"/>
                          <a:stretch>
                            <a:fillRect l="-415094" t="-14000" r="-3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5094" t="-14000" r="-2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15094" t="-14000" r="-1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15094" t="-14000" r="-24528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8210469"/>
                  </p:ext>
                </p:extLst>
              </p:nvPr>
            </p:nvGraphicFramePr>
            <p:xfrm>
              <a:off x="3733800" y="1371600"/>
              <a:ext cx="2592000" cy="2743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</a:tblGrid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E.</a:t>
                          </a:r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1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78210469"/>
                  </p:ext>
                </p:extLst>
              </p:nvPr>
            </p:nvGraphicFramePr>
            <p:xfrm>
              <a:off x="3733800" y="1371600"/>
              <a:ext cx="2592000" cy="2743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  <a:gridCol w="324000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E.</a:t>
                          </a:r>
                          <a:endParaRPr lang="es-CL" sz="1400" dirty="0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115094" t="-14000" r="-62641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215094" t="-14000" r="-526415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309259" t="-14000" r="-416667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  <a:blipFill rotWithShape="1">
                          <a:blip r:embed="rId5"/>
                          <a:stretch>
                            <a:fillRect l="-416981" t="-14000" r="-3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16981" t="-14000" r="-2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616981" t="-14000" r="-12452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716981" t="-14000" r="-24528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cell3D prstMaterial="dkEdge">
                          <a:bevel prst="coolSlant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597382"/>
                  </p:ext>
                </p:extLst>
              </p:nvPr>
            </p:nvGraphicFramePr>
            <p:xfrm>
              <a:off x="379800" y="4495800"/>
              <a:ext cx="2592000" cy="15333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4000"/>
                    <a:gridCol w="432000"/>
                    <a:gridCol w="432000"/>
                    <a:gridCol w="432000"/>
                    <a:gridCol w="4320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s-CL" sz="1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597382"/>
                  </p:ext>
                </p:extLst>
              </p:nvPr>
            </p:nvGraphicFramePr>
            <p:xfrm>
              <a:off x="379800" y="4495800"/>
              <a:ext cx="2592000" cy="15333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4000"/>
                    <a:gridCol w="432000"/>
                    <a:gridCol w="432000"/>
                    <a:gridCol w="432000"/>
                    <a:gridCol w="432000"/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961" r="-20000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s-CL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031534"/>
                  </p:ext>
                </p:extLst>
              </p:nvPr>
            </p:nvGraphicFramePr>
            <p:xfrm>
              <a:off x="3314100" y="4495800"/>
              <a:ext cx="2592000" cy="15333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4000"/>
                    <a:gridCol w="432000"/>
                    <a:gridCol w="432000"/>
                    <a:gridCol w="432000"/>
                    <a:gridCol w="4320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s-CL" sz="1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031534"/>
                  </p:ext>
                </p:extLst>
              </p:nvPr>
            </p:nvGraphicFramePr>
            <p:xfrm>
              <a:off x="3314100" y="4495800"/>
              <a:ext cx="2592000" cy="15333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4000"/>
                    <a:gridCol w="432000"/>
                    <a:gridCol w="432000"/>
                    <a:gridCol w="432000"/>
                    <a:gridCol w="432000"/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704" t="-1961" r="-199296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s-CL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40729"/>
                  </p:ext>
                </p:extLst>
              </p:nvPr>
            </p:nvGraphicFramePr>
            <p:xfrm>
              <a:off x="6248400" y="4495800"/>
              <a:ext cx="2592000" cy="15333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4000"/>
                    <a:gridCol w="432000"/>
                    <a:gridCol w="432000"/>
                    <a:gridCol w="432000"/>
                    <a:gridCol w="4320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\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s-CL" sz="14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40729"/>
                  </p:ext>
                </p:extLst>
              </p:nvPr>
            </p:nvGraphicFramePr>
            <p:xfrm>
              <a:off x="6248400" y="4495800"/>
              <a:ext cx="2592000" cy="15333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4000"/>
                    <a:gridCol w="432000"/>
                    <a:gridCol w="432000"/>
                    <a:gridCol w="432000"/>
                    <a:gridCol w="432000"/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61" r="-20000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00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</a:t>
                          </a:r>
                          <a:endParaRPr lang="es-C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10</a:t>
                          </a:r>
                          <a:endParaRPr lang="es-CL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01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s-CL" sz="1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Eq1"/>
              <p:cNvSpPr txBox="1"/>
              <p:nvPr/>
            </p:nvSpPr>
            <p:spPr>
              <a:xfrm>
                <a:off x="152400" y="6138446"/>
                <a:ext cx="3115929" cy="57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∨¬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1" name="TextBox Eq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38446"/>
                <a:ext cx="3115929" cy="579133"/>
              </a:xfrm>
              <a:prstGeom prst="rect">
                <a:avLst/>
              </a:prstGeom>
              <a:blipFill rotWithShape="1">
                <a:blip r:embed="rId9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Eq2"/>
              <p:cNvSpPr txBox="1"/>
              <p:nvPr/>
            </p:nvSpPr>
            <p:spPr>
              <a:xfrm>
                <a:off x="3276601" y="6278867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4" name="TextBox Eq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1" y="6278867"/>
                <a:ext cx="2667000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Eq3"/>
              <p:cNvSpPr txBox="1"/>
              <p:nvPr/>
            </p:nvSpPr>
            <p:spPr>
              <a:xfrm>
                <a:off x="6248400" y="6258735"/>
                <a:ext cx="2667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5" name="TextBox Eq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6258735"/>
                <a:ext cx="26670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S1"/>
          <p:cNvSpPr/>
          <p:nvPr/>
        </p:nvSpPr>
        <p:spPr>
          <a:xfrm>
            <a:off x="1258090" y="4836785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angle S1"/>
          <p:cNvSpPr/>
          <p:nvPr/>
        </p:nvSpPr>
        <p:spPr>
          <a:xfrm>
            <a:off x="1687578" y="4838710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angle S1"/>
          <p:cNvSpPr/>
          <p:nvPr/>
        </p:nvSpPr>
        <p:spPr>
          <a:xfrm>
            <a:off x="2122025" y="4831672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angle S1"/>
          <p:cNvSpPr/>
          <p:nvPr/>
        </p:nvSpPr>
        <p:spPr>
          <a:xfrm>
            <a:off x="2551513" y="4833597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angle S1"/>
          <p:cNvSpPr/>
          <p:nvPr/>
        </p:nvSpPr>
        <p:spPr>
          <a:xfrm>
            <a:off x="1260675" y="5136472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S1"/>
          <p:cNvSpPr/>
          <p:nvPr/>
        </p:nvSpPr>
        <p:spPr>
          <a:xfrm>
            <a:off x="1690163" y="5138397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angle S1"/>
          <p:cNvSpPr/>
          <p:nvPr/>
        </p:nvSpPr>
        <p:spPr>
          <a:xfrm>
            <a:off x="2124610" y="5131359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angle S1"/>
          <p:cNvSpPr/>
          <p:nvPr/>
        </p:nvSpPr>
        <p:spPr>
          <a:xfrm>
            <a:off x="2554098" y="5133284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 S1"/>
          <p:cNvSpPr/>
          <p:nvPr/>
        </p:nvSpPr>
        <p:spPr>
          <a:xfrm>
            <a:off x="1253925" y="5423235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angle S1"/>
          <p:cNvSpPr/>
          <p:nvPr/>
        </p:nvSpPr>
        <p:spPr>
          <a:xfrm>
            <a:off x="1683413" y="5425160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angle S1"/>
          <p:cNvSpPr/>
          <p:nvPr/>
        </p:nvSpPr>
        <p:spPr>
          <a:xfrm>
            <a:off x="2117860" y="5418122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angle S1"/>
          <p:cNvSpPr/>
          <p:nvPr/>
        </p:nvSpPr>
        <p:spPr>
          <a:xfrm>
            <a:off x="2547348" y="5420047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angle S1"/>
          <p:cNvSpPr/>
          <p:nvPr/>
        </p:nvSpPr>
        <p:spPr>
          <a:xfrm>
            <a:off x="1256510" y="5722922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angle S1"/>
          <p:cNvSpPr/>
          <p:nvPr/>
        </p:nvSpPr>
        <p:spPr>
          <a:xfrm>
            <a:off x="1685998" y="5724847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angle S1"/>
          <p:cNvSpPr/>
          <p:nvPr/>
        </p:nvSpPr>
        <p:spPr>
          <a:xfrm>
            <a:off x="2120445" y="5717809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angle S1"/>
          <p:cNvSpPr/>
          <p:nvPr/>
        </p:nvSpPr>
        <p:spPr>
          <a:xfrm>
            <a:off x="2549933" y="5719734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angle S1"/>
          <p:cNvSpPr/>
          <p:nvPr/>
        </p:nvSpPr>
        <p:spPr>
          <a:xfrm>
            <a:off x="4200384" y="4850088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S1"/>
          <p:cNvSpPr/>
          <p:nvPr/>
        </p:nvSpPr>
        <p:spPr>
          <a:xfrm>
            <a:off x="4629872" y="4852013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S1"/>
          <p:cNvSpPr/>
          <p:nvPr/>
        </p:nvSpPr>
        <p:spPr>
          <a:xfrm>
            <a:off x="5064319" y="4844975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angle S1"/>
          <p:cNvSpPr/>
          <p:nvPr/>
        </p:nvSpPr>
        <p:spPr>
          <a:xfrm>
            <a:off x="5493807" y="4846900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 S1"/>
          <p:cNvSpPr/>
          <p:nvPr/>
        </p:nvSpPr>
        <p:spPr>
          <a:xfrm>
            <a:off x="4202969" y="5149775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Rectangle S1"/>
          <p:cNvSpPr/>
          <p:nvPr/>
        </p:nvSpPr>
        <p:spPr>
          <a:xfrm>
            <a:off x="4632457" y="5151700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angle S1"/>
          <p:cNvSpPr/>
          <p:nvPr/>
        </p:nvSpPr>
        <p:spPr>
          <a:xfrm>
            <a:off x="5066904" y="5144662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Rectangle S1"/>
          <p:cNvSpPr/>
          <p:nvPr/>
        </p:nvSpPr>
        <p:spPr>
          <a:xfrm>
            <a:off x="5496392" y="5146587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angle S1"/>
          <p:cNvSpPr/>
          <p:nvPr/>
        </p:nvSpPr>
        <p:spPr>
          <a:xfrm>
            <a:off x="4196219" y="5436538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Rectangle S1"/>
          <p:cNvSpPr/>
          <p:nvPr/>
        </p:nvSpPr>
        <p:spPr>
          <a:xfrm>
            <a:off x="4625707" y="5438463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Rectangle S1"/>
          <p:cNvSpPr/>
          <p:nvPr/>
        </p:nvSpPr>
        <p:spPr>
          <a:xfrm>
            <a:off x="5060154" y="5431425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S1"/>
          <p:cNvSpPr/>
          <p:nvPr/>
        </p:nvSpPr>
        <p:spPr>
          <a:xfrm>
            <a:off x="5489642" y="5433350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Rectangle S1"/>
          <p:cNvSpPr/>
          <p:nvPr/>
        </p:nvSpPr>
        <p:spPr>
          <a:xfrm>
            <a:off x="4198804" y="5736225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angle S1"/>
          <p:cNvSpPr/>
          <p:nvPr/>
        </p:nvSpPr>
        <p:spPr>
          <a:xfrm>
            <a:off x="4628292" y="5738150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angle S1"/>
          <p:cNvSpPr/>
          <p:nvPr/>
        </p:nvSpPr>
        <p:spPr>
          <a:xfrm>
            <a:off x="5062739" y="5731112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angle S2"/>
          <p:cNvSpPr/>
          <p:nvPr/>
        </p:nvSpPr>
        <p:spPr>
          <a:xfrm>
            <a:off x="5492227" y="5733037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angle S1"/>
          <p:cNvSpPr/>
          <p:nvPr/>
        </p:nvSpPr>
        <p:spPr>
          <a:xfrm>
            <a:off x="7113307" y="4827534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Rectangle S1"/>
          <p:cNvSpPr/>
          <p:nvPr/>
        </p:nvSpPr>
        <p:spPr>
          <a:xfrm>
            <a:off x="7542795" y="4829459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Rectangle S1"/>
          <p:cNvSpPr/>
          <p:nvPr/>
        </p:nvSpPr>
        <p:spPr>
          <a:xfrm>
            <a:off x="7977242" y="4822421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Rectangle S1"/>
          <p:cNvSpPr/>
          <p:nvPr/>
        </p:nvSpPr>
        <p:spPr>
          <a:xfrm>
            <a:off x="8406730" y="4824346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Rectangle S1"/>
          <p:cNvSpPr/>
          <p:nvPr/>
        </p:nvSpPr>
        <p:spPr>
          <a:xfrm>
            <a:off x="7115892" y="5127221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Rectangle S1"/>
          <p:cNvSpPr/>
          <p:nvPr/>
        </p:nvSpPr>
        <p:spPr>
          <a:xfrm>
            <a:off x="7545380" y="5129146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Rectangle S1"/>
          <p:cNvSpPr/>
          <p:nvPr/>
        </p:nvSpPr>
        <p:spPr>
          <a:xfrm>
            <a:off x="7979827" y="5122108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Rectangle S1"/>
          <p:cNvSpPr/>
          <p:nvPr/>
        </p:nvSpPr>
        <p:spPr>
          <a:xfrm>
            <a:off x="8409315" y="5124033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Rectangle S1"/>
          <p:cNvSpPr/>
          <p:nvPr/>
        </p:nvSpPr>
        <p:spPr>
          <a:xfrm>
            <a:off x="7109142" y="5413984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Rectangle S1"/>
          <p:cNvSpPr/>
          <p:nvPr/>
        </p:nvSpPr>
        <p:spPr>
          <a:xfrm>
            <a:off x="7538630" y="5415909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Rectangle S1"/>
          <p:cNvSpPr/>
          <p:nvPr/>
        </p:nvSpPr>
        <p:spPr>
          <a:xfrm>
            <a:off x="7973077" y="5408871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Rectangle S1"/>
          <p:cNvSpPr/>
          <p:nvPr/>
        </p:nvSpPr>
        <p:spPr>
          <a:xfrm>
            <a:off x="8402565" y="5410796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Rectangle S1"/>
          <p:cNvSpPr/>
          <p:nvPr/>
        </p:nvSpPr>
        <p:spPr>
          <a:xfrm>
            <a:off x="7111727" y="5713671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Rectangle S1"/>
          <p:cNvSpPr/>
          <p:nvPr/>
        </p:nvSpPr>
        <p:spPr>
          <a:xfrm>
            <a:off x="7541215" y="5715596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Rectangle S1"/>
          <p:cNvSpPr/>
          <p:nvPr/>
        </p:nvSpPr>
        <p:spPr>
          <a:xfrm>
            <a:off x="7975662" y="5708558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Rectangle S1"/>
          <p:cNvSpPr/>
          <p:nvPr/>
        </p:nvSpPr>
        <p:spPr>
          <a:xfrm>
            <a:off x="8405150" y="5710483"/>
            <a:ext cx="411297" cy="2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6019800"/>
                <a:ext cx="4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19800"/>
                <a:ext cx="47262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425975" y="6058680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975" y="6058680"/>
                <a:ext cx="4779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495126" y="607406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26" y="6074069"/>
                <a:ext cx="371384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2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3" grpId="1"/>
      <p:bldP spid="3" grpId="2"/>
      <p:bldP spid="69" grpId="0"/>
      <p:bldP spid="69" grpId="1"/>
      <p:bldP spid="70" grpId="0"/>
      <p:bldP spid="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Grupal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Recordar</a:t>
            </a:r>
            <a:r>
              <a:rPr lang="en-US" dirty="0" smtClean="0"/>
              <a:t>:</a:t>
            </a:r>
            <a:endParaRPr lang="es-CL" dirty="0"/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8600" y="2362200"/>
            <a:ext cx="4495800" cy="4343400"/>
            <a:chOff x="1828800" y="1371600"/>
            <a:chExt cx="6692760" cy="5334000"/>
          </a:xfrm>
        </p:grpSpPr>
        <p:sp>
          <p:nvSpPr>
            <p:cNvPr id="33" name="Rectangle 32"/>
            <p:cNvSpPr/>
            <p:nvPr/>
          </p:nvSpPr>
          <p:spPr>
            <a:xfrm>
              <a:off x="2427544" y="1371600"/>
              <a:ext cx="5497256" cy="47730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es-CL" sz="1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260780" y="1654652"/>
              <a:ext cx="1828800" cy="2140070"/>
              <a:chOff x="5562600" y="2590800"/>
              <a:chExt cx="1828800" cy="214007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562600" y="2590800"/>
                <a:ext cx="1828800" cy="21336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b="1" dirty="0" smtClean="0"/>
                  <a:t>Circuito </a:t>
                </a:r>
                <a:r>
                  <a:rPr lang="es-CL" b="1" dirty="0" err="1" smtClean="0"/>
                  <a:t>Combin</a:t>
                </a:r>
                <a:r>
                  <a:rPr lang="es-CL" b="1" dirty="0" smtClean="0"/>
                  <a:t>.</a:t>
                </a:r>
                <a:endParaRPr lang="es-CL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71446" y="2709763"/>
                <a:ext cx="463429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X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792772" y="2728687"/>
                <a:ext cx="453883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Y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96798" y="4277304"/>
                <a:ext cx="511155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Q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55054" y="4252686"/>
                <a:ext cx="492065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D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89579" y="3341156"/>
              <a:ext cx="1578439" cy="2275897"/>
              <a:chOff x="6394379" y="3978330"/>
              <a:chExt cx="1578439" cy="2275897"/>
            </a:xfrm>
          </p:grpSpPr>
          <p:sp>
            <p:nvSpPr>
              <p:cNvPr id="48" name="U-Turn Arrow 47"/>
              <p:cNvSpPr/>
              <p:nvPr/>
            </p:nvSpPr>
            <p:spPr>
              <a:xfrm rot="5400000">
                <a:off x="5983541" y="4389168"/>
                <a:ext cx="2275897" cy="1454221"/>
              </a:xfrm>
              <a:prstGeom prst="uturnArrow">
                <a:avLst>
                  <a:gd name="adj1" fmla="val 19900"/>
                  <a:gd name="adj2" fmla="val 24501"/>
                  <a:gd name="adj3" fmla="val 25000"/>
                  <a:gd name="adj4" fmla="val 26782"/>
                  <a:gd name="adj5" fmla="val 740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514162" y="4747488"/>
                <a:ext cx="458656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U-Turn Arrow 25"/>
            <p:cNvSpPr/>
            <p:nvPr/>
          </p:nvSpPr>
          <p:spPr>
            <a:xfrm rot="16200000">
              <a:off x="2402141" y="3589480"/>
              <a:ext cx="2275897" cy="1454221"/>
            </a:xfrm>
            <a:custGeom>
              <a:avLst/>
              <a:gdLst>
                <a:gd name="connsiteX0" fmla="*/ 0 w 2275897"/>
                <a:gd name="connsiteY0" fmla="*/ 1454221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454221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9390 w 2275897"/>
                <a:gd name="connsiteY14" fmla="*/ 1454221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74876 w 2275897"/>
                <a:gd name="connsiteY14" fmla="*/ 1120392 h 1454221"/>
                <a:gd name="connsiteX15" fmla="*/ 0 w 2275897"/>
                <a:gd name="connsiteY15" fmla="*/ 1105878 h 1454221"/>
                <a:gd name="connsiteX0" fmla="*/ 0 w 2275897"/>
                <a:gd name="connsiteY0" fmla="*/ 110587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5878 h 1454221"/>
                <a:gd name="connsiteX0" fmla="*/ 0 w 2275897"/>
                <a:gd name="connsiteY0" fmla="*/ 109825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098258 h 1454221"/>
                <a:gd name="connsiteX0" fmla="*/ 0 w 2275897"/>
                <a:gd name="connsiteY0" fmla="*/ 1102068 h 1454221"/>
                <a:gd name="connsiteX1" fmla="*/ 0 w 2275897"/>
                <a:gd name="connsiteY1" fmla="*/ 389469 h 1454221"/>
                <a:gd name="connsiteX2" fmla="*/ 389469 w 2275897"/>
                <a:gd name="connsiteY2" fmla="*/ 0 h 1454221"/>
                <a:gd name="connsiteX3" fmla="*/ 1674824 w 2275897"/>
                <a:gd name="connsiteY3" fmla="*/ 0 h 1454221"/>
                <a:gd name="connsiteX4" fmla="*/ 2064293 w 2275897"/>
                <a:gd name="connsiteY4" fmla="*/ 389469 h 1454221"/>
                <a:gd name="connsiteX5" fmla="*/ 2064293 w 2275897"/>
                <a:gd name="connsiteY5" fmla="*/ 1090666 h 1454221"/>
                <a:gd name="connsiteX6" fmla="*/ 2275897 w 2275897"/>
                <a:gd name="connsiteY6" fmla="*/ 1090666 h 1454221"/>
                <a:gd name="connsiteX7" fmla="*/ 1919598 w 2275897"/>
                <a:gd name="connsiteY7" fmla="*/ 1454221 h 1454221"/>
                <a:gd name="connsiteX8" fmla="*/ 1563300 w 2275897"/>
                <a:gd name="connsiteY8" fmla="*/ 1090666 h 1454221"/>
                <a:gd name="connsiteX9" fmla="*/ 1774903 w 2275897"/>
                <a:gd name="connsiteY9" fmla="*/ 1090666 h 1454221"/>
                <a:gd name="connsiteX10" fmla="*/ 1774903 w 2275897"/>
                <a:gd name="connsiteY10" fmla="*/ 389469 h 1454221"/>
                <a:gd name="connsiteX11" fmla="*/ 1674824 w 2275897"/>
                <a:gd name="connsiteY11" fmla="*/ 289390 h 1454221"/>
                <a:gd name="connsiteX12" fmla="*/ 389469 w 2275897"/>
                <a:gd name="connsiteY12" fmla="*/ 289390 h 1454221"/>
                <a:gd name="connsiteX13" fmla="*/ 289390 w 2275897"/>
                <a:gd name="connsiteY13" fmla="*/ 389469 h 1454221"/>
                <a:gd name="connsiteX14" fmla="*/ 282496 w 2275897"/>
                <a:gd name="connsiteY14" fmla="*/ 1101342 h 1454221"/>
                <a:gd name="connsiteX15" fmla="*/ 0 w 2275897"/>
                <a:gd name="connsiteY15" fmla="*/ 1102068 h 145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5897" h="1454221">
                  <a:moveTo>
                    <a:pt x="0" y="1102068"/>
                  </a:moveTo>
                  <a:lnTo>
                    <a:pt x="0" y="389469"/>
                  </a:lnTo>
                  <a:cubicBezTo>
                    <a:pt x="0" y="174371"/>
                    <a:pt x="174371" y="0"/>
                    <a:pt x="389469" y="0"/>
                  </a:cubicBezTo>
                  <a:lnTo>
                    <a:pt x="1674824" y="0"/>
                  </a:lnTo>
                  <a:cubicBezTo>
                    <a:pt x="1889922" y="0"/>
                    <a:pt x="2064293" y="174371"/>
                    <a:pt x="2064293" y="389469"/>
                  </a:cubicBezTo>
                  <a:lnTo>
                    <a:pt x="2064293" y="1090666"/>
                  </a:lnTo>
                  <a:lnTo>
                    <a:pt x="2275897" y="1090666"/>
                  </a:lnTo>
                  <a:lnTo>
                    <a:pt x="1919598" y="1454221"/>
                  </a:lnTo>
                  <a:lnTo>
                    <a:pt x="1563300" y="1090666"/>
                  </a:lnTo>
                  <a:lnTo>
                    <a:pt x="1774903" y="1090666"/>
                  </a:lnTo>
                  <a:lnTo>
                    <a:pt x="1774903" y="389469"/>
                  </a:lnTo>
                  <a:cubicBezTo>
                    <a:pt x="1774903" y="334197"/>
                    <a:pt x="1730096" y="289390"/>
                    <a:pt x="1674824" y="289390"/>
                  </a:cubicBezTo>
                  <a:lnTo>
                    <a:pt x="389469" y="289390"/>
                  </a:lnTo>
                  <a:cubicBezTo>
                    <a:pt x="334197" y="289390"/>
                    <a:pt x="289390" y="334197"/>
                    <a:pt x="289390" y="389469"/>
                  </a:cubicBezTo>
                  <a:lnTo>
                    <a:pt x="282496" y="1101342"/>
                  </a:lnTo>
                  <a:lnTo>
                    <a:pt x="0" y="110206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76807" y="4085758"/>
              <a:ext cx="458656" cy="453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</a:t>
              </a:r>
              <a:endParaRPr lang="es-CL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912437" y="4550252"/>
              <a:ext cx="2525486" cy="1357677"/>
              <a:chOff x="4217237" y="5187426"/>
              <a:chExt cx="2525486" cy="135767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217237" y="5187426"/>
                <a:ext cx="2525486" cy="128957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Registro</a:t>
                </a:r>
                <a:endParaRPr lang="es-CL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21614" y="5692696"/>
                <a:ext cx="511155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Q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75951" y="5692696"/>
                <a:ext cx="492065" cy="453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D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133364" y="6091537"/>
                    <a:ext cx="644789" cy="4535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L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𝚽</m:t>
                          </m:r>
                        </m:oMath>
                      </m:oMathPara>
                    </a14:m>
                    <a:endParaRPr lang="es-CL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364" y="6091536"/>
                    <a:ext cx="791191" cy="4896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 flipH="1" flipV="1">
              <a:off x="5175180" y="5839826"/>
              <a:ext cx="992" cy="865774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Right Arrow 39"/>
            <p:cNvSpPr/>
            <p:nvPr/>
          </p:nvSpPr>
          <p:spPr>
            <a:xfrm>
              <a:off x="1828800" y="1676400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40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6089580" y="1645941"/>
              <a:ext cx="2431980" cy="717007"/>
            </a:xfrm>
            <a:prstGeom prst="rightArrow">
              <a:avLst>
                <a:gd name="adj1" fmla="val 4354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97047" y="1865946"/>
              <a:ext cx="1242521" cy="377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smtClean="0">
                  <a:solidFill>
                    <a:schemeClr val="bg1"/>
                  </a:solidFill>
                </a:rPr>
                <a:t>Entradas</a:t>
              </a:r>
              <a:endParaRPr lang="es-C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88112" y="1833680"/>
              <a:ext cx="1048081" cy="377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b="1" dirty="0" smtClean="0">
                  <a:solidFill>
                    <a:schemeClr val="bg1"/>
                  </a:solidFill>
                </a:rPr>
                <a:t>Salidas</a:t>
              </a:r>
              <a:endParaRPr lang="es-CL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6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13805</TotalTime>
  <Words>839</Words>
  <Application>Microsoft Office PowerPoint</Application>
  <PresentationFormat>On-screen Show (4:3)</PresentationFormat>
  <Paragraphs>482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Arquitectura de Computadores CC4301 Clase 4: Implementación de Circuitos Secuenciales</vt:lpstr>
      <vt:lpstr>Implementación de Circuitos Secuenciales</vt:lpstr>
      <vt:lpstr>Forma General</vt:lpstr>
      <vt:lpstr>Metodología</vt:lpstr>
      <vt:lpstr>Codificación Estados</vt:lpstr>
      <vt:lpstr>Tablas de Verdad</vt:lpstr>
      <vt:lpstr>Mapas de Karnaugh</vt:lpstr>
      <vt:lpstr>Trabajo Grupal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170</cp:revision>
  <dcterms:created xsi:type="dcterms:W3CDTF">2006-08-16T00:00:00Z</dcterms:created>
  <dcterms:modified xsi:type="dcterms:W3CDTF">2013-08-26T19:02:37Z</dcterms:modified>
</cp:coreProperties>
</file>