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7" r:id="rId2"/>
    <p:sldId id="318" r:id="rId3"/>
    <p:sldId id="326" r:id="rId4"/>
    <p:sldId id="327" r:id="rId5"/>
    <p:sldId id="325" r:id="rId6"/>
    <p:sldId id="328" r:id="rId7"/>
    <p:sldId id="329" r:id="rId8"/>
    <p:sldId id="320" r:id="rId9"/>
    <p:sldId id="322" r:id="rId10"/>
    <p:sldId id="330" r:id="rId11"/>
    <p:sldId id="331" r:id="rId12"/>
    <p:sldId id="332" r:id="rId13"/>
    <p:sldId id="333" r:id="rId14"/>
    <p:sldId id="32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99"/>
    <a:srgbClr val="33CC33"/>
    <a:srgbClr val="996600"/>
    <a:srgbClr val="CC9900"/>
    <a:srgbClr val="99FFCC"/>
    <a:srgbClr val="4F81BD"/>
    <a:srgbClr val="FF99FF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8277" autoAdjust="0"/>
  </p:normalViewPr>
  <p:slideViewPr>
    <p:cSldViewPr>
      <p:cViewPr>
        <p:scale>
          <a:sx n="77" d="100"/>
          <a:sy n="77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761C-DA7B-44EB-AC14-93DA7117531E}" type="datetimeFigureOut">
              <a:rPr lang="es-CL" smtClean="0"/>
              <a:t>12-09-2013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B23CB-E3ED-42C7-B91F-BCD1BF6E72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12-09-2013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.jpg"/><Relationship Id="rId7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310.png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160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5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.jpg"/><Relationship Id="rId7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42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Arquitectura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Computadores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CC4301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Clase 5: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Biestables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Latch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y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Flop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:</a:t>
            </a:r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" y="4800600"/>
            <a:ext cx="320087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360569"/>
                  </p:ext>
                </p:extLst>
              </p:nvPr>
            </p:nvGraphicFramePr>
            <p:xfrm>
              <a:off x="381000" y="2438400"/>
              <a:ext cx="3220466" cy="219627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15508"/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disabled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_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360569"/>
                  </p:ext>
                </p:extLst>
              </p:nvPr>
            </p:nvGraphicFramePr>
            <p:xfrm>
              <a:off x="381000" y="2438400"/>
              <a:ext cx="3220466" cy="219627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15508"/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5385" t="-8333" r="-928846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13208" t="-8333" r="-811321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6"/>
                          <a:stretch>
                            <a:fillRect l="-209259" t="-8333" r="-696296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168687" t="-8333" r="-27979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268687" t="-8333" r="-17979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168687" t="-108333" r="-27979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268687" t="-108333" r="-17979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disabled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168687" t="-208333" r="-27979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268687" t="-208333" r="-17979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168687" t="-508333" r="-2797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268687" t="-508333" r="-1797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_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95800"/>
            <a:ext cx="4926150" cy="19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5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 Flop SR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71883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Sólo</a:t>
            </a:r>
            <a:r>
              <a:rPr lang="en-US" sz="2800" dirty="0" smtClean="0"/>
              <a:t> </a:t>
            </a:r>
            <a:r>
              <a:rPr lang="en-US" sz="2800" dirty="0" err="1" smtClean="0"/>
              <a:t>toma</a:t>
            </a:r>
            <a:r>
              <a:rPr lang="en-US" sz="2800" dirty="0" smtClean="0"/>
              <a:t> en </a:t>
            </a:r>
            <a:r>
              <a:rPr lang="en-US" sz="2800" dirty="0" err="1" smtClean="0"/>
              <a:t>cuenta</a:t>
            </a:r>
            <a:r>
              <a:rPr lang="en-US" sz="2800" dirty="0" smtClean="0"/>
              <a:t> S y R</a:t>
            </a:r>
            <a:r>
              <a:rPr lang="en-US" sz="2800" dirty="0" smtClean="0">
                <a:solidFill>
                  <a:schemeClr val="tx1"/>
                </a:solidFill>
              </a:rPr>
              <a:t> en los </a:t>
            </a:r>
            <a:r>
              <a:rPr lang="en-US" sz="2800" dirty="0" err="1" smtClean="0">
                <a:solidFill>
                  <a:schemeClr val="tx1"/>
                </a:solidFill>
              </a:rPr>
              <a:t>ciclos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bajada</a:t>
            </a:r>
            <a:r>
              <a:rPr lang="en-US" sz="2800" dirty="0" smtClean="0">
                <a:solidFill>
                  <a:schemeClr val="tx1"/>
                </a:solidFill>
              </a:rPr>
              <a:t> del </a:t>
            </a:r>
            <a:r>
              <a:rPr lang="en-US" sz="2800" dirty="0" err="1" smtClean="0">
                <a:solidFill>
                  <a:schemeClr val="tx1"/>
                </a:solidFill>
              </a:rPr>
              <a:t>reloj</a:t>
            </a:r>
            <a:endParaRPr lang="es-CL" sz="28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5073836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en base a Latch SR</a:t>
            </a:r>
          </a:p>
          <a:p>
            <a:r>
              <a:rPr lang="en-US" sz="2800" dirty="0" smtClean="0"/>
              <a:t>(Maestro-</a:t>
            </a:r>
            <a:r>
              <a:rPr lang="en-US" sz="2800" dirty="0" err="1" smtClean="0"/>
              <a:t>Esclavo</a:t>
            </a:r>
            <a:r>
              <a:rPr lang="en-US" sz="2800" dirty="0" smtClean="0"/>
              <a:t>):</a:t>
            </a:r>
            <a:endParaRPr lang="es-CL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25661" y="1748667"/>
            <a:ext cx="2352400" cy="2329062"/>
            <a:chOff x="6425661" y="1748667"/>
            <a:chExt cx="2352400" cy="2329062"/>
          </a:xfrm>
        </p:grpSpPr>
        <p:grpSp>
          <p:nvGrpSpPr>
            <p:cNvPr id="18" name="Group 17"/>
            <p:cNvGrpSpPr/>
            <p:nvPr/>
          </p:nvGrpSpPr>
          <p:grpSpPr>
            <a:xfrm>
              <a:off x="6807501" y="1748667"/>
              <a:ext cx="1639318" cy="1937743"/>
              <a:chOff x="5380018" y="1910531"/>
              <a:chExt cx="1639317" cy="19377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380018" y="1968653"/>
                    <a:ext cx="428322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𝐒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28322" cy="46243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𝐑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/>
            <p:cNvCxnSpPr/>
            <p:nvPr/>
          </p:nvCxnSpPr>
          <p:spPr>
            <a:xfrm>
              <a:off x="6429375" y="2032558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425661" y="3455193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75224" y="2032558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371510" y="3455193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9718" y="323219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𝚽</m:t>
                        </m:r>
                      </m:oMath>
                    </m:oMathPara>
                  </a14:m>
                  <a:endParaRPr lang="es-CL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718" y="3232191"/>
                  <a:ext cx="51488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7627160" y="3678471"/>
              <a:ext cx="0" cy="39925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4141058" cy="255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361513"/>
                  </p:ext>
                </p:extLst>
              </p:nvPr>
            </p:nvGraphicFramePr>
            <p:xfrm>
              <a:off x="609600" y="2818256"/>
              <a:ext cx="2904958" cy="1829944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kern="120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kern="120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_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361513"/>
                  </p:ext>
                </p:extLst>
              </p:nvPr>
            </p:nvGraphicFramePr>
            <p:xfrm>
              <a:off x="609600" y="2818256"/>
              <a:ext cx="2904958" cy="1829944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2963" t="-8333" r="-79629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10"/>
                          <a:stretch>
                            <a:fillRect l="-115094" t="-8333" r="-71132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10"/>
                          <a:stretch>
                            <a:fillRect l="-115152" t="-8333" r="-28080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215152" t="-8333" r="-18080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10"/>
                          <a:stretch>
                            <a:fillRect l="-115152" t="-106557" r="-28080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215152" t="-106557" r="-18080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10"/>
                          <a:stretch>
                            <a:fillRect l="-115152" t="-410000" r="-2808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215152" t="-410000" r="-1808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_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149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 Flop JK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71883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Muy</a:t>
            </a:r>
            <a:r>
              <a:rPr lang="en-US" sz="2800" dirty="0" smtClean="0"/>
              <a:t> </a:t>
            </a:r>
            <a:r>
              <a:rPr lang="en-US" sz="2800" dirty="0" err="1" smtClean="0"/>
              <a:t>similares</a:t>
            </a:r>
            <a:r>
              <a:rPr lang="en-US" sz="2800" dirty="0" smtClean="0"/>
              <a:t> a FF SR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permiten</a:t>
            </a:r>
            <a:r>
              <a:rPr lang="en-US" sz="2800" dirty="0" smtClean="0"/>
              <a:t> </a:t>
            </a:r>
            <a:r>
              <a:rPr lang="en-US" sz="2800" dirty="0" err="1" smtClean="0"/>
              <a:t>hacer</a:t>
            </a:r>
            <a:r>
              <a:rPr lang="en-US" sz="2800" dirty="0" smtClean="0"/>
              <a:t> toggle con </a:t>
            </a:r>
            <a:r>
              <a:rPr lang="en-US" sz="2800" dirty="0" err="1" smtClean="0"/>
              <a:t>ambas</a:t>
            </a:r>
            <a:r>
              <a:rPr lang="en-US" sz="2800" dirty="0" smtClean="0"/>
              <a:t> </a:t>
            </a:r>
            <a:r>
              <a:rPr lang="en-US" sz="2800" dirty="0" err="1" smtClean="0"/>
              <a:t>entradas</a:t>
            </a:r>
            <a:r>
              <a:rPr lang="en-US" sz="2800" dirty="0" smtClean="0"/>
              <a:t> en 1</a:t>
            </a:r>
            <a:endParaRPr lang="es-CL" sz="28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5092005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en base a Flip Flop Data:</a:t>
            </a:r>
            <a:endParaRPr lang="es-CL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25661" y="1748667"/>
            <a:ext cx="2352400" cy="2329062"/>
            <a:chOff x="6425661" y="1748667"/>
            <a:chExt cx="2352400" cy="2329062"/>
          </a:xfrm>
        </p:grpSpPr>
        <p:grpSp>
          <p:nvGrpSpPr>
            <p:cNvPr id="18" name="Group 17"/>
            <p:cNvGrpSpPr/>
            <p:nvPr/>
          </p:nvGrpSpPr>
          <p:grpSpPr>
            <a:xfrm>
              <a:off x="6807501" y="1748667"/>
              <a:ext cx="1639318" cy="1937743"/>
              <a:chOff x="5380018" y="1910531"/>
              <a:chExt cx="1639317" cy="19377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380018" y="1968653"/>
                    <a:ext cx="36259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𝐉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36259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3390" r="-3390" b="-14474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𝐊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/>
            <p:cNvCxnSpPr/>
            <p:nvPr/>
          </p:nvCxnSpPr>
          <p:spPr>
            <a:xfrm>
              <a:off x="6429375" y="2032558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425661" y="3455193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75224" y="2032558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371510" y="3455193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9718" y="323219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𝚽</m:t>
                        </m:r>
                      </m:oMath>
                    </m:oMathPara>
                  </a14:m>
                  <a:endParaRPr lang="es-CL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718" y="3232191"/>
                  <a:ext cx="51488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7627160" y="3678471"/>
              <a:ext cx="0" cy="39925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793979"/>
                  </p:ext>
                </p:extLst>
              </p:nvPr>
            </p:nvGraphicFramePr>
            <p:xfrm>
              <a:off x="609600" y="3048000"/>
              <a:ext cx="2904958" cy="183051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𝐉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𝐊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793979"/>
                  </p:ext>
                </p:extLst>
              </p:nvPr>
            </p:nvGraphicFramePr>
            <p:xfrm>
              <a:off x="609600" y="3048000"/>
              <a:ext cx="2904958" cy="183051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12963" t="-8333" r="-79629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9"/>
                          <a:stretch>
                            <a:fillRect l="-115094" t="-8333" r="-71132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9"/>
                          <a:stretch>
                            <a:fillRect l="-115152" t="-8333" r="-28080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215152" t="-8333" r="-18080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9"/>
                          <a:stretch>
                            <a:fillRect l="-115152" t="-108333" r="-28080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215152" t="-108333" r="-18080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9"/>
                          <a:stretch>
                            <a:fillRect l="-115152" t="-408333" r="-28080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215152" t="-408333" r="-18080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27" y="4711808"/>
            <a:ext cx="3781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0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 Flop T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71883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Cambia (toggle) el valor de Q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T=1</a:t>
            </a:r>
            <a:endParaRPr lang="es-CL" sz="2800" dirty="0" smtClean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25661" y="1748667"/>
            <a:ext cx="2352400" cy="1936974"/>
            <a:chOff x="812646" y="3400655"/>
            <a:chExt cx="2352400" cy="1936974"/>
          </a:xfrm>
        </p:grpSpPr>
        <p:grpSp>
          <p:nvGrpSpPr>
            <p:cNvPr id="4" name="Group 3"/>
            <p:cNvGrpSpPr/>
            <p:nvPr/>
          </p:nvGrpSpPr>
          <p:grpSpPr>
            <a:xfrm>
              <a:off x="1194487" y="3400655"/>
              <a:ext cx="1639318" cy="1936974"/>
              <a:chOff x="5380018" y="1910531"/>
              <a:chExt cx="1639317" cy="193697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0018" y="1968653"/>
                    <a:ext cx="45557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𝐓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55574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401410" y="3385840"/>
                    <a:ext cx="5148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L" sz="24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514885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816360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2646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66800" y="5092005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en base a Flip Flop Data:</a:t>
            </a:r>
            <a:endParaRPr lang="es-CL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91106"/>
            <a:ext cx="4362450" cy="222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387464"/>
                  </p:ext>
                </p:extLst>
              </p:nvPr>
            </p:nvGraphicFramePr>
            <p:xfrm>
              <a:off x="609600" y="3048000"/>
              <a:ext cx="2578039" cy="109899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𝐓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387464"/>
                  </p:ext>
                </p:extLst>
              </p:nvPr>
            </p:nvGraphicFramePr>
            <p:xfrm>
              <a:off x="609600" y="3048000"/>
              <a:ext cx="2578039" cy="109899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10"/>
                          <a:stretch>
                            <a:fillRect l="-12963" t="-8333" r="-69629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10"/>
                          <a:stretch>
                            <a:fillRect l="-61616" t="-8333" r="-27979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63265" t="-8333" r="-18265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10"/>
                          <a:stretch>
                            <a:fillRect l="-61616" t="-108333" r="-27979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63265" t="-108333" r="-18265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10"/>
                          <a:stretch>
                            <a:fillRect l="-61616" t="-208333" r="-2797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63265" t="-208333" r="-18265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194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Recordar</a:t>
            </a:r>
            <a:r>
              <a:rPr lang="en-US" dirty="0"/>
              <a:t>:</a:t>
            </a:r>
            <a:endParaRPr lang="es-CL" dirty="0"/>
          </a:p>
          <a:p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331116"/>
                  </p:ext>
                </p:extLst>
              </p:nvPr>
            </p:nvGraphicFramePr>
            <p:xfrm>
              <a:off x="304800" y="2667000"/>
              <a:ext cx="2904958" cy="183051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𝐉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𝐊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331116"/>
                  </p:ext>
                </p:extLst>
              </p:nvPr>
            </p:nvGraphicFramePr>
            <p:xfrm>
              <a:off x="304800" y="2667000"/>
              <a:ext cx="2904958" cy="183051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2963" t="-8333" r="-79629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5"/>
                          <a:stretch>
                            <a:fillRect l="-115094" t="-8333" r="-71132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5"/>
                          <a:stretch>
                            <a:fillRect l="-115152" t="-8333" r="-28080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5152" t="-8333" r="-18080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5"/>
                          <a:stretch>
                            <a:fillRect l="-115152" t="-108333" r="-28080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5152" t="-108333" r="-18080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5"/>
                          <a:stretch>
                            <a:fillRect l="-115152" t="-408333" r="-28080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5152" t="-408333" r="-18080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545369"/>
                  </p:ext>
                </p:extLst>
              </p:nvPr>
            </p:nvGraphicFramePr>
            <p:xfrm>
              <a:off x="457200" y="4953000"/>
              <a:ext cx="2578039" cy="109899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𝐓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545369"/>
                  </p:ext>
                </p:extLst>
              </p:nvPr>
            </p:nvGraphicFramePr>
            <p:xfrm>
              <a:off x="457200" y="4953000"/>
              <a:ext cx="2578039" cy="109899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6"/>
                          <a:stretch>
                            <a:fillRect l="-12963" t="-8333" r="-69629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61616" t="-8333" r="-27979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63265" t="-8333" r="-18265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61616" t="-108333" r="-27979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63265" t="-108333" r="-18265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6"/>
                          <a:stretch>
                            <a:fillRect l="-61616" t="-208333" r="-2797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63265" t="-208333" r="-18265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toggle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545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7743529" y="3454211"/>
            <a:ext cx="56340" cy="386072"/>
          </a:xfrm>
          <a:prstGeom prst="rect">
            <a:avLst/>
          </a:prstGeom>
          <a:pattFill prst="dkDnDiag">
            <a:fgClr>
              <a:srgbClr val="CC99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6406789" y="3452579"/>
            <a:ext cx="56340" cy="386072"/>
          </a:xfrm>
          <a:prstGeom prst="rect">
            <a:avLst/>
          </a:prstGeom>
          <a:pattFill prst="dkDnDiag">
            <a:fgClr>
              <a:srgbClr val="CC99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Tiempo de retardo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/>
              </a:bodyPr>
              <a:lstStyle/>
              <a:p>
                <a:r>
                  <a:rPr lang="es-CL" dirty="0" smtClean="0"/>
                  <a:t>Hemos supuesto que las compuertas no introducen retardo</a:t>
                </a:r>
              </a:p>
              <a:p>
                <a:r>
                  <a:rPr lang="es-CL" dirty="0" smtClean="0"/>
                  <a:t>En realidad hay un retardo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CL" dirty="0" smtClean="0"/>
              </a:p>
              <a:p>
                <a:r>
                  <a:rPr lang="es-CL" dirty="0" smtClean="0"/>
                  <a:t>El retardo varía pero lo asumiremos constante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4"/>
                <a:stretch>
                  <a:fillRect l="-3259" t="-1752" r="-3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6400575" y="1900955"/>
            <a:ext cx="0" cy="2269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32392" y="1928168"/>
            <a:ext cx="0" cy="2269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58510" y="1994813"/>
                <a:ext cx="698096" cy="535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510" y="1994813"/>
                <a:ext cx="698096" cy="5358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58510" y="2648806"/>
                <a:ext cx="698096" cy="535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510" y="2648806"/>
                <a:ext cx="698096" cy="5358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11915" y="3302798"/>
                <a:ext cx="544691" cy="535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5" y="3302798"/>
                <a:ext cx="544691" cy="5358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642960" y="1994813"/>
            <a:ext cx="0" cy="217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1915" y="4059763"/>
            <a:ext cx="40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747568" y="2143066"/>
            <a:ext cx="2413768" cy="387600"/>
            <a:chOff x="6396700" y="2646559"/>
            <a:chExt cx="1663670" cy="26715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851063" y="2647616"/>
              <a:ext cx="0" cy="266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96700" y="2648741"/>
              <a:ext cx="457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46780" y="2913709"/>
              <a:ext cx="76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603170" y="2646559"/>
              <a:ext cx="457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04497" y="2646559"/>
              <a:ext cx="0" cy="266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747568" y="2797058"/>
            <a:ext cx="2413768" cy="387600"/>
            <a:chOff x="6396700" y="3015891"/>
            <a:chExt cx="1663670" cy="26715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205184" y="3283041"/>
              <a:ext cx="5725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10584" y="3016948"/>
              <a:ext cx="0" cy="266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96700" y="3018073"/>
              <a:ext cx="8189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772400" y="3015891"/>
              <a:ext cx="2879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773236" y="3015891"/>
              <a:ext cx="0" cy="266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747568" y="3452579"/>
            <a:ext cx="2413768" cy="386069"/>
            <a:chOff x="6396700" y="3467705"/>
            <a:chExt cx="1663670" cy="266095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7772400" y="3467707"/>
              <a:ext cx="2879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773236" y="3467707"/>
              <a:ext cx="0" cy="266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51063" y="3467705"/>
              <a:ext cx="0" cy="266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396700" y="3468830"/>
              <a:ext cx="457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846780" y="3733798"/>
              <a:ext cx="926456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5298098" y="5292191"/>
            <a:ext cx="1661857" cy="693244"/>
            <a:chOff x="1856950" y="4648200"/>
            <a:chExt cx="1113853" cy="464644"/>
          </a:xfrm>
        </p:grpSpPr>
        <p:sp>
          <p:nvSpPr>
            <p:cNvPr id="60" name="Flowchart: Delay 59"/>
            <p:cNvSpPr/>
            <p:nvPr/>
          </p:nvSpPr>
          <p:spPr>
            <a:xfrm>
              <a:off x="2133600" y="4648200"/>
              <a:ext cx="560379" cy="464644"/>
            </a:xfrm>
            <a:prstGeom prst="flowChartDelay">
              <a:avLst/>
            </a:prstGeom>
            <a:solidFill>
              <a:srgbClr val="99CCFF"/>
            </a:solidFill>
            <a:ln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AND</a:t>
              </a:r>
              <a:endParaRPr lang="es-C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856950" y="4764181"/>
              <a:ext cx="2700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863453" y="5018039"/>
              <a:ext cx="2700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700803" y="4885284"/>
              <a:ext cx="2700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850028" y="5228872"/>
                <a:ext cx="448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28" y="5228872"/>
                <a:ext cx="448071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850028" y="5679631"/>
                <a:ext cx="448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28" y="5679631"/>
                <a:ext cx="44807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cuación 1"/>
              <p:cNvSpPr/>
              <p:nvPr/>
            </p:nvSpPr>
            <p:spPr>
              <a:xfrm>
                <a:off x="6547644" y="5295956"/>
                <a:ext cx="19573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67" name="Ecuació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644" y="5295956"/>
                <a:ext cx="1957324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7" idx="2"/>
          </p:cNvCxnSpPr>
          <p:nvPr/>
        </p:nvCxnSpPr>
        <p:spPr>
          <a:xfrm flipH="1" flipV="1">
            <a:off x="6434959" y="3838651"/>
            <a:ext cx="637699" cy="442874"/>
          </a:xfrm>
          <a:prstGeom prst="straightConnector1">
            <a:avLst/>
          </a:prstGeom>
          <a:ln w="28575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 flipV="1">
            <a:off x="7162800" y="3840283"/>
            <a:ext cx="608899" cy="441242"/>
          </a:xfrm>
          <a:prstGeom prst="straightConnector1">
            <a:avLst/>
          </a:prstGeom>
          <a:ln w="28575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949674" y="4171950"/>
                <a:ext cx="33695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9966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s-CL" sz="1600" dirty="0">
                  <a:solidFill>
                    <a:srgbClr val="9966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74" y="4171950"/>
                <a:ext cx="33695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Ecuación 2"/>
              <p:cNvSpPr/>
              <p:nvPr/>
            </p:nvSpPr>
            <p:spPr>
              <a:xfrm>
                <a:off x="6424676" y="5292191"/>
                <a:ext cx="28717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e>
                      </m:d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e>
                      </m:d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52" name="Ecuació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76" y="5292191"/>
                <a:ext cx="2871724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0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833 -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3" grpId="0" uiExpand="1" build="p"/>
      <p:bldP spid="67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Elementos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Biestables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Tienen 2 </a:t>
                </a:r>
                <a:r>
                  <a:rPr lang="en-US" dirty="0" err="1" smtClean="0"/>
                  <a:t>salidas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endParaRPr lang="es-CL" dirty="0" smtClean="0"/>
              </a:p>
              <a:p>
                <a:r>
                  <a:rPr lang="en-US" dirty="0" err="1" smtClean="0"/>
                  <a:t>Tienen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estados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estables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=0 (⇒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(</m:t>
                    </m:r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CL" dirty="0" smtClean="0"/>
              </a:p>
              <a:p>
                <a:r>
                  <a:rPr lang="en-US" dirty="0" err="1" smtClean="0"/>
                  <a:t>Implementación</a:t>
                </a:r>
                <a:r>
                  <a:rPr lang="en-US" dirty="0" smtClean="0"/>
                  <a:t>: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95800"/>
            <a:ext cx="16954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32212" y="1748667"/>
            <a:ext cx="1945849" cy="1928948"/>
            <a:chOff x="1219197" y="3400655"/>
            <a:chExt cx="1945849" cy="1928948"/>
          </a:xfrm>
        </p:grpSpPr>
        <p:grpSp>
          <p:nvGrpSpPr>
            <p:cNvPr id="6" name="Group 5"/>
            <p:cNvGrpSpPr/>
            <p:nvPr/>
          </p:nvGrpSpPr>
          <p:grpSpPr>
            <a:xfrm>
              <a:off x="1219197" y="3400655"/>
              <a:ext cx="1614607" cy="1928948"/>
              <a:chOff x="5404729" y="1910531"/>
              <a:chExt cx="1614606" cy="192894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54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Elementos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Biestables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con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Entradas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48325" cy="4525963"/>
          </a:xfrm>
        </p:spPr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Hay dos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Latch</a:t>
            </a:r>
            <a:r>
              <a:rPr lang="en-US" dirty="0" smtClean="0"/>
              <a:t> (</a:t>
            </a:r>
            <a:r>
              <a:rPr lang="en-US" dirty="0" err="1" smtClean="0"/>
              <a:t>asíncronos</a:t>
            </a:r>
            <a:r>
              <a:rPr lang="en-US" dirty="0" smtClean="0"/>
              <a:t>)</a:t>
            </a:r>
            <a:r>
              <a:rPr lang="es-CL" dirty="0" smtClean="0"/>
              <a:t>: las salidas pueden cambiar en cualquier momento</a:t>
            </a:r>
          </a:p>
          <a:p>
            <a:pPr lvl="1"/>
            <a:r>
              <a:rPr lang="en-US" b="1" dirty="0" smtClean="0"/>
              <a:t>Flip-Flop</a:t>
            </a:r>
            <a:r>
              <a:rPr lang="en-US" dirty="0" smtClean="0"/>
              <a:t> (</a:t>
            </a:r>
            <a:r>
              <a:rPr lang="en-US" dirty="0" err="1" smtClean="0"/>
              <a:t>síncronos</a:t>
            </a:r>
            <a:r>
              <a:rPr lang="en-US" dirty="0" smtClean="0"/>
              <a:t>): </a:t>
            </a:r>
            <a:r>
              <a:rPr lang="es-CL" dirty="0"/>
              <a:t>las salidas </a:t>
            </a:r>
            <a:r>
              <a:rPr lang="es-CL" dirty="0" smtClean="0"/>
              <a:t>sólo pueden </a:t>
            </a:r>
            <a:r>
              <a:rPr lang="es-CL" dirty="0"/>
              <a:t>cambiar en </a:t>
            </a:r>
            <a:r>
              <a:rPr lang="es-CL" dirty="0" smtClean="0"/>
              <a:t>los pulsos de bajada del reloj</a:t>
            </a: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425661" y="1748667"/>
            <a:ext cx="2352400" cy="1936974"/>
            <a:chOff x="812646" y="3400655"/>
            <a:chExt cx="2352400" cy="1936974"/>
          </a:xfrm>
        </p:grpSpPr>
        <p:grpSp>
          <p:nvGrpSpPr>
            <p:cNvPr id="14" name="Group 13"/>
            <p:cNvGrpSpPr/>
            <p:nvPr/>
          </p:nvGrpSpPr>
          <p:grpSpPr>
            <a:xfrm>
              <a:off x="1194486" y="3400655"/>
              <a:ext cx="1639318" cy="1936974"/>
              <a:chOff x="5380018" y="1910531"/>
              <a:chExt cx="1639317" cy="193697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380018" y="1968653"/>
                    <a:ext cx="5789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578941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401410" y="3385840"/>
                    <a:ext cx="5789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578941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/>
            <p:cNvCxnSpPr/>
            <p:nvPr/>
          </p:nvCxnSpPr>
          <p:spPr>
            <a:xfrm>
              <a:off x="816360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12646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7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72000"/>
            <a:ext cx="26860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652301"/>
                  </p:ext>
                </p:extLst>
              </p:nvPr>
            </p:nvGraphicFramePr>
            <p:xfrm>
              <a:off x="228600" y="4713192"/>
              <a:ext cx="3220467" cy="1829944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51155"/>
                    <a:gridCol w="363855"/>
                    <a:gridCol w="671005"/>
                    <a:gridCol w="671005"/>
                    <a:gridCol w="1163447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-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652301"/>
                  </p:ext>
                </p:extLst>
              </p:nvPr>
            </p:nvGraphicFramePr>
            <p:xfrm>
              <a:off x="228600" y="4713192"/>
              <a:ext cx="3220467" cy="1829944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51155"/>
                    <a:gridCol w="363855"/>
                    <a:gridCol w="671005"/>
                    <a:gridCol w="671005"/>
                    <a:gridCol w="1163447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3793" t="-8333" r="-8224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11864" t="-8333" r="-70847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13636" t="-8333" r="-28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3636" t="-8333" r="-18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13636" t="-108333" r="-28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3636" t="-108333" r="-18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-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13636" t="-408333" r="-28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3636" t="-408333" r="-18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19" y="4757256"/>
            <a:ext cx="4406323" cy="185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Latch SR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5715001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Permite </a:t>
                </a:r>
                <a:r>
                  <a:rPr lang="en-US" sz="2800" dirty="0" err="1" smtClean="0"/>
                  <a:t>controlar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una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salida,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Q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y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su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negado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Q</m:t>
                        </m:r>
                      </m:e>
                    </m:acc>
                  </m:oMath>
                </a14:m>
                <a:endParaRPr lang="es-CL" sz="28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</a:rPr>
                      <m:t>=1,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(set)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Q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⟵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s-CL" sz="28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</m:t>
                    </m:r>
                    <m:r>
                      <a:rPr lang="en-US" sz="2800">
                        <a:latin typeface="Cambria Math"/>
                      </a:rPr>
                      <m:t>=0</m:t>
                    </m:r>
                    <m:r>
                      <a:rPr lang="en-US" sz="28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R</m:t>
                    </m:r>
                    <m:r>
                      <a:rPr lang="en-US" sz="280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(reset</a:t>
                </a:r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Q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⟵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s-CL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/>
                      </a:rPr>
                      <m:t>S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Q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/>
                          </a:rPr>
                          <m:t>Q</m:t>
                        </m:r>
                      </m:e>
                    </m:acc>
                    <m:r>
                      <a:rPr lang="en-US" sz="2800" i="1">
                        <a:latin typeface="Cambria Math"/>
                        <a:ea typeface="Cambria Math"/>
                      </a:rPr>
                      <m:t>⟵</m:t>
                    </m:r>
                    <m:r>
                      <a:rPr lang="en-US" sz="28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280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/>
                      </a:rPr>
                      <m:t>S</m:t>
                    </m:r>
                    <m:r>
                      <a:rPr lang="en-US" sz="28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(hold)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Q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⟵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endParaRPr lang="es-CL" sz="2800" dirty="0"/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s-C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5715001" cy="4525963"/>
              </a:xfrm>
              <a:blipFill rotWithShape="1">
                <a:blip r:embed="rId7"/>
                <a:stretch>
                  <a:fillRect l="-1812" t="-12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25661" y="1748667"/>
            <a:ext cx="2352400" cy="1937743"/>
            <a:chOff x="812646" y="3400655"/>
            <a:chExt cx="2352400" cy="1937743"/>
          </a:xfrm>
        </p:grpSpPr>
        <p:grpSp>
          <p:nvGrpSpPr>
            <p:cNvPr id="4" name="Group 3"/>
            <p:cNvGrpSpPr/>
            <p:nvPr/>
          </p:nvGrpSpPr>
          <p:grpSpPr>
            <a:xfrm>
              <a:off x="1194486" y="3400655"/>
              <a:ext cx="1639318" cy="1937743"/>
              <a:chOff x="5380018" y="1910531"/>
              <a:chExt cx="1639317" cy="1937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0018" y="1968653"/>
                    <a:ext cx="428322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𝐒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28322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𝐑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1282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816360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2646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85800" y="5366554"/>
            <a:ext cx="438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con NANDs:</a:t>
            </a:r>
            <a:endParaRPr lang="es-CL" sz="2800" dirty="0"/>
          </a:p>
        </p:txBody>
      </p:sp>
      <p:sp>
        <p:nvSpPr>
          <p:cNvPr id="23" name="Rectangle set 1"/>
          <p:cNvSpPr/>
          <p:nvPr/>
        </p:nvSpPr>
        <p:spPr>
          <a:xfrm>
            <a:off x="4419601" y="4775227"/>
            <a:ext cx="649708" cy="1668259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 set t"/>
          <p:cNvSpPr/>
          <p:nvPr/>
        </p:nvSpPr>
        <p:spPr>
          <a:xfrm>
            <a:off x="228600" y="5462143"/>
            <a:ext cx="3200400" cy="294428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angle hold 3"/>
          <p:cNvSpPr/>
          <p:nvPr/>
        </p:nvSpPr>
        <p:spPr>
          <a:xfrm>
            <a:off x="7467601" y="4809928"/>
            <a:ext cx="979218" cy="1668260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angle salidas"/>
          <p:cNvSpPr/>
          <p:nvPr/>
        </p:nvSpPr>
        <p:spPr>
          <a:xfrm>
            <a:off x="7964430" y="1806788"/>
            <a:ext cx="482389" cy="1879621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angle force t"/>
          <p:cNvSpPr/>
          <p:nvPr/>
        </p:nvSpPr>
        <p:spPr>
          <a:xfrm>
            <a:off x="228600" y="5124587"/>
            <a:ext cx="3200400" cy="294428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angle reset t"/>
          <p:cNvSpPr/>
          <p:nvPr/>
        </p:nvSpPr>
        <p:spPr>
          <a:xfrm>
            <a:off x="210065" y="5877772"/>
            <a:ext cx="3200400" cy="294428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angle hold t"/>
          <p:cNvSpPr/>
          <p:nvPr/>
        </p:nvSpPr>
        <p:spPr>
          <a:xfrm>
            <a:off x="228600" y="6253587"/>
            <a:ext cx="3200400" cy="294428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angle reset 1"/>
          <p:cNvSpPr/>
          <p:nvPr/>
        </p:nvSpPr>
        <p:spPr>
          <a:xfrm>
            <a:off x="5410200" y="4794034"/>
            <a:ext cx="443401" cy="1668259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angle set 2"/>
          <p:cNvSpPr/>
          <p:nvPr/>
        </p:nvSpPr>
        <p:spPr>
          <a:xfrm>
            <a:off x="6621293" y="4794033"/>
            <a:ext cx="443401" cy="1668259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hold 1"/>
          <p:cNvSpPr/>
          <p:nvPr/>
        </p:nvSpPr>
        <p:spPr>
          <a:xfrm>
            <a:off x="5056951" y="4787583"/>
            <a:ext cx="402906" cy="1668260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hold 2"/>
          <p:cNvSpPr/>
          <p:nvPr/>
        </p:nvSpPr>
        <p:spPr>
          <a:xfrm>
            <a:off x="5857786" y="4791412"/>
            <a:ext cx="402906" cy="1668260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angle force 1"/>
          <p:cNvSpPr/>
          <p:nvPr/>
        </p:nvSpPr>
        <p:spPr>
          <a:xfrm>
            <a:off x="6260692" y="4787583"/>
            <a:ext cx="402906" cy="1668260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 force 2"/>
          <p:cNvSpPr/>
          <p:nvPr/>
        </p:nvSpPr>
        <p:spPr>
          <a:xfrm>
            <a:off x="7068483" y="4809928"/>
            <a:ext cx="402906" cy="1668260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59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Figura Implementació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248150"/>
            <a:ext cx="35242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00" y="4343400"/>
            <a:ext cx="4926150" cy="19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Latch SR con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compuerta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57150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E</m:t>
                    </m:r>
                    <m:r>
                      <a:rPr lang="en-US" sz="2800">
                        <a:latin typeface="Cambria Math"/>
                      </a:rPr>
                      <m:t>=0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Q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⟵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endParaRPr lang="es-CL" sz="28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E</m:t>
                    </m:r>
                    <m:r>
                      <a:rPr lang="en-US" sz="2800">
                        <a:latin typeface="Cambria Math"/>
                      </a:rPr>
                      <m:t>=1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Comportamiento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de SR</a:t>
                </a:r>
              </a:p>
              <a:p>
                <a:endParaRPr lang="es-C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5715001" cy="4525963"/>
              </a:xfr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009287"/>
                  </p:ext>
                </p:extLst>
              </p:nvPr>
            </p:nvGraphicFramePr>
            <p:xfrm>
              <a:off x="228600" y="4191000"/>
              <a:ext cx="3220466" cy="219627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15508"/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disabled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_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009287"/>
                  </p:ext>
                </p:extLst>
              </p:nvPr>
            </p:nvGraphicFramePr>
            <p:xfrm>
              <a:off x="228600" y="4191000"/>
              <a:ext cx="3220466" cy="219627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15508"/>
                    <a:gridCol w="326919"/>
                    <a:gridCol w="326919"/>
                    <a:gridCol w="602889"/>
                    <a:gridCol w="602889"/>
                    <a:gridCol w="10453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5385" t="-8333" r="-928846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13208" t="-8333" r="-811321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7"/>
                          <a:stretch>
                            <a:fillRect l="-209259" t="-8333" r="-696296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7"/>
                          <a:stretch>
                            <a:fillRect l="-168687" t="-8333" r="-27979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268687" t="-8333" r="-17979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Desc.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7"/>
                          <a:stretch>
                            <a:fillRect l="-168687" t="-108333" r="-27979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268687" t="-108333" r="-17979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disabled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CL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7"/>
                          <a:stretch>
                            <a:fillRect l="-168687" t="-208333" r="-27979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268687" t="-208333" r="-17979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hold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err="1" smtClean="0"/>
                            <a:t>reset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set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7"/>
                          <a:stretch>
                            <a:fillRect l="-168687" t="-508333" r="-2797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268687" t="-508333" r="-1797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_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685800" y="5185322"/>
            <a:ext cx="438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con NANDs:</a:t>
            </a:r>
            <a:endParaRPr lang="es-CL" sz="2800" dirty="0"/>
          </a:p>
        </p:txBody>
      </p:sp>
      <p:sp>
        <p:nvSpPr>
          <p:cNvPr id="23" name="Rectangle E=0"/>
          <p:cNvSpPr/>
          <p:nvPr/>
        </p:nvSpPr>
        <p:spPr>
          <a:xfrm>
            <a:off x="4203357" y="4478300"/>
            <a:ext cx="1401063" cy="1668259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 E=0 t"/>
          <p:cNvSpPr/>
          <p:nvPr/>
        </p:nvSpPr>
        <p:spPr>
          <a:xfrm>
            <a:off x="238897" y="4618653"/>
            <a:ext cx="3200400" cy="294428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angle E=1 t"/>
          <p:cNvSpPr/>
          <p:nvPr/>
        </p:nvSpPr>
        <p:spPr>
          <a:xfrm>
            <a:off x="234779" y="4990303"/>
            <a:ext cx="3200400" cy="1396973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angle E=1"/>
          <p:cNvSpPr/>
          <p:nvPr/>
        </p:nvSpPr>
        <p:spPr>
          <a:xfrm>
            <a:off x="5511114" y="4474181"/>
            <a:ext cx="3406050" cy="1668259"/>
          </a:xfrm>
          <a:prstGeom prst="rect">
            <a:avLst/>
          </a:prstGeom>
          <a:noFill/>
          <a:ln w="76200">
            <a:solidFill>
              <a:srgbClr val="FF3399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6" name="Group 15"/>
          <p:cNvGrpSpPr/>
          <p:nvPr/>
        </p:nvGrpSpPr>
        <p:grpSpPr>
          <a:xfrm>
            <a:off x="6425661" y="1748667"/>
            <a:ext cx="2352400" cy="2329062"/>
            <a:chOff x="6425661" y="1748667"/>
            <a:chExt cx="2352400" cy="2329062"/>
          </a:xfrm>
        </p:grpSpPr>
        <p:grpSp>
          <p:nvGrpSpPr>
            <p:cNvPr id="4" name="Group 3"/>
            <p:cNvGrpSpPr/>
            <p:nvPr/>
          </p:nvGrpSpPr>
          <p:grpSpPr>
            <a:xfrm>
              <a:off x="6807501" y="1748667"/>
              <a:ext cx="1639318" cy="1937743"/>
              <a:chOff x="5380018" y="1910531"/>
              <a:chExt cx="1639317" cy="1937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0018" y="1968653"/>
                    <a:ext cx="428322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𝐒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28322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𝐑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471603" cy="46243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6429375" y="2032558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25661" y="3455193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375224" y="2032558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371510" y="3455193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369718" y="3232191"/>
                  <a:ext cx="4363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𝐄</m:t>
                        </m:r>
                      </m:oMath>
                    </m:oMathPara>
                  </a14:m>
                  <a:endParaRPr lang="es-CL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718" y="3232191"/>
                  <a:ext cx="43633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V="1">
              <a:off x="7627160" y="3678471"/>
              <a:ext cx="0" cy="39925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4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3" grpId="0" uiExpand="1" animBg="1"/>
      <p:bldP spid="23" grpId="1" animBg="1"/>
      <p:bldP spid="24" grpId="0" uiExpand="1" animBg="1"/>
      <p:bldP spid="24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Latch Data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71883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olvidarse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 de la </a:t>
            </a:r>
            <a:r>
              <a:rPr lang="en-US" sz="2800" dirty="0" err="1" smtClean="0"/>
              <a:t>simultaneidad</a:t>
            </a:r>
            <a:r>
              <a:rPr lang="en-US" sz="2800" dirty="0" smtClean="0"/>
              <a:t> de S y R </a:t>
            </a:r>
            <a:r>
              <a:rPr lang="en-US" sz="2800" dirty="0" err="1" smtClean="0"/>
              <a:t>coordinando</a:t>
            </a:r>
            <a:r>
              <a:rPr lang="en-US" sz="2800" dirty="0" smtClean="0"/>
              <a:t> </a:t>
            </a:r>
            <a:r>
              <a:rPr lang="en-US" sz="2800" dirty="0" err="1" smtClean="0"/>
              <a:t>ambas</a:t>
            </a:r>
            <a:r>
              <a:rPr lang="en-US" sz="2800" dirty="0" smtClean="0"/>
              <a:t> </a:t>
            </a:r>
            <a:r>
              <a:rPr lang="en-US" sz="2800" dirty="0" err="1" smtClean="0"/>
              <a:t>entradas</a:t>
            </a:r>
            <a:r>
              <a:rPr lang="en-US" sz="2800" dirty="0" smtClean="0"/>
              <a:t>.</a:t>
            </a:r>
            <a:endParaRPr lang="es-CL" sz="2800" dirty="0" smtClean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29375" y="1748667"/>
            <a:ext cx="2348686" cy="1928948"/>
            <a:chOff x="816360" y="3400655"/>
            <a:chExt cx="2348686" cy="1928948"/>
          </a:xfrm>
        </p:grpSpPr>
        <p:grpSp>
          <p:nvGrpSpPr>
            <p:cNvPr id="4" name="Group 3"/>
            <p:cNvGrpSpPr/>
            <p:nvPr/>
          </p:nvGrpSpPr>
          <p:grpSpPr>
            <a:xfrm>
              <a:off x="1194486" y="3400655"/>
              <a:ext cx="1639318" cy="1928948"/>
              <a:chOff x="5380018" y="1910531"/>
              <a:chExt cx="1639317" cy="19289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0018" y="1968653"/>
                    <a:ext cx="4748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𝐃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74810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816360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14029"/>
            <a:ext cx="38481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905000" y="50292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con NANDs: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079017"/>
                  </p:ext>
                </p:extLst>
              </p:nvPr>
            </p:nvGraphicFramePr>
            <p:xfrm>
              <a:off x="1058417" y="3681734"/>
              <a:ext cx="1693165" cy="1097852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51155"/>
                    <a:gridCol w="671005"/>
                    <a:gridCol w="671005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𝐃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079017"/>
                  </p:ext>
                </p:extLst>
              </p:nvPr>
            </p:nvGraphicFramePr>
            <p:xfrm>
              <a:off x="1058417" y="3681734"/>
              <a:ext cx="1693165" cy="1097852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351155"/>
                    <a:gridCol w="671005"/>
                    <a:gridCol w="671005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2281" t="-6667" r="-39824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58182" t="-6667" r="-106364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l="-158182" t="-6667" r="-6364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66747"/>
            <a:ext cx="3750309" cy="245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Latch Data con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Compuerta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97188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Mientras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E</m:t>
                    </m:r>
                    <m:r>
                      <a:rPr lang="en-US" sz="2800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Q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</m:oMath>
                </a14:m>
                <a:endParaRPr lang="es-CL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dirty="0" err="1" smtClean="0">
                    <a:solidFill>
                      <a:schemeClr val="tx1"/>
                    </a:solidFill>
                  </a:rPr>
                  <a:t>Cuando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E</m:t>
                    </m:r>
                    <m:r>
                      <a:rPr lang="en-US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/>
                      </a:rPr>
                      <m:t>Q</m:t>
                    </m:r>
                  </m:oMath>
                </a14:m>
                <a:r>
                  <a:rPr lang="es-CL" sz="2800" dirty="0" smtClean="0">
                    <a:solidFill>
                      <a:schemeClr val="tx1"/>
                    </a:solidFill>
                  </a:rPr>
                  <a:t> no cambia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971883" cy="4525963"/>
              </a:xfrm>
              <a:blipFill rotWithShape="1">
                <a:blip r:embed="rId4"/>
                <a:stretch>
                  <a:fillRect l="-2083" t="-12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25661" y="1748667"/>
            <a:ext cx="2352400" cy="1936974"/>
            <a:chOff x="812646" y="3400655"/>
            <a:chExt cx="2352400" cy="1936974"/>
          </a:xfrm>
        </p:grpSpPr>
        <p:grpSp>
          <p:nvGrpSpPr>
            <p:cNvPr id="4" name="Group 3"/>
            <p:cNvGrpSpPr/>
            <p:nvPr/>
          </p:nvGrpSpPr>
          <p:grpSpPr>
            <a:xfrm>
              <a:off x="1194486" y="3400655"/>
              <a:ext cx="1639318" cy="1936974"/>
              <a:chOff x="5380018" y="1910531"/>
              <a:chExt cx="1639317" cy="193697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0018" y="1968653"/>
                    <a:ext cx="4748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𝐃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74810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401410" y="3385840"/>
                    <a:ext cx="43633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𝐄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436338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816360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2646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408229" y="4433024"/>
            <a:ext cx="3390427" cy="1392376"/>
            <a:chOff x="5408229" y="4433024"/>
            <a:chExt cx="3390427" cy="13923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17331" y="4433024"/>
              <a:ext cx="2981325" cy="1392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429083" y="5421868"/>
                  <a:ext cx="388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Q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083" y="5421868"/>
                  <a:ext cx="38824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408229" y="4507468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229" y="450746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429082" y="4953000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082" y="4953000"/>
                  <a:ext cx="38985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685800" y="5366554"/>
            <a:ext cx="273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:</a:t>
            </a:r>
            <a:endParaRPr lang="es-CL" sz="2800" dirty="0"/>
          </a:p>
        </p:txBody>
      </p:sp>
      <p:sp>
        <p:nvSpPr>
          <p:cNvPr id="23" name="Rectangle E=0"/>
          <p:cNvSpPr/>
          <p:nvPr/>
        </p:nvSpPr>
        <p:spPr>
          <a:xfrm>
            <a:off x="7086600" y="4777548"/>
            <a:ext cx="513658" cy="1021796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 E=1,2"/>
          <p:cNvSpPr/>
          <p:nvPr/>
        </p:nvSpPr>
        <p:spPr>
          <a:xfrm>
            <a:off x="6324600" y="4458729"/>
            <a:ext cx="762000" cy="1366671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angle E=1,1"/>
          <p:cNvSpPr/>
          <p:nvPr/>
        </p:nvSpPr>
        <p:spPr>
          <a:xfrm>
            <a:off x="7576330" y="4471748"/>
            <a:ext cx="1050779" cy="1352966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794370"/>
                  </p:ext>
                </p:extLst>
              </p:nvPr>
            </p:nvGraphicFramePr>
            <p:xfrm>
              <a:off x="1058417" y="3681734"/>
              <a:ext cx="2383211" cy="1464184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00368"/>
                    <a:gridCol w="480559"/>
                    <a:gridCol w="751142"/>
                    <a:gridCol w="751142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𝐃</m:t>
                                </m:r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 smtClean="0">
                                            <a:latin typeface="Cambria Math"/>
                                          </a:rPr>
                                          <m:t>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𝐧𝐞𝐱𝐭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i="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794370"/>
                  </p:ext>
                </p:extLst>
              </p:nvPr>
            </p:nvGraphicFramePr>
            <p:xfrm>
              <a:off x="1058417" y="3681734"/>
              <a:ext cx="2383211" cy="1464184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00368"/>
                    <a:gridCol w="480559"/>
                    <a:gridCol w="751142"/>
                    <a:gridCol w="751142"/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3"/>
                          <a:stretch>
                            <a:fillRect l="-10606" t="-6667" r="-50303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3"/>
                          <a:stretch>
                            <a:fillRect l="-92405" t="-6667" r="-320253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3"/>
                          <a:stretch>
                            <a:fillRect l="-123577" t="-6667" r="-10569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3"/>
                          <a:stretch>
                            <a:fillRect l="-223577" t="-6667" r="-5691" b="-326667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3"/>
                          <a:stretch>
                            <a:fillRect l="-123577" t="-106667" r="-10569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3"/>
                          <a:stretch>
                            <a:fillRect l="-223577" t="-106667" r="-5691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ectangle E=0 t"/>
          <p:cNvSpPr/>
          <p:nvPr/>
        </p:nvSpPr>
        <p:spPr>
          <a:xfrm>
            <a:off x="1066800" y="4082304"/>
            <a:ext cx="2357570" cy="326006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E=1 t"/>
          <p:cNvSpPr/>
          <p:nvPr/>
        </p:nvSpPr>
        <p:spPr>
          <a:xfrm>
            <a:off x="1073954" y="4433024"/>
            <a:ext cx="2350416" cy="676483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94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 Flop Data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97188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Copia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D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en el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ciclo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bajada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del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reloj</a:t>
                </a:r>
                <a:endParaRPr lang="es-CL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971883" cy="4525963"/>
              </a:xfrm>
              <a:blipFill rotWithShape="1">
                <a:blip r:embed="rId4"/>
                <a:stretch>
                  <a:fillRect l="-2083" t="-12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25661" y="1748667"/>
            <a:ext cx="2352400" cy="1936974"/>
            <a:chOff x="812646" y="3400655"/>
            <a:chExt cx="2352400" cy="1936974"/>
          </a:xfrm>
        </p:grpSpPr>
        <p:grpSp>
          <p:nvGrpSpPr>
            <p:cNvPr id="4" name="Group 3"/>
            <p:cNvGrpSpPr/>
            <p:nvPr/>
          </p:nvGrpSpPr>
          <p:grpSpPr>
            <a:xfrm>
              <a:off x="1194487" y="3400655"/>
              <a:ext cx="1639318" cy="1936974"/>
              <a:chOff x="5380018" y="1910531"/>
              <a:chExt cx="1639317" cy="193697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04729" y="1910531"/>
                <a:ext cx="1543009" cy="192894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0018" y="1968653"/>
                    <a:ext cx="4748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𝐃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018" y="1968653"/>
                    <a:ext cx="474810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𝐐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1963590"/>
                    <a:ext cx="400009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091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401410" y="3385840"/>
                    <a:ext cx="5148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L" sz="24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1410" y="3385840"/>
                    <a:ext cx="514885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</m:acc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731" y="3366125"/>
                    <a:ext cx="471604" cy="4624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56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816360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2646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62209" y="3684546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58495" y="5107181"/>
              <a:ext cx="40283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85800" y="4334986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Implementación</a:t>
            </a:r>
            <a:r>
              <a:rPr lang="en-US" sz="2800" dirty="0" smtClean="0"/>
              <a:t> en base a Latch Data</a:t>
            </a:r>
          </a:p>
          <a:p>
            <a:r>
              <a:rPr lang="en-US" sz="2800" dirty="0" smtClean="0"/>
              <a:t>(Maestro-</a:t>
            </a:r>
            <a:r>
              <a:rPr lang="en-US" sz="2800" dirty="0" err="1" smtClean="0"/>
              <a:t>Esclavo</a:t>
            </a:r>
            <a:r>
              <a:rPr lang="en-US" sz="2800" dirty="0" smtClean="0"/>
              <a:t>):</a:t>
            </a:r>
            <a:endParaRPr lang="es-CL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62400"/>
            <a:ext cx="4619625" cy="28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59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15472</TotalTime>
  <Words>802</Words>
  <Application>Microsoft Office PowerPoint</Application>
  <PresentationFormat>On-screen Show (4:3)</PresentationFormat>
  <Paragraphs>329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Arquitectura de Computadores CC4301 Clase 5: Biestables. Latch y Flip Flop</vt:lpstr>
      <vt:lpstr>Tiempo de retardo</vt:lpstr>
      <vt:lpstr>Elementos Biestables</vt:lpstr>
      <vt:lpstr>Elementos Biestables con Entradas</vt:lpstr>
      <vt:lpstr>Latch SR</vt:lpstr>
      <vt:lpstr>Latch SR con compuerta</vt:lpstr>
      <vt:lpstr>Latch Data</vt:lpstr>
      <vt:lpstr>Latch Data con Compuerta</vt:lpstr>
      <vt:lpstr>Flip Flop Data</vt:lpstr>
      <vt:lpstr>Trabajo Grupal 1</vt:lpstr>
      <vt:lpstr>Flip Flop SR</vt:lpstr>
      <vt:lpstr>Flip Flop JK</vt:lpstr>
      <vt:lpstr>Flip Flop T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218</cp:revision>
  <dcterms:created xsi:type="dcterms:W3CDTF">2006-08-16T00:00:00Z</dcterms:created>
  <dcterms:modified xsi:type="dcterms:W3CDTF">2013-09-12T13:58:41Z</dcterms:modified>
</cp:coreProperties>
</file>