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7" r:id="rId2"/>
    <p:sldId id="324" r:id="rId3"/>
    <p:sldId id="325" r:id="rId4"/>
    <p:sldId id="331" r:id="rId5"/>
    <p:sldId id="332" r:id="rId6"/>
    <p:sldId id="335" r:id="rId7"/>
    <p:sldId id="326" r:id="rId8"/>
    <p:sldId id="329" r:id="rId9"/>
    <p:sldId id="336" r:id="rId10"/>
    <p:sldId id="330" r:id="rId11"/>
    <p:sldId id="327" r:id="rId12"/>
    <p:sldId id="328" r:id="rId13"/>
    <p:sldId id="33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CC33"/>
    <a:srgbClr val="996600"/>
    <a:srgbClr val="CC9900"/>
    <a:srgbClr val="99FFCC"/>
    <a:srgbClr val="FF3399"/>
    <a:srgbClr val="4F81BD"/>
    <a:srgbClr val="FF99FF"/>
    <a:srgbClr val="99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8277" autoAdjust="0"/>
  </p:normalViewPr>
  <p:slideViewPr>
    <p:cSldViewPr>
      <p:cViewPr>
        <p:scale>
          <a:sx n="77" d="100"/>
          <a:sy n="77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79278-591C-4AF5-AD75-2268F5D02402}" type="datetimeFigureOut">
              <a:rPr lang="es-CL" smtClean="0"/>
              <a:t>26-08-2013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44947-1B59-4E8A-B78D-D1101A70766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9354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E4F5-6357-4993-BB42-F56C2B69EE9D}" type="datetimeFigureOut">
              <a:rPr lang="es-CL" smtClean="0"/>
              <a:t>26-08-2013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F2977-EB55-4852-A221-4D853DFDEF0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24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24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0.png"/><Relationship Id="rId21" Type="http://schemas.openxmlformats.org/officeDocument/2006/relationships/image" Target="../media/image16.png"/><Relationship Id="rId12" Type="http://schemas.openxmlformats.org/officeDocument/2006/relationships/image" Target="../media/image11.wmf"/><Relationship Id="rId17" Type="http://schemas.openxmlformats.org/officeDocument/2006/relationships/image" Target="../media/image29.png"/><Relationship Id="rId2" Type="http://schemas.openxmlformats.org/officeDocument/2006/relationships/image" Target="../media/image10.wmf"/><Relationship Id="rId16" Type="http://schemas.openxmlformats.org/officeDocument/2006/relationships/image" Target="../media/image12.wmf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0.png"/><Relationship Id="rId6" Type="http://schemas.openxmlformats.org/officeDocument/2006/relationships/image" Target="../media/image10.png"/><Relationship Id="rId15" Type="http://schemas.openxmlformats.org/officeDocument/2006/relationships/image" Target="../media/image28.png"/><Relationship Id="rId5" Type="http://schemas.openxmlformats.org/officeDocument/2006/relationships/image" Target="../media/image90.png"/><Relationship Id="rId10" Type="http://schemas.openxmlformats.org/officeDocument/2006/relationships/image" Target="../media/image280.png"/><Relationship Id="rId19" Type="http://schemas.openxmlformats.org/officeDocument/2006/relationships/image" Target="../media/image31.png"/><Relationship Id="rId9" Type="http://schemas.openxmlformats.org/officeDocument/2006/relationships/image" Target="../media/image270.png"/><Relationship Id="rId14" Type="http://schemas.openxmlformats.org/officeDocument/2006/relationships/image" Target="../media/image27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err="1"/>
              <a:t>Computadores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n-US" dirty="0"/>
              <a:t>CC4301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Clase 6: Diseño Modular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s-CL" smtClean="0"/>
              <a:t>Semestre </a:t>
            </a:r>
            <a:r>
              <a:rPr lang="es-CL" smtClean="0"/>
              <a:t>Primavera 2013</a:t>
            </a:r>
            <a:endParaRPr lang="es-CL" smtClean="0"/>
          </a:p>
          <a:p>
            <a:r>
              <a:rPr lang="es-CL" smtClean="0"/>
              <a:t>Profesor: Pablo Guerrero</a:t>
            </a:r>
            <a:endParaRPr lang="es-CL"/>
          </a:p>
        </p:txBody>
      </p:sp>
      <p:pic>
        <p:nvPicPr>
          <p:cNvPr id="3074" name="Picture 2" descr="D:\users\Pablo\DCC\Docencia\logo-departa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990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Pablo\DCC\Docencia\logo-facult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-228600"/>
            <a:ext cx="1177925" cy="150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Codificador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(Encoder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620366"/>
                  </p:ext>
                </p:extLst>
              </p:nvPr>
            </p:nvGraphicFramePr>
            <p:xfrm>
              <a:off x="3352800" y="1518559"/>
              <a:ext cx="5544000" cy="518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  <a:gridCol w="504000"/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321818"/>
                  </p:ext>
                </p:extLst>
              </p:nvPr>
            </p:nvGraphicFramePr>
            <p:xfrm>
              <a:off x="3352800" y="1518559"/>
              <a:ext cx="5544000" cy="518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  <a:gridCol w="504000"/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3614" t="-3529" r="-996386" b="-9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104878" t="-3529" r="-908537" b="-9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202410" t="-3529" r="-797590" b="-9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302410" t="-3529" r="-697590" b="-9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407317" t="-3529" r="-606098" b="-9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501205" t="-3529" r="-498795" b="-9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608537" t="-3529" r="-404878" b="-9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700000" t="-3529" r="-300000" b="-9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00000" t="-3529" r="-200000" b="-9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10976" t="-3529" r="-102439" b="-9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98795" t="-3529" r="-1205" b="-934118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34" name="Group 33"/>
          <p:cNvGrpSpPr/>
          <p:nvPr/>
        </p:nvGrpSpPr>
        <p:grpSpPr>
          <a:xfrm>
            <a:off x="368294" y="3274367"/>
            <a:ext cx="540000" cy="1447802"/>
            <a:chOff x="381000" y="3075214"/>
            <a:chExt cx="540000" cy="1447802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81000" y="3075214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81000" y="3282043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81000" y="3488872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81000" y="3902530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81000" y="4316188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81000" y="4523015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81000" y="3695701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81000" y="4109359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24556" y="2590800"/>
                <a:ext cx="7660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6" y="2590800"/>
                <a:ext cx="76604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2062422" y="3646714"/>
            <a:ext cx="540000" cy="304801"/>
            <a:chOff x="2047251" y="3684814"/>
            <a:chExt cx="540000" cy="304801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2047251" y="3684814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047251" y="3837214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2047251" y="3989614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908294" y="2694215"/>
            <a:ext cx="1138957" cy="2209800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977156" y="3119735"/>
                <a:ext cx="7660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56" y="3119735"/>
                <a:ext cx="766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 rot="2663811">
            <a:off x="5174171" y="1941245"/>
            <a:ext cx="366486" cy="5453083"/>
          </a:xfrm>
          <a:prstGeom prst="rect">
            <a:avLst/>
          </a:prstGeom>
          <a:noFill/>
          <a:ln w="57150">
            <a:solidFill>
              <a:srgbClr val="2FDC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angle 20"/>
          <p:cNvSpPr/>
          <p:nvPr/>
        </p:nvSpPr>
        <p:spPr>
          <a:xfrm rot="2663811">
            <a:off x="5110102" y="3026452"/>
            <a:ext cx="2648242" cy="5374173"/>
          </a:xfrm>
          <a:custGeom>
            <a:avLst/>
            <a:gdLst>
              <a:gd name="connsiteX0" fmla="*/ 0 w 366486"/>
              <a:gd name="connsiteY0" fmla="*/ 0 h 5453083"/>
              <a:gd name="connsiteX1" fmla="*/ 366486 w 366486"/>
              <a:gd name="connsiteY1" fmla="*/ 0 h 5453083"/>
              <a:gd name="connsiteX2" fmla="*/ 366486 w 366486"/>
              <a:gd name="connsiteY2" fmla="*/ 5453083 h 5453083"/>
              <a:gd name="connsiteX3" fmla="*/ 0 w 366486"/>
              <a:gd name="connsiteY3" fmla="*/ 5453083 h 5453083"/>
              <a:gd name="connsiteX4" fmla="*/ 0 w 366486"/>
              <a:gd name="connsiteY4" fmla="*/ 0 h 5453083"/>
              <a:gd name="connsiteX0" fmla="*/ 578117 w 944603"/>
              <a:gd name="connsiteY0" fmla="*/ 0 h 5586805"/>
              <a:gd name="connsiteX1" fmla="*/ 944603 w 944603"/>
              <a:gd name="connsiteY1" fmla="*/ 0 h 5586805"/>
              <a:gd name="connsiteX2" fmla="*/ 944603 w 944603"/>
              <a:gd name="connsiteY2" fmla="*/ 5453083 h 5586805"/>
              <a:gd name="connsiteX3" fmla="*/ 0 w 944603"/>
              <a:gd name="connsiteY3" fmla="*/ 5586805 h 5586805"/>
              <a:gd name="connsiteX4" fmla="*/ 578117 w 944603"/>
              <a:gd name="connsiteY4" fmla="*/ 0 h 5586805"/>
              <a:gd name="connsiteX0" fmla="*/ 25384 w 944603"/>
              <a:gd name="connsiteY0" fmla="*/ 212632 h 5586805"/>
              <a:gd name="connsiteX1" fmla="*/ 944603 w 944603"/>
              <a:gd name="connsiteY1" fmla="*/ 0 h 5586805"/>
              <a:gd name="connsiteX2" fmla="*/ 944603 w 944603"/>
              <a:gd name="connsiteY2" fmla="*/ 5453083 h 5586805"/>
              <a:gd name="connsiteX3" fmla="*/ 0 w 944603"/>
              <a:gd name="connsiteY3" fmla="*/ 5586805 h 5586805"/>
              <a:gd name="connsiteX4" fmla="*/ 25384 w 944603"/>
              <a:gd name="connsiteY4" fmla="*/ 212632 h 5586805"/>
              <a:gd name="connsiteX0" fmla="*/ 25384 w 944603"/>
              <a:gd name="connsiteY0" fmla="*/ 0 h 5374173"/>
              <a:gd name="connsiteX1" fmla="*/ 944603 w 944603"/>
              <a:gd name="connsiteY1" fmla="*/ 5240451 h 5374173"/>
              <a:gd name="connsiteX2" fmla="*/ 0 w 944603"/>
              <a:gd name="connsiteY2" fmla="*/ 5374173 h 5374173"/>
              <a:gd name="connsiteX3" fmla="*/ 25384 w 944603"/>
              <a:gd name="connsiteY3" fmla="*/ 0 h 5374173"/>
              <a:gd name="connsiteX0" fmla="*/ 25384 w 2648242"/>
              <a:gd name="connsiteY0" fmla="*/ 0 h 5374173"/>
              <a:gd name="connsiteX1" fmla="*/ 2648242 w 2648242"/>
              <a:gd name="connsiteY1" fmla="*/ 2776785 h 5374173"/>
              <a:gd name="connsiteX2" fmla="*/ 0 w 2648242"/>
              <a:gd name="connsiteY2" fmla="*/ 5374173 h 5374173"/>
              <a:gd name="connsiteX3" fmla="*/ 25384 w 2648242"/>
              <a:gd name="connsiteY3" fmla="*/ 0 h 537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8242" h="5374173">
                <a:moveTo>
                  <a:pt x="25384" y="0"/>
                </a:moveTo>
                <a:lnTo>
                  <a:pt x="2648242" y="2776785"/>
                </a:lnTo>
                <a:lnTo>
                  <a:pt x="0" y="5374173"/>
                </a:lnTo>
                <a:lnTo>
                  <a:pt x="25384" y="0"/>
                </a:lnTo>
                <a:close/>
              </a:path>
            </a:pathLst>
          </a:custGeom>
          <a:noFill/>
          <a:ln w="57150">
            <a:solidFill>
              <a:srgbClr val="FF33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636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Implementación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Decodificador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495800"/>
            <a:ext cx="2819400" cy="56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i</a:t>
            </a:r>
            <a:r>
              <a:rPr lang="en-US" sz="2000" dirty="0" smtClean="0"/>
              <a:t>=A2…A0</a:t>
            </a:r>
            <a:endParaRPr lang="es-CL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18383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0"/>
            <a:ext cx="23622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36222"/>
            <a:ext cx="5257800" cy="5445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4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39143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/>
              <a:t>Decodificador</a:t>
            </a:r>
            <a:r>
              <a:rPr lang="en-US" sz="3600" dirty="0" smtClean="0"/>
              <a:t> 6x64</a:t>
            </a:r>
            <a:endParaRPr lang="es-C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 </a:t>
            </a:r>
            <a:r>
              <a:rPr lang="en-US" dirty="0" err="1" smtClean="0"/>
              <a:t>Decod</a:t>
            </a:r>
            <a:r>
              <a:rPr lang="en-US" dirty="0" smtClean="0"/>
              <a:t> 3x8 en </a:t>
            </a:r>
            <a:r>
              <a:rPr lang="en-US" dirty="0" err="1" smtClean="0"/>
              <a:t>cascada</a:t>
            </a:r>
            <a:r>
              <a:rPr lang="en-US" dirty="0" smtClean="0"/>
              <a:t> y/o </a:t>
            </a:r>
            <a:r>
              <a:rPr lang="en-US" dirty="0" err="1" smtClean="0"/>
              <a:t>paralelo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3" y="0"/>
            <a:ext cx="574765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Grupal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2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935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Motivación</a:t>
            </a:r>
            <a:endParaRPr lang="es-CL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err="1"/>
                  <a:t>tabla</a:t>
                </a:r>
                <a:r>
                  <a:rPr lang="en-US" dirty="0"/>
                  <a:t> de </a:t>
                </a:r>
                <a:r>
                  <a:rPr lang="en-US" dirty="0" err="1" smtClean="0"/>
                  <a:t>verdad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filas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s-CL" dirty="0" smtClean="0"/>
              </a:p>
              <a:p>
                <a:pPr marL="0" indent="0">
                  <a:buNone/>
                </a:pPr>
                <a:endParaRPr lang="en-US" dirty="0">
                  <a:sym typeface="Symbol"/>
                </a:endParaRPr>
              </a:p>
              <a:p>
                <a:pPr>
                  <a:buFont typeface="Symbol"/>
                  <a:buChar char="Þ"/>
                </a:pPr>
                <a:r>
                  <a:rPr lang="es-CL" dirty="0" smtClean="0">
                    <a:sym typeface="Symbol"/>
                  </a:rPr>
                  <a:t>Metodología no sirve para muchas entradas!</a:t>
                </a:r>
              </a:p>
              <a:p>
                <a:pPr>
                  <a:buFont typeface="Symbol"/>
                  <a:buChar char="Þ"/>
                </a:pPr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sym typeface="Symbol"/>
                  </a:rPr>
                  <a:t>Mejor</a:t>
                </a:r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 err="1" smtClean="0">
                    <a:sym typeface="Symbol"/>
                  </a:rPr>
                  <a:t>acoplar</a:t>
                </a:r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 err="1" smtClean="0">
                    <a:sym typeface="Symbol"/>
                  </a:rPr>
                  <a:t>circuitos</a:t>
                </a:r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 err="1" smtClean="0">
                    <a:sym typeface="Symbol"/>
                  </a:rPr>
                  <a:t>más</a:t>
                </a:r>
                <a:r>
                  <a:rPr lang="en-US" dirty="0" smtClean="0">
                    <a:sym typeface="Symbol"/>
                  </a:rPr>
                  <a:t> simples  </a:t>
                </a:r>
                <a:r>
                  <a:rPr lang="en-US" b="1" dirty="0" err="1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sym typeface="Symbol"/>
                  </a:rPr>
                  <a:t>Diseño</a:t>
                </a:r>
                <a:r>
                  <a:rPr lang="en-US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sym typeface="Symbol"/>
                  </a:rPr>
                  <a:t> Modular</a:t>
                </a:r>
                <a:r>
                  <a:rPr lang="en-US" b="1" dirty="0" smtClean="0">
                    <a:ln w="18000">
                      <a:solidFill>
                        <a:schemeClr val="accent2">
                          <a:satMod val="140000"/>
                        </a:schemeClr>
                      </a:solidFill>
                      <a:prstDash val="solid"/>
                      <a:miter lim="800000"/>
                    </a:ln>
                    <a:noFill/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sym typeface="Symbol"/>
                  </a:rPr>
                  <a:t> 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800600" cy="4525963"/>
              </a:xfrm>
              <a:blipFill rotWithShape="1">
                <a:blip r:embed="rId3"/>
                <a:stretch>
                  <a:fillRect l="-3299" t="-1617" r="-20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565340"/>
                  </p:ext>
                </p:extLst>
              </p:nvPr>
            </p:nvGraphicFramePr>
            <p:xfrm>
              <a:off x="6553200" y="1524000"/>
              <a:ext cx="1944000" cy="27432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24000"/>
                    <a:gridCol w="324000"/>
                    <a:gridCol w="324000"/>
                    <a:gridCol w="324000"/>
                    <a:gridCol w="324000"/>
                    <a:gridCol w="324000"/>
                  </a:tblGrid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565340"/>
                  </p:ext>
                </p:extLst>
              </p:nvPr>
            </p:nvGraphicFramePr>
            <p:xfrm>
              <a:off x="6553200" y="1524000"/>
              <a:ext cx="1944000" cy="27432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24000"/>
                    <a:gridCol w="324000"/>
                    <a:gridCol w="324000"/>
                    <a:gridCol w="324000"/>
                    <a:gridCol w="324000"/>
                    <a:gridCol w="32400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13208" t="-14000" r="-526415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113208" t="-14000" r="-426415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209259" t="-14000" r="-318519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15094" t="-14000" r="-224528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15094" t="-14000" r="-124528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15094" t="-14000" r="-24528" b="-8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Up-Down Arrow 4"/>
              <p:cNvSpPr/>
              <p:nvPr/>
            </p:nvSpPr>
            <p:spPr>
              <a:xfrm>
                <a:off x="5562600" y="1828800"/>
                <a:ext cx="914400" cy="2514600"/>
              </a:xfrm>
              <a:prstGeom prst="up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5" name="Up-Down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828800"/>
                <a:ext cx="914400" cy="2514600"/>
              </a:xfrm>
              <a:prstGeom prst="upDownArrow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86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Estrategias</a:t>
            </a:r>
            <a:endParaRPr lang="es-CL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4525963"/>
          </a:xfrm>
        </p:spPr>
        <p:txBody>
          <a:bodyPr/>
          <a:lstStyle/>
          <a:p>
            <a:r>
              <a:rPr lang="en-US" dirty="0" err="1" smtClean="0"/>
              <a:t>Paralelo</a:t>
            </a:r>
            <a:endParaRPr lang="en-US" dirty="0" smtClean="0"/>
          </a:p>
          <a:p>
            <a:r>
              <a:rPr lang="en-US" dirty="0" err="1" smtClean="0"/>
              <a:t>Cascada</a:t>
            </a:r>
            <a:endParaRPr lang="en-US" dirty="0" smtClean="0"/>
          </a:p>
          <a:p>
            <a:r>
              <a:rPr lang="en-US" dirty="0" smtClean="0"/>
              <a:t>Serial o </a:t>
            </a:r>
            <a:r>
              <a:rPr lang="en-US" dirty="0" err="1" smtClean="0"/>
              <a:t>Secuencial</a:t>
            </a:r>
            <a:endParaRPr lang="en-US" dirty="0" smtClean="0"/>
          </a:p>
          <a:p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1051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81400"/>
            <a:ext cx="33337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58293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FF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4766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50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Multiplexor (Mux)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138008"/>
                  </p:ext>
                </p:extLst>
              </p:nvPr>
            </p:nvGraphicFramePr>
            <p:xfrm>
              <a:off x="6172200" y="1676400"/>
              <a:ext cx="2160000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540000"/>
                    <a:gridCol w="540000"/>
                    <a:gridCol w="5400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1346931"/>
                  </p:ext>
                </p:extLst>
              </p:nvPr>
            </p:nvGraphicFramePr>
            <p:xfrm>
              <a:off x="6172200" y="1676400"/>
              <a:ext cx="2160000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540000"/>
                    <a:gridCol w="540000"/>
                    <a:gridCol w="5400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24" r="-297753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2273" r="-201136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r="-98876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3409" b="-834118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ectangle 23"/>
          <p:cNvSpPr/>
          <p:nvPr/>
        </p:nvSpPr>
        <p:spPr>
          <a:xfrm>
            <a:off x="7344228" y="2270519"/>
            <a:ext cx="366486" cy="1942253"/>
          </a:xfrm>
          <a:prstGeom prst="rect">
            <a:avLst/>
          </a:prstGeom>
          <a:noFill/>
          <a:ln w="57150">
            <a:solidFill>
              <a:srgbClr val="2FDC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angle 24"/>
          <p:cNvSpPr/>
          <p:nvPr/>
        </p:nvSpPr>
        <p:spPr>
          <a:xfrm>
            <a:off x="7877628" y="2270521"/>
            <a:ext cx="366486" cy="1942253"/>
          </a:xfrm>
          <a:prstGeom prst="rect">
            <a:avLst/>
          </a:prstGeom>
          <a:noFill/>
          <a:ln w="57150">
            <a:solidFill>
              <a:srgbClr val="2FDC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 27"/>
          <p:cNvSpPr/>
          <p:nvPr/>
        </p:nvSpPr>
        <p:spPr>
          <a:xfrm>
            <a:off x="7877628" y="4332517"/>
            <a:ext cx="366486" cy="1942253"/>
          </a:xfrm>
          <a:prstGeom prst="rect">
            <a:avLst/>
          </a:prstGeom>
          <a:noFill/>
          <a:ln w="571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angle 28"/>
          <p:cNvSpPr/>
          <p:nvPr/>
        </p:nvSpPr>
        <p:spPr>
          <a:xfrm>
            <a:off x="6810828" y="4332517"/>
            <a:ext cx="366486" cy="1942253"/>
          </a:xfrm>
          <a:prstGeom prst="rect">
            <a:avLst/>
          </a:prstGeom>
          <a:noFill/>
          <a:ln w="571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" name="Group 7"/>
          <p:cNvGrpSpPr/>
          <p:nvPr/>
        </p:nvGrpSpPr>
        <p:grpSpPr>
          <a:xfrm>
            <a:off x="1367556" y="2743201"/>
            <a:ext cx="3930159" cy="3175836"/>
            <a:chOff x="1367556" y="2743201"/>
            <a:chExt cx="3930159" cy="3175836"/>
          </a:xfrm>
        </p:grpSpPr>
        <p:grpSp>
          <p:nvGrpSpPr>
            <p:cNvPr id="22" name="Group 21"/>
            <p:cNvGrpSpPr/>
            <p:nvPr/>
          </p:nvGrpSpPr>
          <p:grpSpPr>
            <a:xfrm>
              <a:off x="2133600" y="2743201"/>
              <a:ext cx="3164115" cy="2743199"/>
              <a:chOff x="2133600" y="2743201"/>
              <a:chExt cx="3164115" cy="2743199"/>
            </a:xfrm>
          </p:grpSpPr>
          <p:sp>
            <p:nvSpPr>
              <p:cNvPr id="4" name="Trapezoid 3"/>
              <p:cNvSpPr/>
              <p:nvPr/>
            </p:nvSpPr>
            <p:spPr>
              <a:xfrm rot="5400000">
                <a:off x="2763157" y="3390900"/>
                <a:ext cx="1905000" cy="609601"/>
              </a:xfrm>
              <a:prstGeom prst="trapezoid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Mux</a:t>
                </a:r>
                <a:endParaRPr lang="es-CL" dirty="0"/>
              </a:p>
            </p:txBody>
          </p:sp>
          <p:cxnSp>
            <p:nvCxnSpPr>
              <p:cNvPr id="6" name="Straight Arrow Connector 5"/>
              <p:cNvCxnSpPr>
                <a:endCxn id="4" idx="3"/>
              </p:cNvCxnSpPr>
              <p:nvPr/>
            </p:nvCxnSpPr>
            <p:spPr>
              <a:xfrm flipV="1">
                <a:off x="3715657" y="4572001"/>
                <a:ext cx="0" cy="9143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2133600" y="2971799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133600" y="3178628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2133600" y="3385457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133600" y="3799115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133600" y="4212773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133600" y="4419600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4" idx="0"/>
              </p:cNvCxnSpPr>
              <p:nvPr/>
            </p:nvCxnSpPr>
            <p:spPr>
              <a:xfrm flipV="1">
                <a:off x="4020458" y="3695700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3868057" y="4572000"/>
                <a:ext cx="0" cy="9143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133600" y="3592286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2133600" y="4005944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3581400" y="4572000"/>
                <a:ext cx="0" cy="9143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354658" y="5457372"/>
                  <a:ext cx="7419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58" y="5457372"/>
                  <a:ext cx="74199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1367556" y="3500735"/>
                  <a:ext cx="7660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556" y="3500735"/>
                  <a:ext cx="76604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4659086" y="3154625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086" y="3154625"/>
                  <a:ext cx="43794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20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Demultiplexor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Demux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05063"/>
                  </p:ext>
                </p:extLst>
              </p:nvPr>
            </p:nvGraphicFramePr>
            <p:xfrm>
              <a:off x="6096000" y="2400301"/>
              <a:ext cx="21600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540000"/>
                    <a:gridCol w="540000"/>
                    <a:gridCol w="5400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39408"/>
                  </p:ext>
                </p:extLst>
              </p:nvPr>
            </p:nvGraphicFramePr>
            <p:xfrm>
              <a:off x="6096000" y="2400301"/>
              <a:ext cx="21600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540000"/>
                    <a:gridCol w="540000"/>
                    <a:gridCol w="5400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176" r="-298876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136" t="-1176" r="-20227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8876" t="-1176" r="-100000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273" t="-1176" r="-1136" b="-434118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8" name="Group 7"/>
          <p:cNvGrpSpPr/>
          <p:nvPr/>
        </p:nvGrpSpPr>
        <p:grpSpPr>
          <a:xfrm>
            <a:off x="1524000" y="2743201"/>
            <a:ext cx="3930159" cy="3175836"/>
            <a:chOff x="1524000" y="2743201"/>
            <a:chExt cx="3930159" cy="3175836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0" y="2743201"/>
              <a:ext cx="3164115" cy="2743199"/>
              <a:chOff x="2133600" y="2743201"/>
              <a:chExt cx="3164115" cy="2743199"/>
            </a:xfrm>
          </p:grpSpPr>
          <p:sp>
            <p:nvSpPr>
              <p:cNvPr id="4" name="Trapezoid 3"/>
              <p:cNvSpPr/>
              <p:nvPr/>
            </p:nvSpPr>
            <p:spPr>
              <a:xfrm rot="5400000">
                <a:off x="2763157" y="3390900"/>
                <a:ext cx="1905000" cy="609601"/>
              </a:xfrm>
              <a:prstGeom prst="trapezoid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Demux</a:t>
                </a:r>
                <a:endParaRPr lang="es-CL" dirty="0"/>
              </a:p>
            </p:txBody>
          </p:sp>
          <p:cxnSp>
            <p:nvCxnSpPr>
              <p:cNvPr id="6" name="Straight Arrow Connector 5"/>
              <p:cNvCxnSpPr>
                <a:endCxn id="4" idx="3"/>
              </p:cNvCxnSpPr>
              <p:nvPr/>
            </p:nvCxnSpPr>
            <p:spPr>
              <a:xfrm flipV="1">
                <a:off x="3715657" y="4572001"/>
                <a:ext cx="0" cy="9143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4020458" y="2971799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020458" y="3178628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020458" y="3385457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4020458" y="3799115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20458" y="4212773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020458" y="4419600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2133600" y="3695700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3868057" y="4572000"/>
                <a:ext cx="0" cy="9143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4020458" y="3592286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4020458" y="4005944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3581400" y="4572000"/>
                <a:ext cx="0" cy="9143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4688115" y="3568283"/>
                  <a:ext cx="7660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115" y="3568283"/>
                  <a:ext cx="76604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1524000" y="3178629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178629"/>
                  <a:ext cx="43794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743200" y="5457372"/>
                  <a:ext cx="7419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5457372"/>
                  <a:ext cx="741998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25"/>
          <p:cNvSpPr/>
          <p:nvPr/>
        </p:nvSpPr>
        <p:spPr>
          <a:xfrm>
            <a:off x="6174647" y="3518979"/>
            <a:ext cx="904058" cy="376052"/>
          </a:xfrm>
          <a:prstGeom prst="rect">
            <a:avLst/>
          </a:prstGeom>
          <a:noFill/>
          <a:ln w="57150">
            <a:solidFill>
              <a:srgbClr val="2FDC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 29"/>
          <p:cNvSpPr/>
          <p:nvPr/>
        </p:nvSpPr>
        <p:spPr>
          <a:xfrm>
            <a:off x="7291343" y="3518979"/>
            <a:ext cx="328657" cy="376052"/>
          </a:xfrm>
          <a:prstGeom prst="rect">
            <a:avLst/>
          </a:prstGeom>
          <a:noFill/>
          <a:ln w="57150">
            <a:solidFill>
              <a:srgbClr val="2FDC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angle 30"/>
          <p:cNvSpPr/>
          <p:nvPr/>
        </p:nvSpPr>
        <p:spPr>
          <a:xfrm>
            <a:off x="6172200" y="4547920"/>
            <a:ext cx="904058" cy="376052"/>
          </a:xfrm>
          <a:prstGeom prst="rect">
            <a:avLst/>
          </a:prstGeom>
          <a:noFill/>
          <a:ln w="571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angle 31"/>
          <p:cNvSpPr/>
          <p:nvPr/>
        </p:nvSpPr>
        <p:spPr>
          <a:xfrm>
            <a:off x="7824743" y="4547920"/>
            <a:ext cx="328657" cy="376052"/>
          </a:xfrm>
          <a:prstGeom prst="rect">
            <a:avLst/>
          </a:prstGeom>
          <a:noFill/>
          <a:ln w="571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512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 Grupal 1</a:t>
            </a:r>
            <a:endParaRPr lang="es-CL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Recordar</a:t>
            </a:r>
            <a:r>
              <a:rPr lang="en-US" dirty="0" smtClean="0"/>
              <a:t>:</a:t>
            </a:r>
            <a:endParaRPr lang="es-CL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12072" y="3776290"/>
            <a:ext cx="1894689" cy="1140360"/>
            <a:chOff x="3549279" y="1755872"/>
            <a:chExt cx="1503721" cy="905048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090" y="1977734"/>
              <a:ext cx="1223010" cy="597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029166" y="2145887"/>
              <a:ext cx="53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NOR</a:t>
              </a:r>
              <a:endParaRPr lang="es-CL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68399" y="1755872"/>
                  <a:ext cx="435389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399" y="1755872"/>
                  <a:ext cx="435389" cy="35565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05441" y="1907360"/>
                  <a:ext cx="347559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441" y="1907360"/>
                  <a:ext cx="347559" cy="35565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549279" y="2305267"/>
                  <a:ext cx="440690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279" y="2305267"/>
                  <a:ext cx="440690" cy="35565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99853" y="2438400"/>
            <a:ext cx="1719126" cy="1077501"/>
            <a:chOff x="5616113" y="3733800"/>
            <a:chExt cx="1394287" cy="873903"/>
          </a:xfrm>
        </p:grpSpPr>
        <p:grpSp>
          <p:nvGrpSpPr>
            <p:cNvPr id="11" name="Group 10"/>
            <p:cNvGrpSpPr/>
            <p:nvPr/>
          </p:nvGrpSpPr>
          <p:grpSpPr>
            <a:xfrm>
              <a:off x="5867330" y="3955245"/>
              <a:ext cx="1143070" cy="598751"/>
              <a:chOff x="5562600" y="3955245"/>
              <a:chExt cx="1143070" cy="598751"/>
            </a:xfrm>
          </p:grpSpPr>
          <p:pic>
            <p:nvPicPr>
              <p:cNvPr id="15" name="Picture 23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2600" y="3955245"/>
                <a:ext cx="1143070" cy="5987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876925" y="4123815"/>
                <a:ext cx="300584" cy="22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OR</a:t>
                </a:r>
                <a:endParaRPr lang="es-CL" sz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35233" y="3733800"/>
                  <a:ext cx="397260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233" y="3733800"/>
                  <a:ext cx="397260" cy="32450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686550" y="3885288"/>
                  <a:ext cx="317121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6550" y="3885288"/>
                  <a:ext cx="317121" cy="32450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616113" y="4283195"/>
                  <a:ext cx="402097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113" y="4283195"/>
                  <a:ext cx="402097" cy="324508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704001" y="5177038"/>
            <a:ext cx="1710830" cy="1077501"/>
            <a:chOff x="5839611" y="2844470"/>
            <a:chExt cx="1387559" cy="873903"/>
          </a:xfrm>
        </p:grpSpPr>
        <p:grpSp>
          <p:nvGrpSpPr>
            <p:cNvPr id="25" name="Group 24"/>
            <p:cNvGrpSpPr/>
            <p:nvPr/>
          </p:nvGrpSpPr>
          <p:grpSpPr>
            <a:xfrm>
              <a:off x="6089114" y="3079540"/>
              <a:ext cx="1100568" cy="590550"/>
              <a:chOff x="6934200" y="3959345"/>
              <a:chExt cx="1100568" cy="590550"/>
            </a:xfrm>
          </p:grpSpPr>
          <p:pic>
            <p:nvPicPr>
              <p:cNvPr id="29" name="Picture 24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4200" y="3959345"/>
                <a:ext cx="1100568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7213748" y="4123815"/>
                <a:ext cx="379892" cy="22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AND</a:t>
                </a:r>
                <a:endParaRPr lang="es-CL" sz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858731" y="2844470"/>
                  <a:ext cx="397260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731" y="2844470"/>
                  <a:ext cx="397260" cy="32450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910048" y="2995958"/>
                  <a:ext cx="317122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048" y="2995958"/>
                  <a:ext cx="317122" cy="324508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839611" y="3393865"/>
                  <a:ext cx="402097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611" y="3393865"/>
                  <a:ext cx="402097" cy="32450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561624"/>
                  </p:ext>
                </p:extLst>
              </p:nvPr>
            </p:nvGraphicFramePr>
            <p:xfrm>
              <a:off x="3320048" y="1724116"/>
              <a:ext cx="2160000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540000"/>
                    <a:gridCol w="540000"/>
                    <a:gridCol w="5400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561624"/>
                  </p:ext>
                </p:extLst>
              </p:nvPr>
            </p:nvGraphicFramePr>
            <p:xfrm>
              <a:off x="3320048" y="1724116"/>
              <a:ext cx="2160000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540000"/>
                    <a:gridCol w="540000"/>
                    <a:gridCol w="5400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21"/>
                          <a:stretch>
                            <a:fillRect l="-1124" t="-1176" r="-297753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21"/>
                          <a:stretch>
                            <a:fillRect l="-102273" t="-1176" r="-201136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21"/>
                          <a:stretch>
                            <a:fillRect l="-200000" t="-1176" r="-98876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21"/>
                          <a:stretch>
                            <a:fillRect l="-303409" t="-1176" b="-834118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632446" y="2625181"/>
            <a:ext cx="3272720" cy="2551857"/>
            <a:chOff x="1367556" y="2743201"/>
            <a:chExt cx="3930159" cy="3175836"/>
          </a:xfrm>
        </p:grpSpPr>
        <p:grpSp>
          <p:nvGrpSpPr>
            <p:cNvPr id="34" name="Group 33"/>
            <p:cNvGrpSpPr/>
            <p:nvPr/>
          </p:nvGrpSpPr>
          <p:grpSpPr>
            <a:xfrm>
              <a:off x="2133600" y="2743201"/>
              <a:ext cx="3164115" cy="2743199"/>
              <a:chOff x="2133600" y="2743201"/>
              <a:chExt cx="3164115" cy="2743199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2763157" y="3390900"/>
                <a:ext cx="1905000" cy="609601"/>
              </a:xfrm>
              <a:prstGeom prst="trapezoid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Mux</a:t>
                </a:r>
                <a:endParaRPr lang="es-CL" dirty="0"/>
              </a:p>
            </p:txBody>
          </p:sp>
          <p:cxnSp>
            <p:nvCxnSpPr>
              <p:cNvPr id="39" name="Straight Arrow Connector 38"/>
              <p:cNvCxnSpPr>
                <a:endCxn id="38" idx="3"/>
              </p:cNvCxnSpPr>
              <p:nvPr/>
            </p:nvCxnSpPr>
            <p:spPr>
              <a:xfrm flipV="1">
                <a:off x="3715657" y="4572001"/>
                <a:ext cx="0" cy="9143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2133600" y="2971799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2133600" y="3178628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133600" y="3385457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133600" y="3799115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2133600" y="4212773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2133600" y="4419600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8" idx="0"/>
              </p:cNvCxnSpPr>
              <p:nvPr/>
            </p:nvCxnSpPr>
            <p:spPr>
              <a:xfrm flipV="1">
                <a:off x="4020458" y="3695700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3868057" y="4572000"/>
                <a:ext cx="0" cy="9143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2133600" y="3592286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2133600" y="4005944"/>
                <a:ext cx="12772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581400" y="4572000"/>
                <a:ext cx="0" cy="9143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354658" y="5457372"/>
                  <a:ext cx="7419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58" y="5457372"/>
                  <a:ext cx="74199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1367556" y="3500735"/>
                  <a:ext cx="7660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556" y="3500735"/>
                  <a:ext cx="76604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4659086" y="3154625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086" y="3154625"/>
                  <a:ext cx="43794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914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Estrategias de Comunicación</a:t>
            </a:r>
            <a:endParaRPr lang="es-CL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r>
              <a:rPr lang="en-US" dirty="0" err="1" smtClean="0"/>
              <a:t>Punto</a:t>
            </a:r>
            <a:r>
              <a:rPr lang="en-US" dirty="0" smtClean="0"/>
              <a:t> a </a:t>
            </a:r>
            <a:r>
              <a:rPr lang="en-US" dirty="0" err="1" smtClean="0"/>
              <a:t>punto</a:t>
            </a:r>
            <a:endParaRPr lang="en-US" dirty="0" smtClean="0"/>
          </a:p>
          <a:p>
            <a:r>
              <a:rPr lang="en-US" dirty="0" smtClean="0"/>
              <a:t>1 a N</a:t>
            </a:r>
          </a:p>
          <a:p>
            <a:r>
              <a:rPr lang="en-US" dirty="0" smtClean="0"/>
              <a:t>N a 1</a:t>
            </a:r>
          </a:p>
          <a:p>
            <a:r>
              <a:rPr lang="en-US" dirty="0" smtClean="0"/>
              <a:t>Bus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16" y="1981200"/>
            <a:ext cx="1685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16" y="2743200"/>
            <a:ext cx="16764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816" y="2133600"/>
            <a:ext cx="27051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24200"/>
            <a:ext cx="29813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0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Decodificador (Decoder)</a:t>
            </a:r>
            <a:endParaRPr lang="es-CL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047251" y="3095170"/>
            <a:ext cx="540000" cy="1447802"/>
            <a:chOff x="381000" y="3075214"/>
            <a:chExt cx="540000" cy="144780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1000" y="3075214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81000" y="3282043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81000" y="3488872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81000" y="3902530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81000" y="4316188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81000" y="4523015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81000" y="3695701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81000" y="4109359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24556" y="3043535"/>
                <a:ext cx="7660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6" y="3043535"/>
                <a:ext cx="76604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392408" y="3678537"/>
            <a:ext cx="540000" cy="304801"/>
            <a:chOff x="2047251" y="3684814"/>
            <a:chExt cx="540000" cy="304801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047251" y="3684814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047251" y="3837214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047251" y="3989614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908294" y="2694215"/>
            <a:ext cx="1138957" cy="2209800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977156" y="2514600"/>
                <a:ext cx="7660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56" y="2514600"/>
                <a:ext cx="76604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877258"/>
                  </p:ext>
                </p:extLst>
              </p:nvPr>
            </p:nvGraphicFramePr>
            <p:xfrm>
              <a:off x="3048000" y="1518559"/>
              <a:ext cx="5940000" cy="466344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40000"/>
                    <a:gridCol w="540000"/>
                    <a:gridCol w="540000"/>
                    <a:gridCol w="540000"/>
                    <a:gridCol w="540000"/>
                    <a:gridCol w="540000"/>
                    <a:gridCol w="540000"/>
                    <a:gridCol w="540000"/>
                    <a:gridCol w="540000"/>
                    <a:gridCol w="540000"/>
                    <a:gridCol w="540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3518581"/>
                  </p:ext>
                </p:extLst>
              </p:nvPr>
            </p:nvGraphicFramePr>
            <p:xfrm>
              <a:off x="3048000" y="1518559"/>
              <a:ext cx="5940000" cy="466344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40000"/>
                    <a:gridCol w="540000"/>
                    <a:gridCol w="540000"/>
                    <a:gridCol w="540000"/>
                    <a:gridCol w="540000"/>
                    <a:gridCol w="540000"/>
                    <a:gridCol w="540000"/>
                    <a:gridCol w="540000"/>
                    <a:gridCol w="540000"/>
                    <a:gridCol w="540000"/>
                    <a:gridCol w="5400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5"/>
                          <a:stretch>
                            <a:fillRect l="-7865" t="-7059" r="-1010112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5"/>
                          <a:stretch>
                            <a:fillRect l="-109091" t="-7059" r="-921591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5"/>
                          <a:stretch>
                            <a:fillRect l="-206742" t="-7059" r="-811236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10227" t="-7059" r="-720455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05618" t="-7059" r="-612360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11364" t="-7059" r="-519318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604494" t="-7059" r="-413483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712500" t="-7059" r="-318182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803371" t="-7059" r="-214607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13636" t="-7059" r="-117045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2247" t="-7059" r="-15730" b="-834118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Rectangle 20"/>
          <p:cNvSpPr/>
          <p:nvPr/>
        </p:nvSpPr>
        <p:spPr>
          <a:xfrm rot="2783575">
            <a:off x="6637159" y="1292918"/>
            <a:ext cx="366486" cy="5684727"/>
          </a:xfrm>
          <a:prstGeom prst="rect">
            <a:avLst/>
          </a:prstGeom>
          <a:noFill/>
          <a:ln w="57150">
            <a:solidFill>
              <a:srgbClr val="2FDC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50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Implementación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Multiplexor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Usando</a:t>
            </a:r>
            <a:r>
              <a:rPr lang="en-US" smtClean="0"/>
              <a:t> AND: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compuertas</a:t>
            </a:r>
            <a:r>
              <a:rPr lang="en-US" dirty="0" smtClean="0"/>
              <a:t> </a:t>
            </a:r>
            <a:r>
              <a:rPr lang="en-US" dirty="0" err="1" smtClean="0"/>
              <a:t>tristate</a:t>
            </a:r>
            <a:r>
              <a:rPr lang="en-US" dirty="0" smtClean="0"/>
              <a:t>: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24479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28956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67" y="4038600"/>
            <a:ext cx="29241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84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17741</TotalTime>
  <Words>689</Words>
  <Application>Microsoft Office PowerPoint</Application>
  <PresentationFormat>On-screen Show (4:3)</PresentationFormat>
  <Paragraphs>424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Arquitectura de Computadores CC4301 Clase 6: Diseño Modular</vt:lpstr>
      <vt:lpstr>Motivación</vt:lpstr>
      <vt:lpstr>Estrategias</vt:lpstr>
      <vt:lpstr>Multiplexor (Mux)</vt:lpstr>
      <vt:lpstr>Demultiplexor (Demux)</vt:lpstr>
      <vt:lpstr>Trabajo Grupal 1</vt:lpstr>
      <vt:lpstr>Estrategias de Comunicación</vt:lpstr>
      <vt:lpstr>Decodificador (Decoder)</vt:lpstr>
      <vt:lpstr>Implementación Multiplexor</vt:lpstr>
      <vt:lpstr>Codificador (Encoder)</vt:lpstr>
      <vt:lpstr>Implementación Decodificador</vt:lpstr>
      <vt:lpstr>Decodificador 6x64</vt:lpstr>
      <vt:lpstr>Trabajo Grupal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 CC4301</dc:title>
  <dc:creator>Pablo</dc:creator>
  <cp:lastModifiedBy>Pablo</cp:lastModifiedBy>
  <cp:revision>208</cp:revision>
  <dcterms:created xsi:type="dcterms:W3CDTF">2006-08-16T00:00:00Z</dcterms:created>
  <dcterms:modified xsi:type="dcterms:W3CDTF">2013-08-26T19:02:50Z</dcterms:modified>
</cp:coreProperties>
</file>