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comment1.xml" ContentType="application/vnd.openxmlformats-officedocument.presentationml.comment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7" r:id="rId2"/>
    <p:sldId id="323" r:id="rId3"/>
    <p:sldId id="334" r:id="rId4"/>
    <p:sldId id="324" r:id="rId5"/>
    <p:sldId id="325" r:id="rId6"/>
    <p:sldId id="329" r:id="rId7"/>
    <p:sldId id="331" r:id="rId8"/>
    <p:sldId id="327" r:id="rId9"/>
    <p:sldId id="328" r:id="rId10"/>
    <p:sldId id="339" r:id="rId11"/>
    <p:sldId id="332" r:id="rId12"/>
    <p:sldId id="333" r:id="rId13"/>
    <p:sldId id="326" r:id="rId14"/>
    <p:sldId id="336" r:id="rId15"/>
    <p:sldId id="337" r:id="rId16"/>
    <p:sldId id="340" r:id="rId17"/>
    <p:sldId id="341" r:id="rId18"/>
    <p:sldId id="342" r:id="rId19"/>
    <p:sldId id="343" r:id="rId20"/>
    <p:sldId id="34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bl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8000"/>
    <a:srgbClr val="CC0000"/>
    <a:srgbClr val="FF0066"/>
    <a:srgbClr val="FF3399"/>
    <a:srgbClr val="33CC33"/>
    <a:srgbClr val="996600"/>
    <a:srgbClr val="99FFCC"/>
    <a:srgbClr val="4F81B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0" autoAdjust="0"/>
    <p:restoredTop sz="88277" autoAdjust="0"/>
  </p:normalViewPr>
  <p:slideViewPr>
    <p:cSldViewPr>
      <p:cViewPr varScale="1">
        <p:scale>
          <a:sx n="59" d="100"/>
          <a:sy n="59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16T11:18:11.140" idx="1">
    <p:pos x="2756" y="2637"/>
    <p:text>-8!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2466E-7DA6-458D-96B3-132D0419282F}" type="datetimeFigureOut">
              <a:rPr lang="es-CL" smtClean="0"/>
              <a:t>06-04-2014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D0089-6E68-4112-8903-DEDC442DB0C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076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06-04-2014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comments" Target="../comments/comment1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9: Representación Numérica, Sumas y Restas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 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157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Flotante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Racionales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Usa el </a:t>
                </a:r>
                <a:r>
                  <a:rPr lang="en-US" dirty="0" err="1" smtClean="0"/>
                  <a:t>mismo</a:t>
                </a:r>
                <a:r>
                  <a:rPr lang="en-US" dirty="0" smtClean="0"/>
                  <a:t> principio de la  </a:t>
                </a:r>
                <a:r>
                  <a:rPr lang="en-US" dirty="0" err="1" smtClean="0"/>
                  <a:t>notación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científica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C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srgbClr val="CC0000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=±1</m:t>
                        </m:r>
                      </m:e>
                    </m:d>
                  </m:oMath>
                </a14:m>
                <a:r>
                  <a:rPr lang="en-US" dirty="0" smtClean="0"/>
                  <a:t> indica el </a:t>
                </a:r>
                <a:r>
                  <a:rPr lang="en-US" b="1" dirty="0" err="1" smtClean="0">
                    <a:solidFill>
                      <a:srgbClr val="CC0000"/>
                    </a:solidFill>
                  </a:rPr>
                  <a:t>signo</a:t>
                </a:r>
                <a:endParaRPr lang="en-US" b="1" dirty="0" smtClean="0">
                  <a:solidFill>
                    <a:srgbClr val="CC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C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1,…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indica</a:t>
                </a:r>
                <a:r>
                  <a:rPr lang="en-US" dirty="0" smtClean="0"/>
                  <a:t> la </a:t>
                </a:r>
                <a:r>
                  <a:rPr lang="en-US" b="1" dirty="0" err="1" smtClean="0">
                    <a:solidFill>
                      <a:srgbClr val="CC0000"/>
                    </a:solidFill>
                  </a:rPr>
                  <a:t>mantisa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dígitos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más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significativos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C0000"/>
                        </a:solidFill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indica</a:t>
                </a:r>
                <a:r>
                  <a:rPr lang="en-US" dirty="0"/>
                  <a:t> </a:t>
                </a:r>
                <a:r>
                  <a:rPr lang="en-US" dirty="0" smtClean="0"/>
                  <a:t>el </a:t>
                </a:r>
                <a:r>
                  <a:rPr lang="en-US" b="1" dirty="0" err="1" smtClean="0">
                    <a:solidFill>
                      <a:srgbClr val="CC0000"/>
                    </a:solidFill>
                  </a:rPr>
                  <a:t>exponente</a:t>
                </a:r>
                <a:endParaRPr lang="en-US" dirty="0"/>
              </a:p>
              <a:p>
                <a:r>
                  <a:rPr lang="en-US" dirty="0" smtClean="0"/>
                  <a:t>La </a:t>
                </a:r>
                <a:r>
                  <a:rPr lang="en-US" b="1" dirty="0" err="1" smtClean="0">
                    <a:solidFill>
                      <a:srgbClr val="C00000"/>
                    </a:solidFill>
                  </a:rPr>
                  <a:t>fracción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la parte </a:t>
                </a:r>
                <a:r>
                  <a:rPr lang="en-US" dirty="0" err="1" smtClean="0"/>
                  <a:t>fraccional</a:t>
                </a:r>
                <a:r>
                  <a:rPr lang="en-US" dirty="0" smtClean="0"/>
                  <a:t> de la </a:t>
                </a:r>
                <a:r>
                  <a:rPr lang="en-US" dirty="0" err="1" smtClean="0"/>
                  <a:t>mantisa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endParaRPr lang="en-US" dirty="0">
                  <a:latin typeface="Cambria Math"/>
                </a:endParaRPr>
              </a:p>
              <a:p>
                <a:pPr lvl="1"/>
                <a:endParaRPr lang="en-US" b="1" dirty="0" smtClean="0">
                  <a:solidFill>
                    <a:srgbClr val="CC0000"/>
                  </a:solidFill>
                </a:endParaRPr>
              </a:p>
              <a:p>
                <a:pPr lvl="1"/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4"/>
                <a:stretch>
                  <a:fillRect l="-1481" t="-16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sigma"/>
          <p:cNvSpPr/>
          <p:nvPr/>
        </p:nvSpPr>
        <p:spPr>
          <a:xfrm>
            <a:off x="4331043" y="2197443"/>
            <a:ext cx="328657" cy="376052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m"/>
          <p:cNvSpPr/>
          <p:nvPr/>
        </p:nvSpPr>
        <p:spPr>
          <a:xfrm>
            <a:off x="5025124" y="2197443"/>
            <a:ext cx="361523" cy="376052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angle e"/>
          <p:cNvSpPr/>
          <p:nvPr/>
        </p:nvSpPr>
        <p:spPr>
          <a:xfrm>
            <a:off x="6003331" y="2165748"/>
            <a:ext cx="204070" cy="233498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852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Flotante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Racionales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Para </a:t>
                </a:r>
                <a:r>
                  <a:rPr lang="en-US" sz="2400" dirty="0" err="1" smtClean="0"/>
                  <a:t>codificar</a:t>
                </a:r>
                <a:r>
                  <a:rPr lang="en-US" sz="2400" dirty="0" smtClean="0"/>
                  <a:t> en </a:t>
                </a:r>
                <a:r>
                  <a:rPr lang="en-US" sz="2400" dirty="0" err="1" smtClean="0"/>
                  <a:t>binario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(IEEE 754)</a:t>
                </a:r>
                <a:r>
                  <a:rPr lang="en-US" sz="24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codificado</a:t>
                </a:r>
                <a:r>
                  <a:rPr lang="en-US" sz="2000" dirty="0" smtClean="0"/>
                  <a:t> en un bit,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/>
                  <a:t>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codificado</a:t>
                </a:r>
                <a:r>
                  <a:rPr lang="en-US" sz="2000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 smtClean="0"/>
                  <a:t> bits,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:</a:t>
                </a:r>
                <a:endParaRPr lang="en-US" sz="18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codificado</a:t>
                </a:r>
                <a:r>
                  <a:rPr lang="en-US" sz="2000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/>
                  <a:t> bits,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</a:t>
                </a:r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𝑜𝑓𝑓𝑠𝑒𝑡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Cambria Math"/>
                </a:endParaRPr>
              </a:p>
              <a:p>
                <a:pPr lvl="1"/>
                <a:endParaRPr lang="en-US" sz="2000" b="1" dirty="0" smtClean="0">
                  <a:solidFill>
                    <a:srgbClr val="CC0000"/>
                  </a:solidFill>
                </a:endParaRPr>
              </a:p>
              <a:p>
                <a:pPr lvl="1"/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4"/>
                <a:stretch>
                  <a:fillRect l="-963" t="-10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215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Flotante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(IEEE 754)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Precisión simple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𝑜𝑓𝑓𝑠𝑒𝑡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=−127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Precisión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doble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𝑜𝑓𝑓𝑠𝑒𝑡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=−1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023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630" t="-13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168131"/>
                  </p:ext>
                </p:extLst>
              </p:nvPr>
            </p:nvGraphicFramePr>
            <p:xfrm>
              <a:off x="1371600" y="239776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3124200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Signo</a:t>
                          </a:r>
                          <a:r>
                            <a:rPr lang="en-US" dirty="0" smtClean="0"/>
                            <a:t> (1)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Exponente</a:t>
                          </a:r>
                          <a:r>
                            <a:rPr lang="en-US" dirty="0" smtClean="0"/>
                            <a:t> (8)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Fracción</a:t>
                          </a:r>
                          <a:r>
                            <a:rPr lang="en-US" dirty="0" smtClean="0"/>
                            <a:t> (23)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168131"/>
                  </p:ext>
                </p:extLst>
              </p:nvPr>
            </p:nvGraphicFramePr>
            <p:xfrm>
              <a:off x="1371600" y="239776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31242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r="-36948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7455" r="-18618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5313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8361" r="-3694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7455" t="-98361" r="-1861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5313" t="-9836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Signo</a:t>
                          </a:r>
                          <a:r>
                            <a:rPr lang="en-US" dirty="0" smtClean="0"/>
                            <a:t> (1)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Exponente</a:t>
                          </a:r>
                          <a:r>
                            <a:rPr lang="en-US" dirty="0" smtClean="0"/>
                            <a:t> (8)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Fracción</a:t>
                          </a:r>
                          <a:r>
                            <a:rPr lang="en-US" dirty="0" smtClean="0"/>
                            <a:t> (23)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511661"/>
                  </p:ext>
                </p:extLst>
              </p:nvPr>
            </p:nvGraphicFramePr>
            <p:xfrm>
              <a:off x="1371600" y="475996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3124200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𝟔𝟑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𝟔𝟐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Signo</a:t>
                          </a:r>
                          <a:r>
                            <a:rPr lang="en-US" dirty="0" smtClean="0"/>
                            <a:t> (1)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Exponente</a:t>
                          </a:r>
                          <a:r>
                            <a:rPr lang="en-US" dirty="0" smtClean="0"/>
                            <a:t> (11)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Fracción</a:t>
                          </a:r>
                          <a:r>
                            <a:rPr lang="en-US" dirty="0" smtClean="0"/>
                            <a:t> (52)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511661"/>
                  </p:ext>
                </p:extLst>
              </p:nvPr>
            </p:nvGraphicFramePr>
            <p:xfrm>
              <a:off x="1371600" y="475996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31242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667" r="-36948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7455" t="-1667" r="-18618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5313" t="-1667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0000" r="-36948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7455" t="-100000" r="-1861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5313" t="-10000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Signo</a:t>
                          </a:r>
                          <a:r>
                            <a:rPr lang="en-US" dirty="0" smtClean="0"/>
                            <a:t> (1)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Exponente</a:t>
                          </a:r>
                          <a:r>
                            <a:rPr lang="en-US" dirty="0" smtClean="0"/>
                            <a:t> (11)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Fracción</a:t>
                          </a:r>
                          <a:r>
                            <a:rPr lang="en-US" dirty="0" smtClean="0"/>
                            <a:t> (52)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485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(IEEE 754)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514600"/>
            <a:ext cx="8124825" cy="221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Codificación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BCD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Coded Decimal</a:t>
                </a:r>
              </a:p>
              <a:p>
                <a:r>
                  <a:rPr lang="en-US" dirty="0" err="1" smtClean="0"/>
                  <a:t>Cada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cuatro</a:t>
                </a:r>
                <a:r>
                  <a:rPr lang="en-US" dirty="0" smtClean="0"/>
                  <a:t> bits </a:t>
                </a:r>
                <a:r>
                  <a:rPr lang="en-US" dirty="0" err="1" smtClean="0"/>
                  <a:t>representan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dígito</a:t>
                </a:r>
                <a:r>
                  <a:rPr lang="en-US" dirty="0" smtClean="0"/>
                  <a:t> decimal.</a:t>
                </a:r>
              </a:p>
              <a:p>
                <a:r>
                  <a:rPr lang="en-US" dirty="0" err="1" smtClean="0"/>
                  <a:t>Ej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16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C9900"/>
                          </a:solidFill>
                          <a:latin typeface="Cambria Math"/>
                        </a:rPr>
                        <m:t>6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0100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0001</m:t>
                                  </m:r>
                                  <m:r>
                                    <a:rPr lang="en-US" b="0" i="1" smtClean="0">
                                      <a:solidFill>
                                        <a:srgbClr val="CC9900"/>
                                      </a:solidFill>
                                      <a:latin typeface="Cambria Math"/>
                                    </a:rPr>
                                    <m:t>0110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𝐵𝐶𝐷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44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Reducción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Se eliminan los bits más significativos</a:t>
                </a:r>
              </a:p>
              <a:p>
                <a:endParaRPr lang="es-CL" dirty="0" smtClean="0"/>
              </a:p>
              <a:p>
                <a:endParaRPr lang="es-CL" dirty="0" smtClean="0"/>
              </a:p>
              <a:p>
                <a:r>
                  <a:rPr lang="es-CL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CL" dirty="0" smtClean="0"/>
                  <a:t> puede ser representado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s-CL" dirty="0" smtClean="0"/>
                  <a:t> bits,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/>
                                        </a:rPr>
                                        <m:t>𝑇𝑟𝑢𝑛𝑐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s-CL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es-CL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CL" dirty="0" smtClean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17912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5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09800"/>
            <a:ext cx="300559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299366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4495800"/>
            <a:ext cx="31248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487562"/>
            <a:ext cx="304137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agregan</a:t>
            </a:r>
            <a:r>
              <a:rPr lang="en-US" dirty="0" smtClean="0"/>
              <a:t> 0s a la </a:t>
            </a:r>
            <a:r>
              <a:rPr lang="en-US" dirty="0" err="1" smtClean="0"/>
              <a:t>izquierda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cumple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Ej</a:t>
            </a:r>
            <a:r>
              <a:rPr lang="en-US" dirty="0" smtClean="0"/>
              <a:t>:</a:t>
            </a:r>
          </a:p>
          <a:p>
            <a:pPr lvl="1"/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87064"/>
            <a:ext cx="5410200" cy="26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8" y="4877829"/>
            <a:ext cx="3045941" cy="128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08" y="4914899"/>
            <a:ext cx="305761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430029"/>
            <a:ext cx="2466975" cy="25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repite</a:t>
            </a:r>
            <a:r>
              <a:rPr lang="en-US" dirty="0" smtClean="0"/>
              <a:t> el bit de </a:t>
            </a:r>
            <a:r>
              <a:rPr lang="en-US" dirty="0" err="1" smtClean="0"/>
              <a:t>signo</a:t>
            </a:r>
            <a:r>
              <a:rPr lang="en-US" dirty="0" smtClean="0"/>
              <a:t> (n-m </a:t>
            </a:r>
            <a:r>
              <a:rPr lang="en-US" dirty="0" err="1" smtClean="0"/>
              <a:t>veces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cumple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Ej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257800" cy="22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293716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43" y="4953000"/>
            <a:ext cx="2852228" cy="121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1"/>
            <a:ext cx="2765138" cy="120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1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Numérica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Palabras</a:t>
            </a:r>
            <a:r>
              <a:rPr lang="en-US" dirty="0" smtClean="0"/>
              <a:t> (</a:t>
            </a:r>
            <a:r>
              <a:rPr lang="en-US" i="1" dirty="0" smtClean="0"/>
              <a:t>Words</a:t>
            </a:r>
            <a:r>
              <a:rPr lang="en-US" dirty="0" smtClean="0"/>
              <a:t>) de 8, 16, 32 ó 64 bits.</a:t>
            </a:r>
          </a:p>
          <a:p>
            <a:r>
              <a:rPr lang="en-US" dirty="0" err="1" smtClean="0"/>
              <a:t>Representa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Enteros</a:t>
            </a:r>
            <a:r>
              <a:rPr lang="en-US" dirty="0" smtClean="0"/>
              <a:t> (con y sin </a:t>
            </a:r>
            <a:r>
              <a:rPr lang="en-US" dirty="0" err="1" smtClean="0"/>
              <a:t>signo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Caracteres</a:t>
            </a:r>
            <a:endParaRPr lang="en-US" dirty="0" smtClean="0"/>
          </a:p>
          <a:p>
            <a:pPr lvl="1"/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endParaRPr lang="en-US" dirty="0" smtClean="0"/>
          </a:p>
          <a:p>
            <a:r>
              <a:rPr lang="en-US" dirty="0" err="1" smtClean="0"/>
              <a:t>Notación</a:t>
            </a:r>
            <a:r>
              <a:rPr lang="en-US" dirty="0" smtClean="0"/>
              <a:t>: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5257800"/>
                <a:ext cx="41897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57800"/>
                <a:ext cx="418973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1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4238624" cy="115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3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Hexadecimal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124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Usa base 16</a:t>
                </a:r>
              </a:p>
              <a:p>
                <a:pPr marL="0" indent="0">
                  <a:buNone/>
                </a:pPr>
                <a:r>
                  <a:rPr lang="en-US" dirty="0" smtClean="0"/>
                  <a:t>(4 bits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dígito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Normalmente</a:t>
                </a:r>
                <a:r>
                  <a:rPr lang="en-US" dirty="0" smtClean="0"/>
                  <a:t>, se </a:t>
                </a:r>
                <a:r>
                  <a:rPr lang="en-US" dirty="0" err="1" smtClean="0"/>
                  <a:t>agrega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prefijo</a:t>
                </a:r>
                <a:r>
                  <a:rPr lang="en-US" dirty="0" smtClean="0"/>
                  <a:t> “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0x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err="1" smtClean="0"/>
                  <a:t>Ej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45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10</m:t>
                          </m:r>
                          <m: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1101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ó 0x2D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124200" cy="4525963"/>
              </a:xfrm>
              <a:blipFill rotWithShape="1">
                <a:blip r:embed="rId2"/>
                <a:stretch>
                  <a:fillRect l="-4483" t="-26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86691"/>
            <a:ext cx="5257800" cy="50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 </a:t>
                </a:r>
                <a:r>
                  <a:rPr lang="en-US" dirty="0" err="1" smtClean="0"/>
                  <a:t>Signo</a:t>
                </a:r>
                <a:r>
                  <a:rPr lang="en-US" dirty="0" smtClean="0"/>
                  <a:t> (</a:t>
                </a:r>
                <a:r>
                  <a:rPr lang="en-US" i="1" dirty="0" smtClean="0"/>
                  <a:t>unsigned</a:t>
                </a:r>
                <a:r>
                  <a:rPr lang="en-US" dirty="0" smtClean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 smtClean="0"/>
              </a:p>
              <a:p>
                <a:r>
                  <a:rPr lang="en-US" dirty="0" smtClean="0"/>
                  <a:t>Con </a:t>
                </a:r>
                <a:r>
                  <a:rPr lang="en-US" dirty="0" err="1"/>
                  <a:t>Signo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signed</a:t>
                </a:r>
                <a:r>
                  <a:rPr lang="en-US" dirty="0" smtClean="0"/>
                  <a:t>):</a:t>
                </a:r>
                <a:endParaRPr lang="en-US" dirty="0"/>
              </a:p>
              <a:p>
                <a:pPr marL="457200" lvl="1" indent="0">
                  <a:buNone/>
                </a:pPr>
                <a:endParaRPr lang="es-CL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CL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CL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CL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CL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52600" y="5486400"/>
            <a:ext cx="3373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66"/>
                </a:solidFill>
              </a:rPr>
              <a:t>Complemento</a:t>
            </a:r>
            <a:r>
              <a:rPr lang="en-US" sz="3200" dirty="0" smtClean="0">
                <a:solidFill>
                  <a:srgbClr val="FF0066"/>
                </a:solidFill>
              </a:rPr>
              <a:t> de 2</a:t>
            </a:r>
            <a:endParaRPr lang="es-CL" sz="3200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599" y="5638799"/>
            <a:ext cx="6746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66"/>
                </a:solidFill>
              </a:rPr>
              <a:t>Bit </a:t>
            </a:r>
            <a:r>
              <a:rPr lang="en-US" sz="3200" dirty="0" err="1" smtClean="0">
                <a:solidFill>
                  <a:srgbClr val="FF0066"/>
                </a:solidFill>
              </a:rPr>
              <a:t>más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significativo</a:t>
            </a:r>
            <a:r>
              <a:rPr lang="en-US" sz="3200" dirty="0" smtClean="0">
                <a:solidFill>
                  <a:srgbClr val="FF0066"/>
                </a:solidFill>
              </a:rPr>
              <a:t> con </a:t>
            </a:r>
            <a:r>
              <a:rPr lang="en-US" sz="3200" dirty="0" err="1" smtClean="0">
                <a:solidFill>
                  <a:srgbClr val="FF0066"/>
                </a:solidFill>
              </a:rPr>
              <a:t>signo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invertido</a:t>
            </a:r>
            <a:endParaRPr lang="es-CL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Comparación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C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CL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111" b="-101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92" y="2057400"/>
            <a:ext cx="5955671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8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Obtención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effectLst/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Queremos </a:t>
                </a:r>
                <a:r>
                  <a:rPr lang="en-US" dirty="0" err="1" smtClean="0"/>
                  <a:t>representar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número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en </a:t>
                </a:r>
                <a:r>
                  <a:rPr lang="en-US" dirty="0" err="1" smtClean="0"/>
                  <a:t>notación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CL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>
                  <a:effectLst/>
                </a:endParaRPr>
              </a:p>
              <a:p>
                <a:r>
                  <a:rPr lang="en-US" dirty="0" err="1" smtClean="0"/>
                  <a:t>Tenemos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CL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lang="es-CL" dirty="0" smtClean="0"/>
              </a:p>
              <a:p>
                <a:pPr lvl="1"/>
                <a:r>
                  <a:rPr lang="en-US" dirty="0" smtClean="0"/>
                  <a:t>Si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CL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s-CL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L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p>
                    </m:sSup>
                  </m:oMath>
                </a14:m>
                <a:endParaRPr lang="es-CL" dirty="0" smtClean="0"/>
              </a:p>
              <a:p>
                <a:pPr lvl="1"/>
                <a:r>
                  <a:rPr lang="en-US" dirty="0"/>
                  <a:t>Si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𝑑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CL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CL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s-CL" dirty="0"/>
              </a:p>
              <a:p>
                <a:pPr marL="914400" lvl="2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630" t="-1617"/>
                </a:stretch>
              </a:blipFill>
              <a:effectLst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Ej 1"/>
              <p:cNvSpPr txBox="1"/>
              <p:nvPr/>
            </p:nvSpPr>
            <p:spPr>
              <a:xfrm>
                <a:off x="5333999" y="3543525"/>
                <a:ext cx="317343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 (4 bits):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P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ara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representar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i="1" smtClean="0">
                              <a:solidFill>
                                <a:srgbClr val="CC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solidFill>
                            <a:srgbClr val="CC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L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  <m:t>𝑢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101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Ej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3543525"/>
                <a:ext cx="3173433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2879" t="-4061" r="-17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Ej 2"/>
              <p:cNvSpPr txBox="1"/>
              <p:nvPr/>
            </p:nvSpPr>
            <p:spPr>
              <a:xfrm>
                <a:off x="5387546" y="4114800"/>
                <a:ext cx="3402663" cy="2340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(4 bits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):</a:t>
                </a: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Para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representar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=−5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i="1" smtClean="0">
                              <a:solidFill>
                                <a:srgbClr val="CC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solidFill>
                            <a:srgbClr val="CC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C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CL" sz="2400" i="1">
                                  <a:solidFill>
                                    <a:srgbClr val="CC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C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C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p>
                          </m:sSup>
                        </m:e>
                      </m:acc>
                      <m:r>
                        <a:rPr lang="en-US" sz="2400" i="1">
                          <a:solidFill>
                            <a:srgbClr val="CC000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s-CL" sz="2400" dirty="0">
                  <a:solidFill>
                    <a:srgbClr val="CC0000"/>
                  </a:solidFill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C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CC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CC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101</m:t>
                          </m:r>
                        </m:e>
                      </m:acc>
                      <m:r>
                        <a:rPr lang="en-US" sz="2400" i="1">
                          <a:solidFill>
                            <a:srgbClr val="CC000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b="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101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s-CL" sz="24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101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Ej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46" y="4114800"/>
                <a:ext cx="3402663" cy="2340962"/>
              </a:xfrm>
              <a:prstGeom prst="rect">
                <a:avLst/>
              </a:prstGeom>
              <a:blipFill rotWithShape="1">
                <a:blip r:embed="rId7"/>
                <a:stretch>
                  <a:fillRect l="-2867" t="-2083" r="-16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53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Interpretación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effectLst/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Queremos saber </a:t>
                </a:r>
                <a:r>
                  <a:rPr lang="en-US" dirty="0" err="1" smtClean="0"/>
                  <a:t>cuál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número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está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escrito</a:t>
                </a:r>
                <a:r>
                  <a:rPr lang="en-US" dirty="0" smtClean="0"/>
                  <a:t> en </a:t>
                </a:r>
                <a:r>
                  <a:rPr lang="en-US" dirty="0" err="1" smtClean="0"/>
                  <a:t>notación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>
                  <a:effectLst/>
                </a:endParaRPr>
              </a:p>
              <a:p>
                <a:r>
                  <a:rPr lang="en-US" dirty="0" err="1" smtClean="0"/>
                  <a:t>Fórmula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CL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L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CL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effectLst/>
                </a:endParaRP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>
                  <a:effectLst/>
                </a:endParaRPr>
              </a:p>
              <a:p>
                <a:r>
                  <a:rPr lang="en-US" dirty="0" err="1" smtClean="0"/>
                  <a:t>Complemento</a:t>
                </a:r>
                <a:r>
                  <a:rPr lang="en-US" dirty="0" smtClean="0"/>
                  <a:t> de 2: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endParaRPr lang="es-CL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s-CL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</a:rPr>
                      <m:t>&lt;</m:t>
                    </m:r>
                    <m:r>
                      <a:rPr lang="en-US" i="1" dirty="0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L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L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5"/>
                <a:stretch>
                  <a:fillRect l="-1185" t="-2463"/>
                </a:stretch>
              </a:blipFill>
              <a:effectLst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Ej 5"/>
              <p:cNvSpPr txBox="1"/>
              <p:nvPr/>
            </p:nvSpPr>
            <p:spPr>
              <a:xfrm>
                <a:off x="5541921" y="4483558"/>
                <a:ext cx="3286925" cy="1764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 (4 bits):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0111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CL" sz="2400" dirty="0" smtClean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0111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CL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Ej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21" y="4483558"/>
                <a:ext cx="3286925" cy="1764842"/>
              </a:xfrm>
              <a:prstGeom prst="rect">
                <a:avLst/>
              </a:prstGeom>
              <a:blipFill rotWithShape="1">
                <a:blip r:embed="rId6"/>
                <a:stretch>
                  <a:fillRect l="-2783" t="-27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Ej 6"/>
              <p:cNvSpPr txBox="1"/>
              <p:nvPr/>
            </p:nvSpPr>
            <p:spPr>
              <a:xfrm>
                <a:off x="5029200" y="4266626"/>
                <a:ext cx="4027962" cy="2403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 (4 bits):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111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L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L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1111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CL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0000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L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Ej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66626"/>
                <a:ext cx="4027962" cy="2403350"/>
              </a:xfrm>
              <a:prstGeom prst="rect">
                <a:avLst/>
              </a:prstGeom>
              <a:blipFill rotWithShape="1">
                <a:blip r:embed="rId7"/>
                <a:stretch>
                  <a:fillRect l="-2269" t="-2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Ej 1"/>
              <p:cNvSpPr txBox="1"/>
              <p:nvPr/>
            </p:nvSpPr>
            <p:spPr>
              <a:xfrm>
                <a:off x="5578084" y="2514600"/>
                <a:ext cx="3286925" cy="1764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 (4 bits):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0111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0111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CL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Ej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4" y="2514600"/>
                <a:ext cx="3286925" cy="1764842"/>
              </a:xfrm>
              <a:prstGeom prst="rect">
                <a:avLst/>
              </a:prstGeom>
              <a:blipFill rotWithShape="1">
                <a:blip r:embed="rId8"/>
                <a:stretch>
                  <a:fillRect l="-2783" t="-27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Ej 2"/>
              <p:cNvSpPr txBox="1"/>
              <p:nvPr/>
            </p:nvSpPr>
            <p:spPr>
              <a:xfrm>
                <a:off x="5477460" y="2133600"/>
                <a:ext cx="3209340" cy="2134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 (4 bits):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111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111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16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L" sz="240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16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Ej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60" y="2133600"/>
                <a:ext cx="3209340" cy="2134174"/>
              </a:xfrm>
              <a:prstGeom prst="rect">
                <a:avLst/>
              </a:prstGeom>
              <a:blipFill rotWithShape="1">
                <a:blip r:embed="rId9"/>
                <a:stretch>
                  <a:fillRect l="-3042" t="-22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Ej 3"/>
              <p:cNvSpPr txBox="1"/>
              <p:nvPr/>
            </p:nvSpPr>
            <p:spPr>
              <a:xfrm>
                <a:off x="5730484" y="2667000"/>
                <a:ext cx="3123356" cy="2134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 (4 bits):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0111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111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−0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s-CL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8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Ej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84" y="2667000"/>
                <a:ext cx="3123356" cy="2134174"/>
              </a:xfrm>
              <a:prstGeom prst="rect">
                <a:avLst/>
              </a:prstGeom>
              <a:blipFill rotWithShape="1">
                <a:blip r:embed="rId10"/>
                <a:stretch>
                  <a:fillRect l="-2930" t="-22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Ej 4"/>
              <p:cNvSpPr txBox="1"/>
              <p:nvPr/>
            </p:nvSpPr>
            <p:spPr>
              <a:xfrm>
                <a:off x="5629860" y="2971800"/>
                <a:ext cx="2869503" cy="2134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2060"/>
                    </a:solidFill>
                  </a:rPr>
                  <a:t>Ej (4 bits):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2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111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L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111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8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L" sz="240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7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8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Ej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60" y="2971800"/>
                <a:ext cx="2869503" cy="2134174"/>
              </a:xfrm>
              <a:prstGeom prst="rect">
                <a:avLst/>
              </a:prstGeom>
              <a:blipFill rotWithShape="1">
                <a:blip r:embed="rId11"/>
                <a:stretch>
                  <a:fillRect l="-3404" t="-22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72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1905000"/>
            <a:ext cx="369276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514600"/>
            <a:ext cx="3505201" cy="142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1"/>
            <a:ext cx="3657600" cy="138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6367"/>
            <a:ext cx="361361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11" y="4166530"/>
            <a:ext cx="3542989" cy="138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98484"/>
            <a:ext cx="6511805" cy="32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6516242"/>
            <a:ext cx="3650398" cy="18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4" y="1828800"/>
            <a:ext cx="252548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93510"/>
            <a:ext cx="7848600" cy="34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4" y="3030086"/>
            <a:ext cx="3440335" cy="13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45" y="2995334"/>
            <a:ext cx="3405466" cy="140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30287"/>
            <a:ext cx="2057227" cy="19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3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26102</TotalTime>
  <Words>1140</Words>
  <Application>Microsoft Office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Arquitectura de Computadores CC4301 Clase 9: Representación Numérica, Sumas y Restas</vt:lpstr>
      <vt:lpstr>Representación Numérica</vt:lpstr>
      <vt:lpstr>Notación Hexadecimal</vt:lpstr>
      <vt:lpstr>Enteros</vt:lpstr>
      <vt:lpstr>Comparación entre [[x]]_u y [[x]]_s</vt:lpstr>
      <vt:lpstr>Obtención de [[x]]_s</vt:lpstr>
      <vt:lpstr>Interpretación de [[x]]_s</vt:lpstr>
      <vt:lpstr>Suma de Enteros</vt:lpstr>
      <vt:lpstr>Resta de Enteros</vt:lpstr>
      <vt:lpstr>Trabajo Grupal 1</vt:lpstr>
      <vt:lpstr>Punto Flotante (Racionales)</vt:lpstr>
      <vt:lpstr>Punto Flotante (Racionales)</vt:lpstr>
      <vt:lpstr>Punto Flotante (IEEE 754)</vt:lpstr>
      <vt:lpstr>Casos Especiales (IEEE 754)</vt:lpstr>
      <vt:lpstr>Codificación BCD</vt:lpstr>
      <vt:lpstr>Reducción</vt:lpstr>
      <vt:lpstr>Ejemplos</vt:lpstr>
      <vt:lpstr>Extensión sin Signo</vt:lpstr>
      <vt:lpstr>Extensión con Signo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265</cp:revision>
  <dcterms:created xsi:type="dcterms:W3CDTF">2006-08-16T00:00:00Z</dcterms:created>
  <dcterms:modified xsi:type="dcterms:W3CDTF">2014-04-06T17:08:09Z</dcterms:modified>
</cp:coreProperties>
</file>