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7" r:id="rId2"/>
    <p:sldId id="322" r:id="rId3"/>
    <p:sldId id="323" r:id="rId4"/>
    <p:sldId id="332" r:id="rId5"/>
    <p:sldId id="324" r:id="rId6"/>
    <p:sldId id="333" r:id="rId7"/>
    <p:sldId id="326" r:id="rId8"/>
    <p:sldId id="327" r:id="rId9"/>
    <p:sldId id="325" r:id="rId10"/>
    <p:sldId id="331" r:id="rId11"/>
    <p:sldId id="339" r:id="rId12"/>
    <p:sldId id="334" r:id="rId13"/>
    <p:sldId id="329" r:id="rId14"/>
    <p:sldId id="330" r:id="rId15"/>
    <p:sldId id="335" r:id="rId16"/>
    <p:sldId id="336" r:id="rId17"/>
    <p:sldId id="33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bl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3966"/>
    <a:srgbClr val="C62C72"/>
    <a:srgbClr val="A4245E"/>
    <a:srgbClr val="FFFFCC"/>
    <a:srgbClr val="7B1B46"/>
    <a:srgbClr val="CC0099"/>
    <a:srgbClr val="9966FF"/>
    <a:srgbClr val="33CC33"/>
    <a:srgbClr val="9966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1" autoAdjust="0"/>
    <p:restoredTop sz="88277" autoAdjust="0"/>
  </p:normalViewPr>
  <p:slideViewPr>
    <p:cSldViewPr>
      <p:cViewPr>
        <p:scale>
          <a:sx n="69" d="100"/>
          <a:sy n="69" d="100"/>
        </p:scale>
        <p:origin x="-1350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F72EE-83C7-445A-8DDB-FE26E432BD1C}" type="datetimeFigureOut">
              <a:rPr lang="es-CL" smtClean="0"/>
              <a:t>19-04-2014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67074-FDAA-4838-A0ED-5F907524442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235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8E4F5-6357-4993-BB42-F56C2B69EE9D}" type="datetimeFigureOut">
              <a:rPr lang="es-CL" smtClean="0"/>
              <a:t>19-04-2014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F2977-EB55-4852-A221-4D853DFDEF0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2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F2977-EB55-4852-A221-4D853DFDEF00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7824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F2977-EB55-4852-A221-4D853DFDEF00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782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F2977-EB55-4852-A221-4D853DFDEF00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7824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F2977-EB55-4852-A221-4D853DFDEF00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7824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F2977-EB55-4852-A221-4D853DFDEF00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7824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90663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Arquitectura de Computadores</a:t>
            </a:r>
            <a:br>
              <a:rPr lang="es-CL" dirty="0" smtClean="0"/>
            </a:br>
            <a:r>
              <a:rPr lang="en-US" dirty="0"/>
              <a:t>CC4301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Clase 10: Arquitecturas L</a:t>
            </a:r>
            <a:r>
              <a:rPr lang="en-US" dirty="0" err="1" smtClean="0"/>
              <a:t>ógicas</a:t>
            </a:r>
            <a:endParaRPr lang="es-C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990600"/>
          </a:xfrm>
        </p:spPr>
        <p:txBody>
          <a:bodyPr>
            <a:normAutofit fontScale="92500" lnSpcReduction="20000"/>
          </a:bodyPr>
          <a:lstStyle/>
          <a:p>
            <a:r>
              <a:rPr lang="es-CL" smtClean="0"/>
              <a:t>Semestre Primavera 2013</a:t>
            </a:r>
          </a:p>
          <a:p>
            <a:r>
              <a:rPr lang="es-CL" smtClean="0"/>
              <a:t>Profesor: Pablo Guerrero</a:t>
            </a:r>
            <a:endParaRPr lang="es-CL"/>
          </a:p>
        </p:txBody>
      </p:sp>
      <p:pic>
        <p:nvPicPr>
          <p:cNvPr id="3074" name="Picture 2" descr="D:\users\Pablo\DCC\Docencia\logo-departame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39909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users\Pablo\DCC\Docencia\logo-facult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-228600"/>
            <a:ext cx="1177925" cy="150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07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Lenguaje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Máquina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Assembler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s-CL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 CPU </a:t>
            </a:r>
            <a:r>
              <a:rPr lang="en-US" dirty="0" err="1" smtClean="0"/>
              <a:t>interpreta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instrucciones</a:t>
            </a:r>
            <a:r>
              <a:rPr lang="en-US" dirty="0" smtClean="0"/>
              <a:t>,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cuales</a:t>
            </a:r>
            <a:r>
              <a:rPr lang="en-US" dirty="0" smtClean="0"/>
              <a:t> </a:t>
            </a:r>
            <a:r>
              <a:rPr lang="en-US" dirty="0" err="1" smtClean="0"/>
              <a:t>están</a:t>
            </a:r>
            <a:r>
              <a:rPr lang="en-US" dirty="0" smtClean="0"/>
              <a:t> en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lenguaje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de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máquina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Binario</a:t>
            </a:r>
            <a:endParaRPr lang="en-US" dirty="0" smtClean="0"/>
          </a:p>
          <a:p>
            <a:pPr lvl="1"/>
            <a:r>
              <a:rPr lang="en-US" dirty="0" err="1" smtClean="0"/>
              <a:t>OPCode</a:t>
            </a:r>
            <a:r>
              <a:rPr lang="en-US" dirty="0" smtClean="0"/>
              <a:t> + </a:t>
            </a:r>
            <a:r>
              <a:rPr lang="en-US" dirty="0" err="1" smtClean="0"/>
              <a:t>Argumentos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generar</a:t>
            </a:r>
            <a:r>
              <a:rPr lang="en-US" dirty="0" smtClean="0"/>
              <a:t> el </a:t>
            </a:r>
            <a:r>
              <a:rPr lang="en-US" dirty="0" err="1" smtClean="0"/>
              <a:t>lenguaje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r>
              <a:rPr lang="en-US" dirty="0" smtClean="0"/>
              <a:t>. Se </a:t>
            </a:r>
            <a:r>
              <a:rPr lang="en-US" dirty="0" err="1" smtClean="0"/>
              <a:t>utiliza</a:t>
            </a:r>
            <a:r>
              <a:rPr lang="en-US" dirty="0" smtClean="0"/>
              <a:t> assembler:</a:t>
            </a:r>
          </a:p>
          <a:p>
            <a:pPr lvl="1"/>
            <a:r>
              <a:rPr lang="en-US" dirty="0" smtClean="0"/>
              <a:t>Legible </a:t>
            </a:r>
            <a:r>
              <a:rPr lang="en-US" dirty="0" err="1" smtClean="0"/>
              <a:t>por</a:t>
            </a:r>
            <a:r>
              <a:rPr lang="en-US" dirty="0" smtClean="0"/>
              <a:t> un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humano</a:t>
            </a:r>
            <a:endParaRPr lang="en-US" dirty="0" smtClean="0"/>
          </a:p>
          <a:p>
            <a:pPr lvl="1"/>
            <a:r>
              <a:rPr lang="en-US" dirty="0" err="1" smtClean="0"/>
              <a:t>Instrucciones</a:t>
            </a:r>
            <a:r>
              <a:rPr lang="en-US" dirty="0" smtClean="0"/>
              <a:t> y </a:t>
            </a:r>
            <a:r>
              <a:rPr lang="en-US" dirty="0" err="1" smtClean="0"/>
              <a:t>argumentos</a:t>
            </a:r>
            <a:r>
              <a:rPr lang="en-US" dirty="0" smtClean="0"/>
              <a:t> </a:t>
            </a:r>
            <a:r>
              <a:rPr lang="en-US" dirty="0" err="1" smtClean="0"/>
              <a:t>nemotécnicos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12910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Generación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Ejecutable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Rectangle 3"/>
          <p:cNvSpPr/>
          <p:nvPr/>
        </p:nvSpPr>
        <p:spPr>
          <a:xfrm>
            <a:off x="1066800" y="3529914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Compilación</a:t>
            </a:r>
            <a:endParaRPr lang="es-CL" dirty="0"/>
          </a:p>
        </p:txBody>
      </p:sp>
      <p:sp>
        <p:nvSpPr>
          <p:cNvPr id="5" name="Rectangle 4"/>
          <p:cNvSpPr/>
          <p:nvPr/>
        </p:nvSpPr>
        <p:spPr>
          <a:xfrm>
            <a:off x="3619500" y="3542271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Ensamblado</a:t>
            </a:r>
            <a:endParaRPr lang="en-US" dirty="0" smtClean="0"/>
          </a:p>
          <a:p>
            <a:pPr algn="ctr"/>
            <a:r>
              <a:rPr lang="en-US" dirty="0" smtClean="0"/>
              <a:t>(Assembly)</a:t>
            </a:r>
            <a:endParaRPr lang="es-CL" dirty="0"/>
          </a:p>
        </p:txBody>
      </p:sp>
      <p:sp>
        <p:nvSpPr>
          <p:cNvPr id="6" name="Rectangle 5"/>
          <p:cNvSpPr/>
          <p:nvPr/>
        </p:nvSpPr>
        <p:spPr>
          <a:xfrm>
            <a:off x="6172200" y="3505201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Vinculación</a:t>
            </a:r>
            <a:endParaRPr lang="en-US" dirty="0" smtClean="0"/>
          </a:p>
          <a:p>
            <a:pPr algn="ctr"/>
            <a:r>
              <a:rPr lang="en-US" dirty="0" smtClean="0"/>
              <a:t>(Linking)</a:t>
            </a:r>
            <a:endParaRPr lang="es-CL" dirty="0"/>
          </a:p>
        </p:txBody>
      </p:sp>
      <p:sp>
        <p:nvSpPr>
          <p:cNvPr id="7" name="Right Arrow 6"/>
          <p:cNvSpPr/>
          <p:nvPr/>
        </p:nvSpPr>
        <p:spPr>
          <a:xfrm>
            <a:off x="2590800" y="3785286"/>
            <a:ext cx="952500" cy="457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ight Arrow 7"/>
          <p:cNvSpPr/>
          <p:nvPr/>
        </p:nvSpPr>
        <p:spPr>
          <a:xfrm>
            <a:off x="5164609" y="3797643"/>
            <a:ext cx="952500" cy="457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13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Arrow 19"/>
          <p:cNvSpPr/>
          <p:nvPr/>
        </p:nvSpPr>
        <p:spPr>
          <a:xfrm>
            <a:off x="3811386" y="4261423"/>
            <a:ext cx="2360814" cy="767777"/>
          </a:xfrm>
          <a:prstGeom prst="rightArrow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Dirección</a:t>
            </a:r>
            <a:r>
              <a:rPr lang="en-US" dirty="0" smtClean="0"/>
              <a:t> = </a:t>
            </a:r>
            <a:r>
              <a:rPr lang="en-US" b="1" dirty="0" smtClean="0"/>
              <a:t>PC</a:t>
            </a:r>
            <a:endParaRPr lang="es-CL" b="1" dirty="0"/>
          </a:p>
        </p:txBody>
      </p:sp>
      <p:sp>
        <p:nvSpPr>
          <p:cNvPr id="21" name="Right Arrow 20"/>
          <p:cNvSpPr/>
          <p:nvPr/>
        </p:nvSpPr>
        <p:spPr>
          <a:xfrm flipH="1">
            <a:off x="3811386" y="4906040"/>
            <a:ext cx="2360814" cy="767777"/>
          </a:xfrm>
          <a:prstGeom prst="rightArrow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Instrucción</a:t>
            </a:r>
            <a:endParaRPr lang="es-C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Almacenado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Memoria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84986"/>
            <a:ext cx="5257800" cy="1257300"/>
          </a:xfrm>
        </p:spPr>
        <p:txBody>
          <a:bodyPr>
            <a:normAutofit/>
          </a:bodyPr>
          <a:lstStyle/>
          <a:p>
            <a:r>
              <a:rPr lang="en-US" dirty="0" smtClean="0"/>
              <a:t>Los </a:t>
            </a:r>
            <a:r>
              <a:rPr lang="en-US" dirty="0" err="1" smtClean="0"/>
              <a:t>programas</a:t>
            </a:r>
            <a:r>
              <a:rPr lang="en-US" dirty="0" smtClean="0"/>
              <a:t> se </a:t>
            </a:r>
            <a:r>
              <a:rPr lang="en-US" dirty="0" err="1" smtClean="0"/>
              <a:t>guardan</a:t>
            </a:r>
            <a:r>
              <a:rPr lang="en-US" dirty="0" smtClean="0"/>
              <a:t> en </a:t>
            </a:r>
            <a:r>
              <a:rPr lang="en-US" dirty="0" err="1" smtClean="0"/>
              <a:t>memoria</a:t>
            </a:r>
            <a:endParaRPr lang="en-US" dirty="0" smtClean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L" dirty="0"/>
          </a:p>
        </p:txBody>
      </p:sp>
      <p:grpSp>
        <p:nvGrpSpPr>
          <p:cNvPr id="9" name="Group 8"/>
          <p:cNvGrpSpPr/>
          <p:nvPr/>
        </p:nvGrpSpPr>
        <p:grpSpPr>
          <a:xfrm>
            <a:off x="6172200" y="1752599"/>
            <a:ext cx="1981200" cy="4114801"/>
            <a:chOff x="6477000" y="1752599"/>
            <a:chExt cx="1981200" cy="4114801"/>
          </a:xfrm>
        </p:grpSpPr>
        <p:sp>
          <p:nvSpPr>
            <p:cNvPr id="5" name="Rectangle 4"/>
            <p:cNvSpPr/>
            <p:nvPr/>
          </p:nvSpPr>
          <p:spPr>
            <a:xfrm>
              <a:off x="6477000" y="1752599"/>
              <a:ext cx="1981200" cy="411480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200" dirty="0" err="1"/>
                <a:t>Memoria</a:t>
              </a:r>
              <a:endParaRPr lang="es-CL" sz="3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629400" y="2514600"/>
              <a:ext cx="1676400" cy="3048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0X2D91C345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0X08A91B34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  <a:endParaRPr lang="es-CL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0xFB4029AC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0X08A91B34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.</a:t>
              </a:r>
              <a:endParaRPr lang="es-CL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295397" y="3983369"/>
            <a:ext cx="2515989" cy="1717657"/>
          </a:xfrm>
          <a:prstGeom prst="rect">
            <a:avLst/>
          </a:prstGeom>
          <a:solidFill>
            <a:srgbClr val="9D3966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CPU</a:t>
            </a:r>
            <a:endParaRPr lang="es-CL" sz="4400" dirty="0"/>
          </a:p>
        </p:txBody>
      </p:sp>
      <p:sp>
        <p:nvSpPr>
          <p:cNvPr id="11" name="Control"/>
          <p:cNvSpPr/>
          <p:nvPr/>
        </p:nvSpPr>
        <p:spPr>
          <a:xfrm>
            <a:off x="6489357" y="4167802"/>
            <a:ext cx="1371600" cy="286251"/>
          </a:xfrm>
          <a:prstGeom prst="rect">
            <a:avLst/>
          </a:prstGeom>
          <a:noFill/>
          <a:ln w="76200">
            <a:solidFill>
              <a:srgbClr val="FF33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4" name="Group 13"/>
          <p:cNvGrpSpPr/>
          <p:nvPr/>
        </p:nvGrpSpPr>
        <p:grpSpPr>
          <a:xfrm>
            <a:off x="8244015" y="2667000"/>
            <a:ext cx="899985" cy="1196181"/>
            <a:chOff x="8268729" y="2667000"/>
            <a:chExt cx="899985" cy="1196181"/>
          </a:xfrm>
        </p:grpSpPr>
        <p:sp>
          <p:nvSpPr>
            <p:cNvPr id="12" name="Right Brace 11"/>
            <p:cNvSpPr/>
            <p:nvPr/>
          </p:nvSpPr>
          <p:spPr>
            <a:xfrm>
              <a:off x="8268729" y="2667000"/>
              <a:ext cx="152400" cy="1196181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86192" y="3092781"/>
              <a:ext cx="7825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Datos</a:t>
              </a:r>
              <a:endParaRPr lang="es-CL" sz="2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253318" y="4111008"/>
            <a:ext cx="749687" cy="1196181"/>
            <a:chOff x="8268729" y="2667000"/>
            <a:chExt cx="749687" cy="1196181"/>
          </a:xfrm>
        </p:grpSpPr>
        <p:sp>
          <p:nvSpPr>
            <p:cNvPr id="16" name="Right Brace 15"/>
            <p:cNvSpPr/>
            <p:nvPr/>
          </p:nvSpPr>
          <p:spPr>
            <a:xfrm>
              <a:off x="8268729" y="2667000"/>
              <a:ext cx="152400" cy="1196181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6192" y="3092781"/>
              <a:ext cx="6322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Inst.</a:t>
              </a:r>
              <a:endParaRPr lang="es-CL" sz="2000" dirty="0"/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609600" y="1746200"/>
            <a:ext cx="5257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 CPU lee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instrucciones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C00000"/>
                </a:solidFill>
              </a:rPr>
              <a:t>fetch</a:t>
            </a:r>
            <a:r>
              <a:rPr lang="en-US" dirty="0" smtClean="0"/>
              <a:t>)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28135" y="2342199"/>
            <a:ext cx="5257800" cy="15431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Para saber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dirección</a:t>
            </a:r>
            <a:r>
              <a:rPr lang="en-US" dirty="0"/>
              <a:t> leer, la </a:t>
            </a:r>
            <a:r>
              <a:rPr lang="en-US"/>
              <a:t>CPU </a:t>
            </a:r>
            <a:r>
              <a:rPr lang="en-US" dirty="0" err="1"/>
              <a:t>guarda</a:t>
            </a:r>
            <a:r>
              <a:rPr lang="en-US"/>
              <a:t> el </a:t>
            </a:r>
            <a:r>
              <a:rPr lang="en-US" i="1"/>
              <a:t>program counter</a:t>
            </a:r>
            <a:r>
              <a:rPr lang="en-US"/>
              <a:t> </a:t>
            </a:r>
            <a:r>
              <a:rPr lang="en-US" smtClean="0"/>
              <a:t>(</a:t>
            </a:r>
            <a:r>
              <a:rPr lang="en-US" b="1" smtClean="0">
                <a:solidFill>
                  <a:srgbClr val="C00000"/>
                </a:solidFill>
              </a:rPr>
              <a:t>PC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4088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0047 L -2.22222E-6 0.03935 " pathEditMode="relative" rAng="0" ptsTypes="AA">
                                      <p:cBhvr>
                                        <p:cTn id="53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  <p:bldP spid="21" grpId="0" animBg="1"/>
      <p:bldP spid="21" grpId="1" animBg="1"/>
      <p:bldP spid="21" grpId="2" animBg="1"/>
      <p:bldP spid="3" grpId="0" build="p"/>
      <p:bldP spid="3" grpId="1" build="p"/>
      <p:bldP spid="8" grpId="0" animBg="1"/>
      <p:bldP spid="11" grpId="0" animBg="1"/>
      <p:bldP spid="11" grpId="2" animBg="1"/>
      <p:bldP spid="18" grpId="0" build="p"/>
      <p:bldP spid="18" grpId="1" build="allAtOnce"/>
      <p:bldP spid="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Lógicas</a:t>
            </a:r>
            <a:r>
              <a:rPr lang="en-US" dirty="0"/>
              <a:t> / </a:t>
            </a:r>
            <a:r>
              <a:rPr lang="en-US" dirty="0" err="1"/>
              <a:t>Aritméticas</a:t>
            </a:r>
            <a:endParaRPr lang="en-US" dirty="0"/>
          </a:p>
          <a:p>
            <a:r>
              <a:rPr lang="en-US" dirty="0" err="1" smtClean="0"/>
              <a:t>Saltos</a:t>
            </a:r>
            <a:r>
              <a:rPr lang="en-US" dirty="0" smtClean="0"/>
              <a:t> (</a:t>
            </a:r>
            <a:r>
              <a:rPr lang="en-US" dirty="0" err="1" smtClean="0"/>
              <a:t>Mueven</a:t>
            </a:r>
            <a:r>
              <a:rPr lang="en-US" dirty="0" smtClean="0"/>
              <a:t> PC)</a:t>
            </a:r>
            <a:endParaRPr lang="en-US" dirty="0"/>
          </a:p>
          <a:p>
            <a:r>
              <a:rPr lang="en-US" dirty="0" err="1"/>
              <a:t>Lectura</a:t>
            </a:r>
            <a:r>
              <a:rPr lang="en-US" dirty="0"/>
              <a:t> / </a:t>
            </a:r>
            <a:r>
              <a:rPr lang="en-US" dirty="0" err="1"/>
              <a:t>Escritura</a:t>
            </a:r>
            <a:endParaRPr lang="es-CL" dirty="0"/>
          </a:p>
          <a:p>
            <a:endParaRPr lang="es-C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Instrucciones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4289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Argumentos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Registros</a:t>
            </a:r>
            <a:endParaRPr lang="en-US" dirty="0" smtClean="0"/>
          </a:p>
          <a:p>
            <a:r>
              <a:rPr lang="en-US" dirty="0" err="1" smtClean="0"/>
              <a:t>Inmediatos</a:t>
            </a:r>
            <a:endParaRPr lang="en-US" dirty="0" smtClean="0"/>
          </a:p>
          <a:p>
            <a:r>
              <a:rPr lang="en-US" dirty="0" err="1" smtClean="0"/>
              <a:t>Direcciones</a:t>
            </a:r>
            <a:r>
              <a:rPr lang="en-US" dirty="0" smtClean="0"/>
              <a:t> de </a:t>
            </a:r>
            <a:r>
              <a:rPr lang="en-US" dirty="0" err="1" smtClean="0"/>
              <a:t>Memoria</a:t>
            </a:r>
            <a:r>
              <a:rPr lang="en-US" dirty="0" smtClean="0"/>
              <a:t> (CISC)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57551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2133600" y="5020826"/>
            <a:ext cx="0" cy="1341108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91000" y="5020826"/>
            <a:ext cx="0" cy="1341108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248400" y="5020826"/>
            <a:ext cx="0" cy="1341108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781800" y="5020826"/>
            <a:ext cx="0" cy="836118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89668" y="4957785"/>
            <a:ext cx="0" cy="899159"/>
          </a:xfrm>
          <a:prstGeom prst="straightConnector1">
            <a:avLst/>
          </a:prstGeom>
          <a:ln>
            <a:headEnd type="none" w="sm" len="sm"/>
            <a:tailEnd type="arrow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724400" y="5020826"/>
            <a:ext cx="7557" cy="836118"/>
          </a:xfrm>
          <a:prstGeom prst="straightConnector1">
            <a:avLst/>
          </a:prstGeom>
          <a:ln>
            <a:headEnd type="none" w="sm" len="sm"/>
            <a:tailEnd type="arrow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76600" y="5003378"/>
            <a:ext cx="0" cy="371554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34000" y="5003378"/>
            <a:ext cx="0" cy="371554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391400" y="5003378"/>
            <a:ext cx="0" cy="371554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Arquitectura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Von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Neumman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Los </a:t>
            </a:r>
            <a:r>
              <a:rPr lang="en-US" dirty="0" err="1" smtClean="0"/>
              <a:t>datos</a:t>
            </a:r>
            <a:r>
              <a:rPr lang="en-US" dirty="0" smtClean="0"/>
              <a:t> y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instrucciones</a:t>
            </a:r>
            <a:r>
              <a:rPr lang="en-US" dirty="0" smtClean="0"/>
              <a:t> </a:t>
            </a:r>
            <a:r>
              <a:rPr lang="en-US" dirty="0" err="1" smtClean="0"/>
              <a:t>usan</a:t>
            </a:r>
            <a:r>
              <a:rPr lang="en-US" dirty="0" smtClean="0"/>
              <a:t> el </a:t>
            </a:r>
            <a:r>
              <a:rPr lang="en-US" dirty="0" err="1" smtClean="0"/>
              <a:t>mismo</a:t>
            </a:r>
            <a:r>
              <a:rPr lang="en-US" dirty="0" smtClean="0"/>
              <a:t> Bus (de </a:t>
            </a:r>
            <a:r>
              <a:rPr lang="en-US" dirty="0" err="1" smtClean="0"/>
              <a:t>datos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Potencial</a:t>
            </a:r>
            <a:r>
              <a:rPr lang="en-US" dirty="0" smtClean="0"/>
              <a:t> </a:t>
            </a:r>
            <a:r>
              <a:rPr lang="en-US" dirty="0" err="1" smtClean="0"/>
              <a:t>cuello</a:t>
            </a:r>
            <a:r>
              <a:rPr lang="en-US" dirty="0" smtClean="0"/>
              <a:t> de </a:t>
            </a:r>
            <a:r>
              <a:rPr lang="en-US" dirty="0" err="1" smtClean="0"/>
              <a:t>botella</a:t>
            </a:r>
            <a:r>
              <a:rPr lang="en-US" dirty="0" smtClean="0"/>
              <a:t>!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L" dirty="0"/>
          </a:p>
        </p:txBody>
      </p:sp>
      <p:sp>
        <p:nvSpPr>
          <p:cNvPr id="5" name="Rectangle 4"/>
          <p:cNvSpPr/>
          <p:nvPr/>
        </p:nvSpPr>
        <p:spPr>
          <a:xfrm>
            <a:off x="3893756" y="4267201"/>
            <a:ext cx="1661288" cy="72864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Memoria</a:t>
            </a:r>
            <a:endParaRPr lang="es-CL" sz="2800" dirty="0"/>
          </a:p>
        </p:txBody>
      </p:sp>
      <p:sp>
        <p:nvSpPr>
          <p:cNvPr id="6" name="Rectangle 5"/>
          <p:cNvSpPr/>
          <p:nvPr/>
        </p:nvSpPr>
        <p:spPr>
          <a:xfrm>
            <a:off x="1859024" y="4267202"/>
            <a:ext cx="1661288" cy="728639"/>
          </a:xfrm>
          <a:prstGeom prst="rect">
            <a:avLst/>
          </a:prstGeom>
          <a:solidFill>
            <a:srgbClr val="9D3966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CPU</a:t>
            </a:r>
            <a:endParaRPr lang="es-CL" sz="3200" dirty="0"/>
          </a:p>
        </p:txBody>
      </p:sp>
      <p:sp>
        <p:nvSpPr>
          <p:cNvPr id="7" name="Rectangle 6"/>
          <p:cNvSpPr/>
          <p:nvPr/>
        </p:nvSpPr>
        <p:spPr>
          <a:xfrm>
            <a:off x="5943600" y="4267200"/>
            <a:ext cx="1661288" cy="72864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E/S</a:t>
            </a:r>
            <a:endParaRPr lang="es-CL" sz="2800" dirty="0"/>
          </a:p>
        </p:txBody>
      </p:sp>
      <p:sp>
        <p:nvSpPr>
          <p:cNvPr id="8" name="Rectangle 7"/>
          <p:cNvSpPr/>
          <p:nvPr/>
        </p:nvSpPr>
        <p:spPr>
          <a:xfrm>
            <a:off x="1859024" y="5382490"/>
            <a:ext cx="5745864" cy="304800"/>
          </a:xfrm>
          <a:prstGeom prst="rect">
            <a:avLst/>
          </a:prstGeom>
          <a:solidFill>
            <a:schemeClr val="accent1">
              <a:alpha val="90000"/>
            </a:schemeClr>
          </a:solidFill>
          <a:effectLst>
            <a:outerShdw blurRad="50800" dist="38100" dir="2700000" algn="tl" rotWithShape="0">
              <a:schemeClr val="accent1">
                <a:lumMod val="7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 de </a:t>
            </a:r>
            <a:r>
              <a:rPr lang="en-US" dirty="0" err="1" smtClean="0"/>
              <a:t>Datos</a:t>
            </a:r>
            <a:endParaRPr lang="es-CL" dirty="0"/>
          </a:p>
        </p:txBody>
      </p:sp>
      <p:sp>
        <p:nvSpPr>
          <p:cNvPr id="9" name="Rectangle 8"/>
          <p:cNvSpPr/>
          <p:nvPr/>
        </p:nvSpPr>
        <p:spPr>
          <a:xfrm>
            <a:off x="1859025" y="5867400"/>
            <a:ext cx="5745864" cy="304800"/>
          </a:xfrm>
          <a:prstGeom prst="rect">
            <a:avLst/>
          </a:prstGeom>
          <a:solidFill>
            <a:schemeClr val="accent1">
              <a:alpha val="90000"/>
            </a:schemeClr>
          </a:solidFill>
          <a:effectLst>
            <a:outerShdw blurRad="50800" dist="38100" dir="2700000" algn="tl" rotWithShape="0">
              <a:schemeClr val="accent1">
                <a:lumMod val="7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 de </a:t>
            </a:r>
            <a:r>
              <a:rPr lang="en-US" dirty="0" err="1" smtClean="0"/>
              <a:t>Direcciones</a:t>
            </a:r>
            <a:endParaRPr lang="es-CL" dirty="0"/>
          </a:p>
        </p:txBody>
      </p:sp>
      <p:sp>
        <p:nvSpPr>
          <p:cNvPr id="10" name="Rectangle 9"/>
          <p:cNvSpPr/>
          <p:nvPr/>
        </p:nvSpPr>
        <p:spPr>
          <a:xfrm>
            <a:off x="1851468" y="6386940"/>
            <a:ext cx="5745864" cy="304800"/>
          </a:xfrm>
          <a:prstGeom prst="rect">
            <a:avLst/>
          </a:prstGeom>
          <a:solidFill>
            <a:schemeClr val="accent1">
              <a:alpha val="90000"/>
            </a:schemeClr>
          </a:solidFill>
          <a:effectLst>
            <a:outerShdw blurRad="50800" dist="38100" dir="2700000" algn="tl" rotWithShape="0">
              <a:schemeClr val="accent1">
                <a:lumMod val="7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 de Control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78436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Arquitectura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Harvard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Datos</a:t>
            </a:r>
            <a:r>
              <a:rPr lang="en-US" dirty="0" smtClean="0"/>
              <a:t> e </a:t>
            </a:r>
            <a:r>
              <a:rPr lang="en-US" dirty="0" err="1" smtClean="0"/>
              <a:t>Instrucciones</a:t>
            </a:r>
            <a:r>
              <a:rPr lang="en-US" dirty="0" smtClean="0"/>
              <a:t> </a:t>
            </a:r>
            <a:r>
              <a:rPr lang="en-US" dirty="0" err="1" smtClean="0"/>
              <a:t>físicamente</a:t>
            </a:r>
            <a:r>
              <a:rPr lang="en-US" dirty="0" smtClean="0"/>
              <a:t> </a:t>
            </a:r>
            <a:r>
              <a:rPr lang="en-US" dirty="0" err="1" smtClean="0"/>
              <a:t>separados</a:t>
            </a:r>
            <a:endParaRPr lang="en-US" dirty="0" smtClean="0"/>
          </a:p>
          <a:p>
            <a:pPr lvl="1"/>
            <a:r>
              <a:rPr lang="en-US" dirty="0" err="1" smtClean="0"/>
              <a:t>Almacenamiento</a:t>
            </a:r>
            <a:endParaRPr lang="en-US" dirty="0" smtClean="0"/>
          </a:p>
          <a:p>
            <a:pPr lvl="1"/>
            <a:r>
              <a:rPr lang="en-US" dirty="0" smtClean="0"/>
              <a:t>Bus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L" dirty="0"/>
          </a:p>
        </p:txBody>
      </p:sp>
      <p:grpSp>
        <p:nvGrpSpPr>
          <p:cNvPr id="13" name="Group 12"/>
          <p:cNvGrpSpPr/>
          <p:nvPr/>
        </p:nvGrpSpPr>
        <p:grpSpPr>
          <a:xfrm>
            <a:off x="1371600" y="4191000"/>
            <a:ext cx="6400800" cy="2500690"/>
            <a:chOff x="1371600" y="4357255"/>
            <a:chExt cx="6400800" cy="2500690"/>
          </a:xfrm>
        </p:grpSpPr>
        <p:sp>
          <p:nvSpPr>
            <p:cNvPr id="7" name="Rectangle 6"/>
            <p:cNvSpPr/>
            <p:nvPr/>
          </p:nvSpPr>
          <p:spPr>
            <a:xfrm>
              <a:off x="3741356" y="5976291"/>
              <a:ext cx="1661288" cy="88165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E/S</a:t>
              </a:r>
              <a:endParaRPr lang="es-CL" sz="28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111112" y="4357255"/>
              <a:ext cx="1661288" cy="88165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Memoria</a:t>
              </a:r>
              <a:endParaRPr lang="en-US" sz="2800" dirty="0" smtClean="0"/>
            </a:p>
            <a:p>
              <a:pPr algn="ctr"/>
              <a:r>
                <a:rPr lang="en-US" sz="2800" dirty="0" err="1" smtClean="0"/>
                <a:t>Datos</a:t>
              </a:r>
              <a:endParaRPr lang="es-CL" sz="2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41356" y="4357256"/>
              <a:ext cx="1661288" cy="881653"/>
            </a:xfrm>
            <a:prstGeom prst="rect">
              <a:avLst/>
            </a:prstGeom>
            <a:solidFill>
              <a:srgbClr val="9D3966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CPU</a:t>
              </a:r>
              <a:endParaRPr lang="es-CL" sz="3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71600" y="4357255"/>
              <a:ext cx="1661288" cy="88165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Memoria</a:t>
              </a:r>
              <a:endParaRPr lang="en-US" sz="2800" dirty="0" smtClean="0"/>
            </a:p>
            <a:p>
              <a:pPr algn="ctr"/>
              <a:r>
                <a:rPr lang="en-US" sz="2800" dirty="0" err="1" smtClean="0"/>
                <a:t>Instruc</a:t>
              </a:r>
              <a:r>
                <a:rPr lang="en-US" sz="2800" dirty="0" smtClean="0"/>
                <a:t>.</a:t>
              </a:r>
              <a:endParaRPr lang="es-CL" sz="2800" dirty="0"/>
            </a:p>
          </p:txBody>
        </p:sp>
        <p:sp>
          <p:nvSpPr>
            <p:cNvPr id="9" name="Left-Right Arrow 8"/>
            <p:cNvSpPr/>
            <p:nvPr/>
          </p:nvSpPr>
          <p:spPr>
            <a:xfrm>
              <a:off x="3061228" y="4536915"/>
              <a:ext cx="685800" cy="522332"/>
            </a:xfrm>
            <a:prstGeom prst="leftRightArrow">
              <a:avLst>
                <a:gd name="adj1" fmla="val 50000"/>
                <a:gd name="adj2" fmla="val 3939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2400" dirty="0"/>
            </a:p>
          </p:txBody>
        </p:sp>
        <p:sp>
          <p:nvSpPr>
            <p:cNvPr id="10" name="Left-Right Arrow 9"/>
            <p:cNvSpPr/>
            <p:nvPr/>
          </p:nvSpPr>
          <p:spPr>
            <a:xfrm>
              <a:off x="5411457" y="4541323"/>
              <a:ext cx="685800" cy="522332"/>
            </a:xfrm>
            <a:prstGeom prst="leftRightArrow">
              <a:avLst>
                <a:gd name="adj1" fmla="val 50000"/>
                <a:gd name="adj2" fmla="val 3939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2400" dirty="0"/>
            </a:p>
          </p:txBody>
        </p:sp>
        <p:sp>
          <p:nvSpPr>
            <p:cNvPr id="11" name="Left-Right Arrow 10"/>
            <p:cNvSpPr/>
            <p:nvPr/>
          </p:nvSpPr>
          <p:spPr>
            <a:xfrm rot="5400000">
              <a:off x="4229100" y="5346776"/>
              <a:ext cx="685800" cy="522332"/>
            </a:xfrm>
            <a:prstGeom prst="leftRightArrow">
              <a:avLst>
                <a:gd name="adj1" fmla="val 50000"/>
                <a:gd name="adj2" fmla="val 3939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8436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Trabajo Grupal 1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024" name="Group 1023"/>
          <p:cNvGrpSpPr/>
          <p:nvPr/>
        </p:nvGrpSpPr>
        <p:grpSpPr>
          <a:xfrm>
            <a:off x="2895600" y="1600200"/>
            <a:ext cx="6175905" cy="5185187"/>
            <a:chOff x="2895600" y="1600200"/>
            <a:chExt cx="6175905" cy="518518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1600200"/>
              <a:ext cx="6175905" cy="5185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30"/>
            <p:cNvSpPr/>
            <p:nvPr/>
          </p:nvSpPr>
          <p:spPr>
            <a:xfrm>
              <a:off x="2895600" y="1600200"/>
              <a:ext cx="6175905" cy="5185187"/>
            </a:xfrm>
            <a:prstGeom prst="rect">
              <a:avLst/>
            </a:prstGeom>
            <a:gradFill flip="none" rotWithShape="1">
              <a:gsLst>
                <a:gs pos="39000">
                  <a:schemeClr val="accent1">
                    <a:tint val="66000"/>
                    <a:satMod val="160000"/>
                    <a:alpha val="0"/>
                  </a:schemeClr>
                </a:gs>
                <a:gs pos="76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696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Arquitectura (Lógica)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interfaz</a:t>
            </a:r>
            <a:r>
              <a:rPr lang="en-US" dirty="0" smtClean="0"/>
              <a:t> entre los </a:t>
            </a:r>
            <a:r>
              <a:rPr lang="en-US" dirty="0" err="1" smtClean="0"/>
              <a:t>compiladores</a:t>
            </a:r>
            <a:r>
              <a:rPr lang="en-US" dirty="0" smtClean="0"/>
              <a:t> y el hardware.</a:t>
            </a:r>
          </a:p>
          <a:p>
            <a:r>
              <a:rPr lang="en-US" dirty="0" err="1" smtClean="0"/>
              <a:t>También</a:t>
            </a:r>
            <a:r>
              <a:rPr lang="en-US" dirty="0" smtClean="0"/>
              <a:t> se le </a:t>
            </a:r>
            <a:r>
              <a:rPr lang="en-US" dirty="0" err="1" smtClean="0"/>
              <a:t>conoce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Instruction Set Architecture (ISA)</a:t>
            </a:r>
          </a:p>
          <a:p>
            <a:r>
              <a:rPr lang="en-US" dirty="0" err="1" smtClean="0"/>
              <a:t>Especifica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El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>
                <a:solidFill>
                  <a:srgbClr val="0070C0"/>
                </a:solidFill>
              </a:rPr>
              <a:t>instrucciones</a:t>
            </a:r>
            <a:r>
              <a:rPr lang="en-US" dirty="0" smtClean="0"/>
              <a:t> (IS)</a:t>
            </a:r>
          </a:p>
          <a:p>
            <a:pPr lvl="1"/>
            <a:r>
              <a:rPr lang="en-US" dirty="0" smtClean="0"/>
              <a:t>Las </a:t>
            </a:r>
            <a:r>
              <a:rPr lang="en-US" dirty="0" err="1" smtClean="0"/>
              <a:t>direcciones</a:t>
            </a:r>
            <a:r>
              <a:rPr lang="en-US" dirty="0" smtClean="0"/>
              <a:t> de </a:t>
            </a:r>
            <a:r>
              <a:rPr lang="en-US" dirty="0" err="1" smtClean="0">
                <a:solidFill>
                  <a:srgbClr val="0070C0"/>
                </a:solidFill>
              </a:rPr>
              <a:t>memoria</a:t>
            </a:r>
            <a:r>
              <a:rPr lang="en-US" dirty="0" smtClean="0"/>
              <a:t>, </a:t>
            </a:r>
            <a:r>
              <a:rPr lang="en-US" dirty="0" err="1" smtClean="0"/>
              <a:t>registros</a:t>
            </a:r>
            <a:r>
              <a:rPr lang="en-US" dirty="0" smtClean="0"/>
              <a:t> y </a:t>
            </a:r>
            <a:r>
              <a:rPr lang="en-US" dirty="0" err="1" smtClean="0"/>
              <a:t>modos</a:t>
            </a:r>
            <a:r>
              <a:rPr lang="en-US" dirty="0" smtClean="0"/>
              <a:t> de </a:t>
            </a:r>
            <a:r>
              <a:rPr lang="en-US" dirty="0" err="1" smtClean="0"/>
              <a:t>direccionamiento</a:t>
            </a:r>
            <a:endParaRPr lang="en-US" dirty="0" smtClean="0"/>
          </a:p>
          <a:p>
            <a:pPr lvl="1"/>
            <a:r>
              <a:rPr lang="en-US" dirty="0" err="1" smtClean="0"/>
              <a:t>Otros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, I/O, </a:t>
            </a:r>
            <a:r>
              <a:rPr lang="en-US" dirty="0" err="1" smtClean="0"/>
              <a:t>interrupciones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excepciones</a:t>
            </a:r>
            <a:r>
              <a:rPr lang="en-US" dirty="0" smtClean="0"/>
              <a:t>, etc.</a:t>
            </a:r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06895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ISA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CISC</a:t>
            </a:r>
            <a:endParaRPr lang="en-US" dirty="0"/>
          </a:p>
          <a:p>
            <a:pPr lvl="1"/>
            <a:r>
              <a:rPr lang="en-US" i="1" dirty="0" smtClean="0"/>
              <a:t>Complex Instruction Set Computer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RISC</a:t>
            </a:r>
            <a:endParaRPr lang="en-US" dirty="0"/>
          </a:p>
          <a:p>
            <a:pPr lvl="1"/>
            <a:r>
              <a:rPr lang="en-US" i="1" dirty="0" smtClean="0"/>
              <a:t>Reduced </a:t>
            </a:r>
            <a:r>
              <a:rPr lang="en-US" i="1" dirty="0"/>
              <a:t>Instruction Set Computer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VLIW</a:t>
            </a:r>
            <a:endParaRPr lang="en-US" dirty="0"/>
          </a:p>
          <a:p>
            <a:pPr lvl="1"/>
            <a:r>
              <a:rPr lang="en-US" i="1" dirty="0" smtClean="0"/>
              <a:t>Very Long Instruction Word</a:t>
            </a:r>
            <a:endParaRPr lang="en-US" i="1" dirty="0"/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6986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CISC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Complex Instruction </a:t>
            </a:r>
            <a:r>
              <a:rPr lang="en-US" dirty="0"/>
              <a:t>Set </a:t>
            </a:r>
            <a:r>
              <a:rPr lang="en-US" dirty="0" smtClean="0"/>
              <a:t>Computer</a:t>
            </a:r>
          </a:p>
          <a:p>
            <a:r>
              <a:rPr lang="en-US" dirty="0" smtClean="0"/>
              <a:t>IS con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muchas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instrucciones</a:t>
            </a:r>
            <a:r>
              <a:rPr lang="en-US" dirty="0" smtClean="0"/>
              <a:t>, </a:t>
            </a:r>
            <a:r>
              <a:rPr lang="en-US" dirty="0" err="1" smtClean="0"/>
              <a:t>capaz</a:t>
            </a:r>
            <a:r>
              <a:rPr lang="en-US" dirty="0" smtClean="0"/>
              <a:t> de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cosas</a:t>
            </a:r>
            <a:r>
              <a:rPr lang="en-US" dirty="0" smtClean="0"/>
              <a:t> </a:t>
            </a:r>
            <a:r>
              <a:rPr lang="en-US" dirty="0" err="1" smtClean="0"/>
              <a:t>complejas</a:t>
            </a:r>
            <a:r>
              <a:rPr lang="en-US" dirty="0" smtClean="0"/>
              <a:t> con </a:t>
            </a:r>
            <a:r>
              <a:rPr lang="en-US" dirty="0" err="1" smtClean="0"/>
              <a:t>una</a:t>
            </a:r>
            <a:r>
              <a:rPr lang="en-US" dirty="0" smtClean="0"/>
              <a:t> sola </a:t>
            </a:r>
            <a:r>
              <a:rPr lang="en-US" dirty="0" err="1" smtClean="0"/>
              <a:t>instrucción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Necesitan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lógica</a:t>
            </a:r>
            <a:r>
              <a:rPr lang="en-US" dirty="0" smtClean="0"/>
              <a:t> </a:t>
            </a:r>
            <a:r>
              <a:rPr lang="en-US" dirty="0" err="1" smtClean="0"/>
              <a:t>interna</a:t>
            </a:r>
            <a:r>
              <a:rPr lang="en-US" dirty="0" smtClean="0"/>
              <a:t> de </a:t>
            </a:r>
            <a:r>
              <a:rPr lang="en-US" dirty="0" err="1" smtClean="0"/>
              <a:t>decodificación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reduce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instrucciones</a:t>
            </a:r>
            <a:r>
              <a:rPr lang="en-US" dirty="0" smtClean="0"/>
              <a:t> en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microcódigo</a:t>
            </a: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/>
              <a:t>Usan</a:t>
            </a:r>
            <a:r>
              <a:rPr lang="en-US" dirty="0" smtClean="0"/>
              <a:t> </a:t>
            </a:r>
            <a:r>
              <a:rPr lang="en-US" dirty="0" err="1" smtClean="0"/>
              <a:t>varios</a:t>
            </a:r>
            <a:r>
              <a:rPr lang="en-US" dirty="0" smtClean="0"/>
              <a:t> </a:t>
            </a:r>
            <a:r>
              <a:rPr lang="en-US" dirty="0" err="1" smtClean="0"/>
              <a:t>ciclos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instrucción</a:t>
            </a:r>
            <a:endParaRPr lang="en-US" dirty="0"/>
          </a:p>
          <a:p>
            <a:r>
              <a:rPr lang="en-US" dirty="0" err="1"/>
              <a:t>Implementaciones</a:t>
            </a:r>
            <a:r>
              <a:rPr lang="en-US" dirty="0"/>
              <a:t>: </a:t>
            </a:r>
            <a:r>
              <a:rPr lang="es-CL" dirty="0"/>
              <a:t>IBM </a:t>
            </a:r>
            <a:r>
              <a:rPr lang="es-CL" dirty="0" err="1"/>
              <a:t>System</a:t>
            </a:r>
            <a:r>
              <a:rPr lang="es-CL" dirty="0"/>
              <a:t>/360 , </a:t>
            </a:r>
            <a:r>
              <a:rPr lang="en-US" dirty="0"/>
              <a:t>Motorola 68k, </a:t>
            </a:r>
            <a:r>
              <a:rPr lang="en-US" b="1" dirty="0">
                <a:solidFill>
                  <a:srgbClr val="FF0000"/>
                </a:solidFill>
              </a:rPr>
              <a:t>x86</a:t>
            </a:r>
            <a:r>
              <a:rPr lang="en-US" dirty="0"/>
              <a:t>, etc.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25470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RISC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Reduced Instruction Set Computer</a:t>
            </a:r>
          </a:p>
          <a:p>
            <a:r>
              <a:rPr lang="en-US" dirty="0" smtClean="0"/>
              <a:t>Set de </a:t>
            </a:r>
            <a:r>
              <a:rPr lang="en-US" dirty="0" err="1" smtClean="0"/>
              <a:t>instrucciones</a:t>
            </a:r>
            <a:r>
              <a:rPr lang="en-US" dirty="0" smtClean="0"/>
              <a:t> </a:t>
            </a:r>
            <a:r>
              <a:rPr lang="en-US" dirty="0" err="1" smtClean="0"/>
              <a:t>minimalista</a:t>
            </a:r>
            <a:endParaRPr lang="en-US" dirty="0" smtClean="0"/>
          </a:p>
          <a:p>
            <a:r>
              <a:rPr lang="en-US" dirty="0" err="1" smtClean="0"/>
              <a:t>Instrucciones</a:t>
            </a:r>
            <a:r>
              <a:rPr lang="en-US" dirty="0" smtClean="0"/>
              <a:t> </a:t>
            </a:r>
            <a:r>
              <a:rPr lang="en-US" dirty="0" err="1" smtClean="0"/>
              <a:t>ortogonales</a:t>
            </a:r>
            <a:endParaRPr lang="en-US" dirty="0" smtClean="0"/>
          </a:p>
          <a:p>
            <a:r>
              <a:rPr lang="en-US" dirty="0" smtClean="0"/>
              <a:t>Meta: 1 </a:t>
            </a:r>
            <a:r>
              <a:rPr lang="en-US" dirty="0" err="1" smtClean="0"/>
              <a:t>instrucción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ciclo</a:t>
            </a:r>
            <a:r>
              <a:rPr lang="en-US" dirty="0" smtClean="0"/>
              <a:t> de </a:t>
            </a:r>
            <a:r>
              <a:rPr lang="en-US" dirty="0" err="1" smtClean="0"/>
              <a:t>reloj</a:t>
            </a:r>
            <a:endParaRPr lang="en-US" dirty="0" smtClean="0"/>
          </a:p>
          <a:p>
            <a:r>
              <a:rPr lang="en-US" dirty="0" err="1" smtClean="0"/>
              <a:t>Implementaciones</a:t>
            </a:r>
            <a:r>
              <a:rPr lang="en-US" dirty="0" smtClean="0"/>
              <a:t>: SPARC, MIPS, </a:t>
            </a:r>
            <a:r>
              <a:rPr lang="en-US" b="1" dirty="0" smtClean="0">
                <a:solidFill>
                  <a:srgbClr val="FF0000"/>
                </a:solidFill>
              </a:rPr>
              <a:t>ARM</a:t>
            </a:r>
            <a:r>
              <a:rPr lang="en-US" dirty="0" smtClean="0"/>
              <a:t>, etc.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71174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VLIW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Very Long Instruction Word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instrucción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larga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ejecutar</a:t>
            </a:r>
            <a:r>
              <a:rPr lang="en-US" dirty="0" smtClean="0"/>
              <a:t> </a:t>
            </a:r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instrucción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 smtClean="0"/>
              <a:t>compilador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trabajo</a:t>
            </a:r>
            <a:endParaRPr lang="en-US" dirty="0"/>
          </a:p>
          <a:p>
            <a:r>
              <a:rPr lang="en-US" dirty="0" smtClean="0"/>
              <a:t>El hardware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simple</a:t>
            </a:r>
          </a:p>
          <a:p>
            <a:r>
              <a:rPr lang="en-US" dirty="0" err="1" smtClean="0"/>
              <a:t>Principales</a:t>
            </a:r>
            <a:r>
              <a:rPr lang="en-US" dirty="0" smtClean="0"/>
              <a:t> </a:t>
            </a:r>
            <a:r>
              <a:rPr lang="en-US" dirty="0" err="1" smtClean="0"/>
              <a:t>implementaciones</a:t>
            </a:r>
            <a:r>
              <a:rPr lang="en-US" dirty="0" smtClean="0"/>
              <a:t> </a:t>
            </a:r>
            <a:r>
              <a:rPr lang="en-US" dirty="0" err="1" smtClean="0"/>
              <a:t>actuales</a:t>
            </a:r>
            <a:r>
              <a:rPr lang="en-US" dirty="0" smtClean="0"/>
              <a:t>: DSPs.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25470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Procesa</a:t>
            </a:r>
            <a:r>
              <a:rPr lang="en-US" dirty="0" smtClean="0"/>
              <a:t> </a:t>
            </a:r>
            <a:r>
              <a:rPr lang="en-US" dirty="0" err="1" smtClean="0"/>
              <a:t>instrucciones</a:t>
            </a:r>
            <a:endParaRPr lang="en-US" dirty="0" smtClean="0"/>
          </a:p>
          <a:p>
            <a:r>
              <a:rPr lang="en-US" dirty="0" err="1" smtClean="0"/>
              <a:t>Recibe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parámetros</a:t>
            </a:r>
            <a:endParaRPr lang="en-US" dirty="0" smtClean="0"/>
          </a:p>
          <a:p>
            <a:r>
              <a:rPr lang="en-US" dirty="0" err="1" smtClean="0"/>
              <a:t>Entrega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endParaRPr lang="en-US" dirty="0" smtClean="0"/>
          </a:p>
          <a:p>
            <a:r>
              <a:rPr lang="en-US" dirty="0" err="1" smtClean="0"/>
              <a:t>Contiene</a:t>
            </a:r>
            <a:r>
              <a:rPr lang="en-US" dirty="0" smtClean="0"/>
              <a:t> </a:t>
            </a:r>
            <a:r>
              <a:rPr lang="en-US" dirty="0" err="1" smtClean="0"/>
              <a:t>registros</a:t>
            </a:r>
            <a:endParaRPr lang="es-CL" dirty="0"/>
          </a:p>
        </p:txBody>
      </p:sp>
      <p:grpSp>
        <p:nvGrpSpPr>
          <p:cNvPr id="6" name="Group 5"/>
          <p:cNvGrpSpPr/>
          <p:nvPr/>
        </p:nvGrpSpPr>
        <p:grpSpPr>
          <a:xfrm>
            <a:off x="1037968" y="4606943"/>
            <a:ext cx="6658231" cy="1717657"/>
            <a:chOff x="1037968" y="4199317"/>
            <a:chExt cx="6658231" cy="1717657"/>
          </a:xfrm>
        </p:grpSpPr>
        <p:sp>
          <p:nvSpPr>
            <p:cNvPr id="3" name="Right Arrow 2"/>
            <p:cNvSpPr/>
            <p:nvPr/>
          </p:nvSpPr>
          <p:spPr>
            <a:xfrm>
              <a:off x="1037968" y="4667992"/>
              <a:ext cx="2406144" cy="78030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Instrucciones</a:t>
              </a:r>
              <a:endParaRPr lang="es-CL" sz="2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44112" y="4199317"/>
              <a:ext cx="2515989" cy="1717657"/>
            </a:xfrm>
            <a:prstGeom prst="rect">
              <a:avLst/>
            </a:prstGeom>
            <a:solidFill>
              <a:srgbClr val="9D3966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CPU</a:t>
              </a:r>
              <a:endParaRPr lang="es-CL" sz="4400" dirty="0"/>
            </a:p>
          </p:txBody>
        </p:sp>
        <p:sp>
          <p:nvSpPr>
            <p:cNvPr id="10" name="Left-Right Arrow 9"/>
            <p:cNvSpPr/>
            <p:nvPr/>
          </p:nvSpPr>
          <p:spPr>
            <a:xfrm>
              <a:off x="5960100" y="4724400"/>
              <a:ext cx="1736099" cy="784869"/>
            </a:xfrm>
            <a:prstGeom prst="left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Datos</a:t>
              </a:r>
              <a:endParaRPr lang="es-C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5716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Memoria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Contiene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guardados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endParaRPr lang="en-US" dirty="0" smtClean="0"/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dirección</a:t>
            </a:r>
            <a:r>
              <a:rPr lang="en-US" dirty="0" smtClean="0"/>
              <a:t> </a:t>
            </a:r>
            <a:r>
              <a:rPr lang="en-US" dirty="0" err="1" smtClean="0"/>
              <a:t>asociada</a:t>
            </a:r>
            <a:endParaRPr lang="en-US" dirty="0" smtClean="0"/>
          </a:p>
          <a:p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leídos</a:t>
            </a:r>
            <a:r>
              <a:rPr lang="en-US" dirty="0" smtClean="0"/>
              <a:t> o </a:t>
            </a:r>
            <a:r>
              <a:rPr lang="en-US" dirty="0" err="1" smtClean="0"/>
              <a:t>escritos</a:t>
            </a:r>
            <a:endParaRPr lang="en-US" dirty="0" smtClean="0"/>
          </a:p>
          <a:p>
            <a:r>
              <a:rPr lang="en-US" dirty="0" smtClean="0"/>
              <a:t>Los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en particular </a:t>
            </a:r>
            <a:r>
              <a:rPr lang="en-US" dirty="0" err="1" smtClean="0"/>
              <a:t>instrucciones</a:t>
            </a:r>
            <a:endParaRPr lang="es-CL" dirty="0"/>
          </a:p>
        </p:txBody>
      </p:sp>
      <p:sp>
        <p:nvSpPr>
          <p:cNvPr id="6" name="Rectangle 5"/>
          <p:cNvSpPr/>
          <p:nvPr/>
        </p:nvSpPr>
        <p:spPr>
          <a:xfrm>
            <a:off x="6477000" y="1752599"/>
            <a:ext cx="1981200" cy="122587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Memoria</a:t>
            </a:r>
            <a:endParaRPr lang="es-CL" sz="3200" dirty="0"/>
          </a:p>
        </p:txBody>
      </p:sp>
      <p:sp>
        <p:nvSpPr>
          <p:cNvPr id="7" name="Left-Right Arrow 6"/>
          <p:cNvSpPr/>
          <p:nvPr/>
        </p:nvSpPr>
        <p:spPr>
          <a:xfrm>
            <a:off x="4742960" y="1893565"/>
            <a:ext cx="1736099" cy="784869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Datos</a:t>
            </a:r>
            <a:endParaRPr lang="es-CL" sz="2400" dirty="0"/>
          </a:p>
        </p:txBody>
      </p:sp>
      <p:sp>
        <p:nvSpPr>
          <p:cNvPr id="8" name="Right Arrow 7"/>
          <p:cNvSpPr/>
          <p:nvPr/>
        </p:nvSpPr>
        <p:spPr>
          <a:xfrm>
            <a:off x="5026317" y="2678434"/>
            <a:ext cx="1432560" cy="600075"/>
          </a:xfrm>
          <a:prstGeom prst="rightArrow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Direcciones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7681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Principio Funcionamiento Computador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1088" name="Picture 6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0"/>
            <a:ext cx="54673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0" name="Right Arrow 1069"/>
          <p:cNvSpPr/>
          <p:nvPr/>
        </p:nvSpPr>
        <p:spPr>
          <a:xfrm>
            <a:off x="3368040" y="3429000"/>
            <a:ext cx="1432560" cy="447675"/>
          </a:xfrm>
          <a:prstGeom prst="rightArrow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Direcciones</a:t>
            </a:r>
            <a:endParaRPr lang="es-CL" dirty="0"/>
          </a:p>
        </p:txBody>
      </p:sp>
      <p:sp>
        <p:nvSpPr>
          <p:cNvPr id="7" name="Right Arrow 6"/>
          <p:cNvSpPr/>
          <p:nvPr/>
        </p:nvSpPr>
        <p:spPr>
          <a:xfrm>
            <a:off x="3377514" y="3920439"/>
            <a:ext cx="1432560" cy="447675"/>
          </a:xfrm>
          <a:prstGeom prst="rightArrow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63724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0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27912</TotalTime>
  <Words>438</Words>
  <Application>Microsoft Office PowerPoint</Application>
  <PresentationFormat>On-screen Show (4:3)</PresentationFormat>
  <Paragraphs>120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Arquitectura de Computadores CC4301 Clase 10: Arquitecturas Lógicas</vt:lpstr>
      <vt:lpstr>Arquitectura (Lógica)</vt:lpstr>
      <vt:lpstr>Tipos de ISA</vt:lpstr>
      <vt:lpstr>CISC</vt:lpstr>
      <vt:lpstr>RISC</vt:lpstr>
      <vt:lpstr>VLIW</vt:lpstr>
      <vt:lpstr>CPU</vt:lpstr>
      <vt:lpstr>Memoria</vt:lpstr>
      <vt:lpstr>Principio Funcionamiento Computador</vt:lpstr>
      <vt:lpstr>Lenguaje de Máquina vs Assembler</vt:lpstr>
      <vt:lpstr>Generación de Ejecutable</vt:lpstr>
      <vt:lpstr>Programa Almacenado en Memoria</vt:lpstr>
      <vt:lpstr>Tipos de Instrucciones</vt:lpstr>
      <vt:lpstr>Tipos de Argumentos</vt:lpstr>
      <vt:lpstr>Arquitectura Von Neumman</vt:lpstr>
      <vt:lpstr>Arquitectura Harvard</vt:lpstr>
      <vt:lpstr>Trabajo Grupal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Computadores CC4301</dc:title>
  <dc:creator>Pablo</dc:creator>
  <cp:lastModifiedBy>Pablo</cp:lastModifiedBy>
  <cp:revision>275</cp:revision>
  <dcterms:created xsi:type="dcterms:W3CDTF">2006-08-16T00:00:00Z</dcterms:created>
  <dcterms:modified xsi:type="dcterms:W3CDTF">2014-04-19T13:19:37Z</dcterms:modified>
</cp:coreProperties>
</file>