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7" r:id="rId2"/>
    <p:sldId id="318" r:id="rId3"/>
    <p:sldId id="319" r:id="rId4"/>
    <p:sldId id="320" r:id="rId5"/>
    <p:sldId id="322" r:id="rId6"/>
    <p:sldId id="321" r:id="rId7"/>
    <p:sldId id="323" r:id="rId8"/>
    <p:sldId id="324" r:id="rId9"/>
    <p:sldId id="333" r:id="rId10"/>
    <p:sldId id="339" r:id="rId11"/>
    <p:sldId id="325" r:id="rId12"/>
    <p:sldId id="334" r:id="rId13"/>
    <p:sldId id="326" r:id="rId14"/>
    <p:sldId id="327" r:id="rId15"/>
    <p:sldId id="336" r:id="rId16"/>
    <p:sldId id="332" r:id="rId17"/>
    <p:sldId id="337" r:id="rId18"/>
    <p:sldId id="338" r:id="rId19"/>
    <p:sldId id="33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33CC33"/>
    <a:srgbClr val="00FF00"/>
    <a:srgbClr val="66FF66"/>
    <a:srgbClr val="996600"/>
    <a:srgbClr val="CC9900"/>
    <a:srgbClr val="99FFCC"/>
    <a:srgbClr val="4F81BD"/>
    <a:srgbClr val="FF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9" autoAdjust="0"/>
    <p:restoredTop sz="88277" autoAdjust="0"/>
  </p:normalViewPr>
  <p:slideViewPr>
    <p:cSldViewPr>
      <p:cViewPr>
        <p:scale>
          <a:sx n="77" d="100"/>
          <a:sy n="77" d="100"/>
        </p:scale>
        <p:origin x="-109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8B895-0646-4326-A27E-299F1CE841D7}" type="datetimeFigureOut">
              <a:rPr lang="es-CL" smtClean="0"/>
              <a:t>21-04-2014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7FA38-0953-434C-B448-9E1E4D6709B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6877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8E4F5-6357-4993-BB42-F56C2B69EE9D}" type="datetimeFigureOut">
              <a:rPr lang="es-CL" smtClean="0"/>
              <a:t>21-04-2014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F2977-EB55-4852-A221-4D853DFDEF0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2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90663"/>
          </a:xfrm>
        </p:spPr>
        <p:txBody>
          <a:bodyPr>
            <a:normAutofit fontScale="90000"/>
          </a:bodyPr>
          <a:lstStyle/>
          <a:p>
            <a:r>
              <a:rPr lang="es-CL" dirty="0" smtClean="0"/>
              <a:t>Arquitectura de Computadores</a:t>
            </a:r>
            <a:br>
              <a:rPr lang="es-CL" dirty="0" smtClean="0"/>
            </a:br>
            <a:r>
              <a:rPr lang="en-US" dirty="0"/>
              <a:t>CC4301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smtClean="0"/>
              <a:t>Clase 11: </a:t>
            </a:r>
            <a:r>
              <a:rPr lang="es-CL" dirty="0" err="1" smtClean="0"/>
              <a:t>Assembler</a:t>
            </a:r>
            <a:r>
              <a:rPr lang="es-CL" dirty="0" smtClean="0"/>
              <a:t> x86</a:t>
            </a:r>
            <a:endParaRPr lang="es-C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990600"/>
          </a:xfrm>
        </p:spPr>
        <p:txBody>
          <a:bodyPr>
            <a:normAutofit fontScale="92500" lnSpcReduction="20000"/>
          </a:bodyPr>
          <a:lstStyle/>
          <a:p>
            <a:r>
              <a:rPr lang="es-CL" smtClean="0"/>
              <a:t>Semestre Primavera 2013</a:t>
            </a:r>
          </a:p>
          <a:p>
            <a:r>
              <a:rPr lang="es-CL" smtClean="0"/>
              <a:t>Profesor: Pablo Guerrero</a:t>
            </a:r>
            <a:endParaRPr lang="es-CL"/>
          </a:p>
        </p:txBody>
      </p:sp>
      <p:pic>
        <p:nvPicPr>
          <p:cNvPr id="3074" name="Picture 2" descr="D:\users\Pablo\DCC\Docencia\logo-departam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39909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users\Pablo\DCC\Docencia\logo-facult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-228600"/>
            <a:ext cx="1177925" cy="150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0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Comparación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Sintaxis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s-C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075165"/>
              </p:ext>
            </p:extLst>
          </p:nvPr>
        </p:nvGraphicFramePr>
        <p:xfrm>
          <a:off x="457200" y="1397000"/>
          <a:ext cx="8077200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NASM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AT&amp;T (GAS)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b="1" dirty="0" err="1" smtClean="0"/>
                        <a:t>nasm</a:t>
                      </a:r>
                      <a:r>
                        <a:rPr lang="es-CL" dirty="0" smtClean="0"/>
                        <a:t> </a:t>
                      </a:r>
                      <a:r>
                        <a:rPr lang="es-CL" b="1" dirty="0" smtClean="0"/>
                        <a:t>–f </a:t>
                      </a:r>
                      <a:r>
                        <a:rPr lang="es-CL" b="1" dirty="0" err="1" smtClean="0"/>
                        <a:t>elf</a:t>
                      </a:r>
                      <a:r>
                        <a:rPr lang="es-CL" dirty="0" smtClean="0"/>
                        <a:t> –o </a:t>
                      </a:r>
                      <a:r>
                        <a:rPr lang="es-CL" dirty="0" err="1" smtClean="0"/>
                        <a:t>program.o</a:t>
                      </a:r>
                      <a:r>
                        <a:rPr lang="es-CL" dirty="0" smtClean="0"/>
                        <a:t> program.</a:t>
                      </a:r>
                      <a:r>
                        <a:rPr lang="es-CL" b="1" dirty="0" smtClean="0"/>
                        <a:t>asm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as</a:t>
                      </a:r>
                      <a:r>
                        <a:rPr lang="es-CL" dirty="0" smtClean="0"/>
                        <a:t> –o </a:t>
                      </a:r>
                      <a:r>
                        <a:rPr lang="es-CL" dirty="0" err="1" smtClean="0"/>
                        <a:t>program.o</a:t>
                      </a:r>
                      <a:r>
                        <a:rPr lang="es-CL" dirty="0" smtClean="0"/>
                        <a:t> </a:t>
                      </a:r>
                      <a:r>
                        <a:rPr lang="es-CL" dirty="0" err="1" smtClean="0"/>
                        <a:t>program.</a:t>
                      </a:r>
                      <a:r>
                        <a:rPr lang="es-CL" b="1" dirty="0" err="1" smtClean="0"/>
                        <a:t>s</a:t>
                      </a:r>
                      <a:endParaRPr lang="es-C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Text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segment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begins</a:t>
                      </a:r>
                      <a:endParaRPr lang="es-CL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section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s-CL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global _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s-CL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entry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endParaRPr lang="es-CL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_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endParaRPr lang="e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Put the code number for system call</a:t>
                      </a:r>
                    </a:p>
                    <a:p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eax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1 </a:t>
                      </a:r>
                    </a:p>
                    <a:p>
                      <a:endParaRPr lang="e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ebx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2</a:t>
                      </a:r>
                    </a:p>
                    <a:p>
                      <a:endParaRPr lang="e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OS</a:t>
                      </a:r>
                    </a:p>
                    <a:p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80h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Text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segment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begins</a:t>
                      </a:r>
                      <a:endParaRPr lang="es-CL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section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s-CL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.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globl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_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s-CL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entry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endParaRPr lang="es-CL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_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endParaRPr lang="e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Put the code number for system call</a:t>
                      </a:r>
                    </a:p>
                    <a:p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movl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$1, %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eax</a:t>
                      </a:r>
                      <a:endParaRPr lang="es-CL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/*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*/</a:t>
                      </a:r>
                    </a:p>
                    <a:p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movl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$2, %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ebx</a:t>
                      </a:r>
                      <a:endParaRPr lang="es-CL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OS</a:t>
                      </a:r>
                    </a:p>
                    <a:p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CL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CL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$0x80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12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Instrucciones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Aritméticas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42005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65" y="4953000"/>
            <a:ext cx="71247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26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 Grupal 1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059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Multiplicación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División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1752600"/>
            <a:ext cx="42767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43" y="4660557"/>
            <a:ext cx="42100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720" y="4672914"/>
            <a:ext cx="42195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24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Información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  <a:endParaRPr lang="es-C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8350"/>
            <a:ext cx="4448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71875"/>
            <a:ext cx="16192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15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Direccionamiento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Indirecto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versión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simple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la </a:t>
            </a:r>
            <a:r>
              <a:rPr lang="en-US" dirty="0" err="1" smtClean="0"/>
              <a:t>dirección</a:t>
            </a:r>
            <a:r>
              <a:rPr lang="en-US" dirty="0" smtClean="0"/>
              <a:t> de </a:t>
            </a:r>
            <a:r>
              <a:rPr lang="en-US" dirty="0" err="1" smtClean="0"/>
              <a:t>memoria</a:t>
            </a:r>
            <a:r>
              <a:rPr lang="en-US" dirty="0" smtClean="0"/>
              <a:t> </a:t>
            </a:r>
            <a:r>
              <a:rPr lang="en-US" dirty="0" err="1" smtClean="0"/>
              <a:t>almacenada</a:t>
            </a:r>
            <a:r>
              <a:rPr lang="en-US" dirty="0" smtClean="0"/>
              <a:t> en un </a:t>
            </a:r>
            <a:r>
              <a:rPr lang="en-US" dirty="0" err="1" smtClean="0"/>
              <a:t>registro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ello</a:t>
            </a:r>
            <a:r>
              <a:rPr lang="en-US" dirty="0" smtClean="0"/>
              <a:t>, se </a:t>
            </a:r>
            <a:r>
              <a:rPr lang="en-US" dirty="0" err="1" smtClean="0"/>
              <a:t>encierra</a:t>
            </a:r>
            <a:r>
              <a:rPr lang="en-US" dirty="0" smtClean="0"/>
              <a:t> el </a:t>
            </a:r>
            <a:r>
              <a:rPr lang="en-US" dirty="0" err="1" smtClean="0"/>
              <a:t>registro</a:t>
            </a:r>
            <a:r>
              <a:rPr lang="en-US" dirty="0" smtClean="0"/>
              <a:t> entre </a:t>
            </a:r>
            <a:r>
              <a:rPr lang="en-US" dirty="0" err="1" smtClean="0"/>
              <a:t>paréntesis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Ej</a:t>
            </a:r>
            <a:r>
              <a:rPr lang="en-US" dirty="0" smtClean="0"/>
              <a:t>:		</a:t>
            </a:r>
            <a:endParaRPr lang="es-CL" dirty="0"/>
          </a:p>
        </p:txBody>
      </p:sp>
      <p:sp>
        <p:nvSpPr>
          <p:cNvPr id="4" name="Rectangle 3"/>
          <p:cNvSpPr/>
          <p:nvPr/>
        </p:nvSpPr>
        <p:spPr>
          <a:xfrm>
            <a:off x="838200" y="4800600"/>
            <a:ext cx="68580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relaxedInset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tlCol="0" anchor="ctr"/>
          <a:lstStyle/>
          <a:p>
            <a:pPr marL="185738" lvl="1">
              <a:tabLst>
                <a:tab pos="2422525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(%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	#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guarda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el valor de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ebx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en la</a:t>
            </a:r>
          </a:p>
          <a:p>
            <a:pPr marL="185738" lvl="1">
              <a:tabLst>
                <a:tab pos="2422525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dirección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memoria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apuntada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185738" lvl="1">
              <a:tabLst>
                <a:tab pos="2422525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eax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47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Extensión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Reciben</a:t>
            </a:r>
            <a:r>
              <a:rPr lang="en-US" dirty="0" smtClean="0"/>
              <a:t> dos </a:t>
            </a:r>
            <a:r>
              <a:rPr lang="en-US" dirty="0" err="1" smtClean="0"/>
              <a:t>sufijos</a:t>
            </a:r>
            <a:r>
              <a:rPr lang="en-US" dirty="0" smtClean="0"/>
              <a:t> de </a:t>
            </a:r>
            <a:r>
              <a:rPr lang="en-US" dirty="0" err="1" smtClean="0"/>
              <a:t>tamaño</a:t>
            </a:r>
            <a:r>
              <a:rPr lang="en-US" dirty="0" smtClean="0"/>
              <a:t>: </a:t>
            </a:r>
            <a:r>
              <a:rPr lang="en-US" dirty="0" err="1" smtClean="0"/>
              <a:t>origen</a:t>
            </a:r>
            <a:r>
              <a:rPr lang="en-US" dirty="0" smtClean="0"/>
              <a:t> y </a:t>
            </a:r>
            <a:r>
              <a:rPr lang="en-US" dirty="0" err="1" smtClean="0"/>
              <a:t>destino</a:t>
            </a:r>
            <a:endParaRPr lang="en-US" dirty="0" smtClean="0"/>
          </a:p>
          <a:p>
            <a:r>
              <a:rPr lang="en-US" dirty="0" err="1" smtClean="0"/>
              <a:t>Ejemplo</a:t>
            </a:r>
            <a:r>
              <a:rPr lang="en-US" dirty="0" smtClean="0"/>
              <a:t>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41338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14850"/>
            <a:ext cx="17526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785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Operaciones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294198"/>
              </p:ext>
            </p:extLst>
          </p:nvPr>
        </p:nvGraphicFramePr>
        <p:xfrm>
          <a:off x="1295400" y="1879600"/>
          <a:ext cx="51054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Comando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Descripción</a:t>
                      </a:r>
                      <a:endParaRPr lang="es-C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and </a:t>
                      </a:r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src</a:t>
                      </a:r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</a:t>
                      </a:r>
                      <a:endParaRPr lang="es-CL" sz="20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</a:t>
                      </a:r>
                      <a:r>
                        <a:rPr lang="es-CL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or</a:t>
                      </a:r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src</a:t>
                      </a:r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</a:t>
                      </a:r>
                      <a:endParaRPr lang="es-CL" sz="20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</a:t>
                      </a:r>
                      <a:r>
                        <a:rPr lang="es-CL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s-CL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xor</a:t>
                      </a:r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src</a:t>
                      </a:r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</a:t>
                      </a:r>
                      <a:endParaRPr lang="es-CL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</a:t>
                      </a:r>
                      <a:r>
                        <a:rPr lang="es-CL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s-CL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not</a:t>
                      </a:r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</a:t>
                      </a:r>
                      <a:endParaRPr lang="es-CL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Bitwise</a:t>
                      </a:r>
                      <a:r>
                        <a:rPr lang="es-CL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L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inversion</a:t>
                      </a:r>
                      <a:endParaRPr lang="es-CL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456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 y Rotate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/>
          <a:lstStyle/>
          <a:p>
            <a:r>
              <a:rPr lang="es-CL" dirty="0" smtClean="0"/>
              <a:t>El valor por defecto de n es 1</a:t>
            </a:r>
            <a:endParaRPr lang="es-CL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519724"/>
              </p:ext>
            </p:extLst>
          </p:nvPr>
        </p:nvGraphicFramePr>
        <p:xfrm>
          <a:off x="685800" y="1752600"/>
          <a:ext cx="762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Comando</a:t>
                      </a:r>
                      <a:endParaRPr lang="es-C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Descripción</a:t>
                      </a:r>
                      <a:endParaRPr lang="es-CL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ror</a:t>
                      </a:r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[n, ] </a:t>
                      </a:r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</a:t>
                      </a:r>
                      <a:endParaRPr lang="es-CL" sz="20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rol </a:t>
                      </a:r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[n, ] </a:t>
                      </a:r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</a:t>
                      </a:r>
                      <a:endParaRPr lang="es-CL" sz="20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rotate right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bits</a:t>
                      </a:r>
                      <a:endParaRPr lang="en-US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rotate left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bits</a:t>
                      </a:r>
                      <a:endParaRPr lang="es-CL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shr</a:t>
                      </a:r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[n, ] </a:t>
                      </a:r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</a:t>
                      </a:r>
                      <a:endParaRPr lang="es-CL" sz="20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shl</a:t>
                      </a:r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[n, ] </a:t>
                      </a:r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</a:t>
                      </a:r>
                      <a:endParaRPr lang="es-CL" sz="20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right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bits,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 with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left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bits,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 with 0</a:t>
                      </a:r>
                      <a:endParaRPr lang="es-CL" sz="2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sar</a:t>
                      </a:r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[n, ] </a:t>
                      </a:r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</a:t>
                      </a:r>
                      <a:endParaRPr lang="es-CL" sz="20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sal </a:t>
                      </a:r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[n, ] </a:t>
                      </a:r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dest</a:t>
                      </a:r>
                      <a:endParaRPr lang="es-CL" sz="20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right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bits,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 with sign bit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 left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bits,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 with 0</a:t>
                      </a:r>
                      <a:endParaRPr lang="es-CL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scr</a:t>
                      </a:r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[n, ] </a:t>
                      </a:r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</a:t>
                      </a:r>
                      <a:endParaRPr lang="es-CL" sz="2000" b="1" i="0" u="none" strike="noStrike" kern="1200" baseline="0" dirty="0" smtClean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scl</a:t>
                      </a:r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s-CL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[n, ] </a:t>
                      </a:r>
                      <a:r>
                        <a:rPr lang="es-CL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arg</a:t>
                      </a:r>
                      <a:endParaRPr lang="es-CL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shr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bits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shifted into carry flag</a:t>
                      </a:r>
                    </a:p>
                    <a:p>
                      <a:r>
                        <a:rPr lang="en-US" sz="2000" b="1" i="0" u="none" strike="noStrike" kern="1200" baseline="0" dirty="0" err="1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shl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bits 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shifted into carry flag</a:t>
                      </a:r>
                      <a:endParaRPr lang="es-CL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694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CL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Trabajo Grupal 2</a:t>
            </a:r>
            <a:endParaRPr lang="es-CL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024" name="Group 1023"/>
          <p:cNvGrpSpPr/>
          <p:nvPr/>
        </p:nvGrpSpPr>
        <p:grpSpPr>
          <a:xfrm>
            <a:off x="2895600" y="1600200"/>
            <a:ext cx="6175905" cy="5185187"/>
            <a:chOff x="2895600" y="1600200"/>
            <a:chExt cx="6175905" cy="51851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1600200"/>
              <a:ext cx="6175905" cy="5185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30"/>
            <p:cNvSpPr/>
            <p:nvPr/>
          </p:nvSpPr>
          <p:spPr>
            <a:xfrm>
              <a:off x="2895600" y="1600200"/>
              <a:ext cx="6175905" cy="5185187"/>
            </a:xfrm>
            <a:prstGeom prst="rect">
              <a:avLst/>
            </a:prstGeom>
            <a:gradFill flip="none" rotWithShape="1">
              <a:gsLst>
                <a:gs pos="39000">
                  <a:schemeClr val="accent1">
                    <a:tint val="66000"/>
                    <a:satMod val="160000"/>
                    <a:alpha val="0"/>
                  </a:schemeClr>
                </a:gs>
                <a:gs pos="76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09850"/>
            <a:ext cx="4448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455" y="2609850"/>
            <a:ext cx="42100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78161"/>
            <a:ext cx="44005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6976037"/>
              </p:ext>
            </p:extLst>
          </p:nvPr>
        </p:nvGraphicFramePr>
        <p:xfrm>
          <a:off x="533400" y="48006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b="1" dirty="0" smtClean="0">
                          <a:solidFill>
                            <a:srgbClr val="FF3399"/>
                          </a:solidFill>
                          <a:sym typeface="Symbol"/>
                        </a:rPr>
                        <a:t></a:t>
                      </a:r>
                      <a:r>
                        <a:rPr lang="en-US" dirty="0" smtClean="0"/>
                        <a:t>X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="1" dirty="0" smtClean="0">
                          <a:solidFill>
                            <a:srgbClr val="FF3399"/>
                          </a:solidFill>
                          <a:sym typeface="Symbol"/>
                        </a:rPr>
                        <a:t></a:t>
                      </a:r>
                      <a:r>
                        <a:rPr lang="en-US" dirty="0" smtClean="0"/>
                        <a:t>X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</a:t>
                      </a:r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3399"/>
                          </a:solidFill>
                          <a:sym typeface="Symbol"/>
                        </a:rPr>
                        <a:t></a:t>
                      </a:r>
                      <a:r>
                        <a:rPr lang="en-US" dirty="0" smtClean="0"/>
                        <a:t>X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3399"/>
                          </a:solidFill>
                          <a:sym typeface="Symbol"/>
                        </a:rPr>
                        <a:t></a:t>
                      </a:r>
                      <a:r>
                        <a:rPr lang="en-US" dirty="0" smtClean="0"/>
                        <a:t>H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3399"/>
                          </a:solidFill>
                          <a:sym typeface="Symbol"/>
                        </a:rPr>
                        <a:t></a:t>
                      </a:r>
                      <a:r>
                        <a:rPr lang="en-US" dirty="0" smtClean="0"/>
                        <a:t>L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42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x86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x86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arquitectura</a:t>
            </a:r>
            <a:r>
              <a:rPr lang="en-US" dirty="0" smtClean="0"/>
              <a:t> (no </a:t>
            </a:r>
            <a:r>
              <a:rPr lang="en-US" dirty="0" err="1" smtClean="0"/>
              <a:t>una</a:t>
            </a:r>
            <a:r>
              <a:rPr lang="en-US" dirty="0" smtClean="0"/>
              <a:t> CPU)</a:t>
            </a:r>
          </a:p>
          <a:p>
            <a:r>
              <a:rPr lang="en-US" dirty="0" err="1" smtClean="0"/>
              <a:t>Historia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CISC</a:t>
            </a:r>
          </a:p>
          <a:p>
            <a:r>
              <a:rPr lang="en-US" dirty="0" smtClean="0"/>
              <a:t>Little Endian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5712"/>
              </p:ext>
            </p:extLst>
          </p:nvPr>
        </p:nvGraphicFramePr>
        <p:xfrm>
          <a:off x="1219200" y="2895600"/>
          <a:ext cx="7086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/>
                <a:gridCol w="590550"/>
                <a:gridCol w="1732280"/>
                <a:gridCol w="2992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año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Nombre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Instrucciones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1978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</a:t>
                      </a:r>
                      <a:r>
                        <a:rPr lang="en-US" baseline="0" dirty="0" smtClean="0"/>
                        <a:t> 8086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IA-16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1985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 80386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IA-32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AMD Athlon 64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AMD64 (compatible con IA-32 </a:t>
                      </a:r>
                      <a:r>
                        <a:rPr lang="en-US" dirty="0" err="1" smtClean="0"/>
                        <a:t>pero</a:t>
                      </a:r>
                      <a:r>
                        <a:rPr lang="en-US" dirty="0" smtClean="0"/>
                        <a:t> no con IA-64)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43369" y="3667899"/>
            <a:ext cx="654704" cy="304800"/>
          </a:xfrm>
          <a:prstGeom prst="rect">
            <a:avLst/>
          </a:prstGeom>
          <a:noFill/>
          <a:ln w="76200">
            <a:solidFill>
              <a:srgbClr val="00FF00">
                <a:alpha val="6000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39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Memoria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r>
              <a:rPr lang="en-US" dirty="0" smtClean="0"/>
              <a:t> de la CPU</a:t>
            </a:r>
          </a:p>
          <a:p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</a:t>
            </a:r>
            <a:r>
              <a:rPr lang="en-US" dirty="0" err="1" smtClean="0"/>
              <a:t>acceso</a:t>
            </a:r>
            <a:endParaRPr lang="en-US" dirty="0" smtClean="0"/>
          </a:p>
          <a:p>
            <a:r>
              <a:rPr lang="en-US" dirty="0" err="1" smtClean="0"/>
              <a:t>Casi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 los </a:t>
            </a:r>
            <a:r>
              <a:rPr lang="en-US" dirty="0" err="1" smtClean="0"/>
              <a:t>usan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1995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Propósito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General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701194"/>
              </p:ext>
            </p:extLst>
          </p:nvPr>
        </p:nvGraphicFramePr>
        <p:xfrm>
          <a:off x="762000" y="21844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b="1" dirty="0" smtClean="0">
                          <a:solidFill>
                            <a:srgbClr val="FF3399"/>
                          </a:solidFill>
                          <a:sym typeface="Symbol"/>
                        </a:rPr>
                        <a:t></a:t>
                      </a:r>
                      <a:r>
                        <a:rPr lang="en-US" dirty="0" smtClean="0"/>
                        <a:t>X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="1" dirty="0" smtClean="0">
                          <a:solidFill>
                            <a:srgbClr val="FF3399"/>
                          </a:solidFill>
                          <a:sym typeface="Symbol"/>
                        </a:rPr>
                        <a:t></a:t>
                      </a:r>
                      <a:r>
                        <a:rPr lang="en-US" dirty="0" smtClean="0"/>
                        <a:t>X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</a:t>
                      </a:r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3399"/>
                          </a:solidFill>
                          <a:sym typeface="Symbol"/>
                        </a:rPr>
                        <a:t></a:t>
                      </a:r>
                      <a:r>
                        <a:rPr lang="en-US" dirty="0" smtClean="0"/>
                        <a:t>X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3399"/>
                          </a:solidFill>
                          <a:sym typeface="Symbol"/>
                        </a:rPr>
                        <a:t></a:t>
                      </a:r>
                      <a:r>
                        <a:rPr lang="en-US" dirty="0" smtClean="0"/>
                        <a:t>H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3399"/>
                          </a:solidFill>
                          <a:sym typeface="Symbol"/>
                        </a:rPr>
                        <a:t></a:t>
                      </a:r>
                      <a:r>
                        <a:rPr lang="en-US" dirty="0" smtClean="0"/>
                        <a:t>L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𝐷</m:t>
                        </m:r>
                      </m:e>
                    </m:d>
                  </m:oMath>
                </a14:m>
                <a:endParaRPr lang="es-CL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s-CL" dirty="0" smtClean="0"/>
                  <a:t>AX/EAX/RAX</a:t>
                </a:r>
                <a:r>
                  <a:rPr lang="es-CL" dirty="0"/>
                  <a:t>: </a:t>
                </a:r>
                <a:r>
                  <a:rPr lang="es-CL" dirty="0" smtClean="0"/>
                  <a:t>Acumulador</a:t>
                </a:r>
              </a:p>
              <a:p>
                <a:r>
                  <a:rPr lang="es-CL" dirty="0" smtClean="0"/>
                  <a:t>BX/EBX/RBX</a:t>
                </a:r>
                <a:r>
                  <a:rPr lang="es-CL" dirty="0"/>
                  <a:t>: </a:t>
                </a:r>
                <a:r>
                  <a:rPr lang="es-CL" dirty="0" smtClean="0"/>
                  <a:t>Índice Base (Arreglos)</a:t>
                </a:r>
              </a:p>
              <a:p>
                <a:r>
                  <a:rPr lang="es-CL" dirty="0" smtClean="0"/>
                  <a:t>CX/ECX/RCX</a:t>
                </a:r>
                <a:r>
                  <a:rPr lang="es-CL" dirty="0"/>
                  <a:t>: </a:t>
                </a:r>
                <a:r>
                  <a:rPr lang="es-CL" dirty="0" smtClean="0"/>
                  <a:t>Contador</a:t>
                </a:r>
              </a:p>
              <a:p>
                <a:r>
                  <a:rPr lang="es-CL" dirty="0" smtClean="0"/>
                  <a:t>DX/EDX/RDX</a:t>
                </a:r>
                <a:r>
                  <a:rPr lang="es-CL" dirty="0"/>
                  <a:t>: </a:t>
                </a:r>
                <a:r>
                  <a:rPr lang="es-CL" dirty="0" smtClean="0"/>
                  <a:t>Datos/general</a:t>
                </a:r>
                <a:endParaRPr lang="es-CL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5257800"/>
              </a:xfrm>
              <a:prstGeom prst="rect">
                <a:avLst/>
              </a:prstGeom>
              <a:blipFill rotWithShape="1">
                <a:blip r:embed="rId3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0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479532"/>
              </p:ext>
            </p:extLst>
          </p:nvPr>
        </p:nvGraphicFramePr>
        <p:xfrm>
          <a:off x="762000" y="21844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b="1" dirty="0" smtClean="0">
                          <a:solidFill>
                            <a:srgbClr val="FF3399"/>
                          </a:solidFill>
                          <a:sym typeface="Symbol"/>
                        </a:rPr>
                        <a:t></a:t>
                      </a:r>
                      <a:r>
                        <a:rPr lang="en-US" dirty="0" smtClean="0"/>
                        <a:t>I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="1" dirty="0" smtClean="0">
                          <a:solidFill>
                            <a:srgbClr val="FF3399"/>
                          </a:solidFill>
                          <a:sym typeface="Symbol"/>
                        </a:rPr>
                        <a:t></a:t>
                      </a:r>
                      <a:r>
                        <a:rPr lang="en-US" dirty="0" smtClean="0"/>
                        <a:t>I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</a:t>
                      </a:r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3399"/>
                          </a:solidFill>
                          <a:sym typeface="Symbol"/>
                        </a:rPr>
                        <a:t></a:t>
                      </a:r>
                      <a:r>
                        <a:rPr lang="en-US" dirty="0" smtClean="0"/>
                        <a:t>I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3399"/>
                          </a:solidFill>
                          <a:sym typeface="Symbol"/>
                        </a:rPr>
                        <a:t></a:t>
                      </a:r>
                      <a:r>
                        <a:rPr lang="en-US" dirty="0" smtClean="0"/>
                        <a:t>IL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1600200"/>
                <a:ext cx="8229600" cy="48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𝐷</m:t>
                        </m:r>
                      </m:e>
                    </m:d>
                  </m:oMath>
                </a14:m>
                <a:endParaRPr lang="es-CL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s-CL" dirty="0"/>
                  <a:t>SI/ESI/RSI: </a:t>
                </a:r>
                <a:r>
                  <a:rPr lang="es-CL" dirty="0" smtClean="0"/>
                  <a:t>Índice de Origen para operaciones de </a:t>
                </a:r>
                <a:r>
                  <a:rPr lang="es-CL" dirty="0" err="1" smtClean="0"/>
                  <a:t>strings</a:t>
                </a:r>
                <a:endParaRPr lang="es-CL" dirty="0" smtClean="0"/>
              </a:p>
              <a:p>
                <a:r>
                  <a:rPr lang="es-CL" dirty="0" smtClean="0"/>
                  <a:t>DI/EDI/RDI</a:t>
                </a:r>
                <a:r>
                  <a:rPr lang="es-CL" dirty="0"/>
                  <a:t>: Índice de </a:t>
                </a:r>
                <a:r>
                  <a:rPr lang="es-CL" dirty="0" smtClean="0"/>
                  <a:t>Destino </a:t>
                </a:r>
                <a:r>
                  <a:rPr lang="es-CL" dirty="0"/>
                  <a:t>para operaciones de </a:t>
                </a:r>
                <a:r>
                  <a:rPr lang="es-CL" dirty="0" err="1"/>
                  <a:t>strings</a:t>
                </a:r>
                <a:endParaRPr lang="es-CL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800600"/>
              </a:xfrm>
              <a:prstGeom prst="rect">
                <a:avLst/>
              </a:prstGeom>
              <a:blipFill rotWithShape="1">
                <a:blip r:embed="rId3"/>
                <a:stretch>
                  <a:fillRect l="-1630" b="-152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7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Punteros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217196"/>
              </p:ext>
            </p:extLst>
          </p:nvPr>
        </p:nvGraphicFramePr>
        <p:xfrm>
          <a:off x="762000" y="21844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b="1" dirty="0" smtClean="0">
                          <a:solidFill>
                            <a:srgbClr val="FF3399"/>
                          </a:solidFill>
                          <a:sym typeface="Symbol"/>
                        </a:rPr>
                        <a:t></a:t>
                      </a:r>
                      <a:r>
                        <a:rPr lang="en-US" dirty="0" smtClean="0"/>
                        <a:t>P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r>
                        <a:rPr lang="en-US" b="1" dirty="0" smtClean="0">
                          <a:solidFill>
                            <a:srgbClr val="FF3399"/>
                          </a:solidFill>
                          <a:sym typeface="Symbol"/>
                        </a:rPr>
                        <a:t></a:t>
                      </a:r>
                      <a:r>
                        <a:rPr lang="en-US" dirty="0" smtClean="0"/>
                        <a:t>P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</a:t>
                      </a:r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3399"/>
                          </a:solidFill>
                          <a:sym typeface="Symbol"/>
                        </a:rPr>
                        <a:t></a:t>
                      </a:r>
                      <a:r>
                        <a:rPr lang="en-US" dirty="0" smtClean="0"/>
                        <a:t>P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3399"/>
                          </a:solidFill>
                          <a:sym typeface="Symbol"/>
                        </a:rPr>
                        <a:t></a:t>
                      </a:r>
                      <a:r>
                        <a:rPr lang="en-US" dirty="0" smtClean="0"/>
                        <a:t>PL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1600200"/>
                <a:ext cx="8229600" cy="480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𝐵</m:t>
                        </m:r>
                      </m:e>
                    </m:d>
                  </m:oMath>
                </a14:m>
                <a:endParaRPr lang="es-CL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SP/ESP/RSP: </a:t>
                </a:r>
                <a:r>
                  <a:rPr lang="en-US" dirty="0" err="1" smtClean="0"/>
                  <a:t>Puntero</a:t>
                </a:r>
                <a:r>
                  <a:rPr lang="en-US" dirty="0" smtClean="0"/>
                  <a:t> a la parte superior de la </a:t>
                </a:r>
                <a:r>
                  <a:rPr lang="en-US" dirty="0" err="1" smtClean="0"/>
                  <a:t>pila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pila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invertida</a:t>
                </a:r>
                <a:r>
                  <a:rPr lang="en-US" dirty="0" smtClean="0"/>
                  <a:t>).</a:t>
                </a:r>
              </a:p>
              <a:p>
                <a:r>
                  <a:rPr lang="en-US" dirty="0" smtClean="0"/>
                  <a:t>BP/EBP/RBP</a:t>
                </a:r>
                <a:r>
                  <a:rPr lang="en-US" dirty="0"/>
                  <a:t>: </a:t>
                </a:r>
                <a:r>
                  <a:rPr lang="en-US" dirty="0" err="1" smtClean="0"/>
                  <a:t>Puntero</a:t>
                </a:r>
                <a:r>
                  <a:rPr lang="en-US" dirty="0" smtClean="0"/>
                  <a:t> al frame actual de la </a:t>
                </a:r>
                <a:r>
                  <a:rPr lang="en-US" dirty="0" err="1" smtClean="0"/>
                  <a:t>pila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su</a:t>
                </a:r>
                <a:r>
                  <a:rPr lang="en-US" dirty="0" smtClean="0"/>
                  <a:t> base (</a:t>
                </a:r>
                <a:r>
                  <a:rPr lang="en-US" dirty="0" err="1" smtClean="0"/>
                  <a:t>pila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invertida</a:t>
                </a:r>
                <a:r>
                  <a:rPr lang="en-US" dirty="0" smtClean="0"/>
                  <a:t>).</a:t>
                </a:r>
                <a:endParaRPr lang="es-CL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800600"/>
              </a:xfrm>
              <a:prstGeom prst="rect">
                <a:avLst/>
              </a:prstGeom>
              <a:blipFill rotWithShape="1">
                <a:blip r:embed="rId3"/>
                <a:stretch>
                  <a:fillRect l="-1630" b="-152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9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Puntero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Instrucción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731302"/>
              </p:ext>
            </p:extLst>
          </p:nvPr>
        </p:nvGraphicFramePr>
        <p:xfrm>
          <a:off x="762000" y="21844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RIP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EIP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</a:t>
                      </a:r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IP/EIP/RIP: Instruction pointer. </a:t>
            </a:r>
            <a:r>
              <a:rPr lang="en-US" dirty="0" err="1" smtClean="0"/>
              <a:t>Tiene</a:t>
            </a:r>
            <a:r>
              <a:rPr lang="en-US" dirty="0" smtClean="0"/>
              <a:t> la </a:t>
            </a:r>
            <a:r>
              <a:rPr lang="en-US" dirty="0" err="1" smtClean="0"/>
              <a:t>dirección</a:t>
            </a:r>
            <a:r>
              <a:rPr lang="en-US" dirty="0" smtClean="0"/>
              <a:t> a la </a:t>
            </a:r>
            <a:r>
              <a:rPr lang="en-US" dirty="0" err="1" smtClean="0"/>
              <a:t>instrucción</a:t>
            </a:r>
            <a:r>
              <a:rPr lang="en-US" dirty="0" smtClean="0"/>
              <a:t> </a:t>
            </a:r>
            <a:r>
              <a:rPr lang="en-US" dirty="0" err="1" smtClean="0"/>
              <a:t>ejecutada</a:t>
            </a:r>
            <a:r>
              <a:rPr lang="en-US" dirty="0" smtClean="0"/>
              <a:t> </a:t>
            </a:r>
            <a:r>
              <a:rPr lang="en-US" dirty="0" err="1" smtClean="0"/>
              <a:t>actualmente</a:t>
            </a:r>
            <a:r>
              <a:rPr lang="en-US" dirty="0" smtClean="0"/>
              <a:t>, </a:t>
            </a:r>
            <a:r>
              <a:rPr lang="en-US" dirty="0" err="1" smtClean="0"/>
              <a:t>llamada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3399"/>
                </a:solidFill>
              </a:rPr>
              <a:t>program counter</a:t>
            </a:r>
            <a:r>
              <a:rPr lang="en-US" dirty="0" smtClean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974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Assembler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sintaxis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GNU Assembler (GAS) = </a:t>
            </a:r>
            <a:r>
              <a:rPr lang="en-US" dirty="0" err="1" smtClean="0"/>
              <a:t>sintaxis</a:t>
            </a:r>
            <a:r>
              <a:rPr lang="en-US" dirty="0" smtClean="0"/>
              <a:t> AT&amp;T</a:t>
            </a:r>
          </a:p>
          <a:p>
            <a:pPr lvl="1"/>
            <a:r>
              <a:rPr lang="en-US" dirty="0" err="1" smtClean="0"/>
              <a:t>Sintaxis</a:t>
            </a:r>
            <a:r>
              <a:rPr lang="en-US" dirty="0" smtClean="0"/>
              <a:t> Intel</a:t>
            </a:r>
          </a:p>
          <a:p>
            <a:r>
              <a:rPr lang="en-US" dirty="0" smtClean="0"/>
              <a:t>Al </a:t>
            </a:r>
            <a:r>
              <a:rPr lang="en-US" dirty="0" err="1" smtClean="0"/>
              <a:t>operar</a:t>
            </a:r>
            <a:r>
              <a:rPr lang="en-US" dirty="0" smtClean="0"/>
              <a:t> </a:t>
            </a:r>
            <a:r>
              <a:rPr lang="en-US" dirty="0" err="1" smtClean="0"/>
              <a:t>direcciones</a:t>
            </a:r>
            <a:r>
              <a:rPr lang="en-US" dirty="0" smtClean="0"/>
              <a:t> de </a:t>
            </a:r>
            <a:r>
              <a:rPr lang="en-US" dirty="0" err="1" smtClean="0"/>
              <a:t>memoria</a:t>
            </a:r>
            <a:r>
              <a:rPr lang="en-US" dirty="0" smtClean="0"/>
              <a:t>, 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especificar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tamaño</a:t>
            </a:r>
            <a:r>
              <a:rPr lang="en-US" dirty="0" smtClean="0"/>
              <a:t> con un </a:t>
            </a:r>
            <a:r>
              <a:rPr lang="en-US" dirty="0" err="1" smtClean="0"/>
              <a:t>sufijo</a:t>
            </a:r>
            <a:endParaRPr lang="en-US" dirty="0" smtClean="0"/>
          </a:p>
          <a:p>
            <a:pPr lvl="1"/>
            <a:endParaRPr lang="es-C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98044"/>
              </p:ext>
            </p:extLst>
          </p:nvPr>
        </p:nvGraphicFramePr>
        <p:xfrm>
          <a:off x="1524000" y="4572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Sufijo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Nombre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Número</a:t>
                      </a:r>
                      <a:r>
                        <a:rPr lang="en-US" baseline="0" dirty="0" smtClean="0"/>
                        <a:t> de Bits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es-CL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  <a:endParaRPr lang="es-CL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es-CL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s-C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q</a:t>
                      </a:r>
                      <a:endParaRPr lang="es-CL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Quad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64</a:t>
                      </a:r>
                      <a:endParaRPr lang="es-C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1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80000" b="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Sintaxis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GAS (AT&amp;T)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Inmediatos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Llevan</a:t>
            </a:r>
            <a:r>
              <a:rPr lang="en-US" dirty="0" smtClean="0"/>
              <a:t> el </a:t>
            </a:r>
            <a:r>
              <a:rPr lang="en-US" dirty="0" err="1" smtClean="0"/>
              <a:t>prefijo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es-CL" dirty="0" smtClean="0"/>
              <a:t>. </a:t>
            </a:r>
            <a:r>
              <a:rPr lang="es-CL" dirty="0" err="1" smtClean="0"/>
              <a:t>Ej</a:t>
            </a:r>
            <a:r>
              <a:rPr lang="es-CL" dirty="0" smtClean="0"/>
              <a:t>:</a:t>
            </a:r>
          </a:p>
          <a:p>
            <a:pPr lvl="2"/>
            <a:r>
              <a:rPr lang="en-US" dirty="0" smtClean="0"/>
              <a:t>$65</a:t>
            </a:r>
          </a:p>
          <a:p>
            <a:pPr lvl="2"/>
            <a:r>
              <a:rPr lang="en-US" dirty="0" smtClean="0"/>
              <a:t>$0xD4</a:t>
            </a:r>
          </a:p>
          <a:p>
            <a:r>
              <a:rPr lang="en-US" dirty="0" err="1" smtClean="0"/>
              <a:t>Registros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/>
              <a:t>Llevan</a:t>
            </a:r>
            <a:r>
              <a:rPr lang="en-US" dirty="0"/>
              <a:t> el </a:t>
            </a:r>
            <a:r>
              <a:rPr lang="en-US" dirty="0" err="1"/>
              <a:t>prefijo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%</a:t>
            </a:r>
            <a:r>
              <a:rPr lang="es-CL" dirty="0" smtClean="0"/>
              <a:t>. </a:t>
            </a:r>
            <a:r>
              <a:rPr lang="es-CL" dirty="0" err="1"/>
              <a:t>Ej</a:t>
            </a:r>
            <a:r>
              <a:rPr lang="es-CL" dirty="0"/>
              <a:t>:</a:t>
            </a:r>
          </a:p>
          <a:p>
            <a:pPr lvl="2"/>
            <a:r>
              <a:rPr lang="en-US" dirty="0" smtClean="0"/>
              <a:t>%</a:t>
            </a:r>
            <a:r>
              <a:rPr lang="en-US" dirty="0" err="1" smtClean="0"/>
              <a:t>eax</a:t>
            </a:r>
            <a:endParaRPr lang="en-US" dirty="0" smtClean="0"/>
          </a:p>
          <a:p>
            <a:pPr lvl="2"/>
            <a:r>
              <a:rPr lang="en-US" dirty="0" smtClean="0"/>
              <a:t>%</a:t>
            </a:r>
            <a:r>
              <a:rPr lang="en-US" dirty="0" err="1" smtClean="0"/>
              <a:t>esi</a:t>
            </a:r>
            <a:endParaRPr lang="en-US" dirty="0" smtClean="0"/>
          </a:p>
          <a:p>
            <a:r>
              <a:rPr lang="en-US" dirty="0" err="1" smtClean="0"/>
              <a:t>Comentarios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Empiezan</a:t>
            </a:r>
            <a:r>
              <a:rPr lang="en-US" dirty="0" smtClean="0"/>
              <a:t> con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#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3012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22746</TotalTime>
  <Words>697</Words>
  <Application>Microsoft Office PowerPoint</Application>
  <PresentationFormat>On-screen Show (4:3)</PresentationFormat>
  <Paragraphs>261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Arquitectura de Computadores CC4301 Clase 11: Assembler x86</vt:lpstr>
      <vt:lpstr>x86</vt:lpstr>
      <vt:lpstr>Registros</vt:lpstr>
      <vt:lpstr>Registros de Propósito General</vt:lpstr>
      <vt:lpstr>Registros de Índices</vt:lpstr>
      <vt:lpstr>Registros de Punteros</vt:lpstr>
      <vt:lpstr>Registro de Puntero de Instrucción</vt:lpstr>
      <vt:lpstr>Assembler</vt:lpstr>
      <vt:lpstr>Sintaxis GAS (AT&amp;T)</vt:lpstr>
      <vt:lpstr>Comparación de Sintaxis</vt:lpstr>
      <vt:lpstr>Instrucciones Aritméticas</vt:lpstr>
      <vt:lpstr>Trabajo Grupal 1</vt:lpstr>
      <vt:lpstr>Multiplicación - División</vt:lpstr>
      <vt:lpstr>Copia Información (mov)</vt:lpstr>
      <vt:lpstr>Direccionamiento Indirecto</vt:lpstr>
      <vt:lpstr>Extensión</vt:lpstr>
      <vt:lpstr>Operaciones Lógicas</vt:lpstr>
      <vt:lpstr>Shift y Rotate</vt:lpstr>
      <vt:lpstr>Trabajo Grupal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Computadores CC4301</dc:title>
  <dc:creator>Pablo</dc:creator>
  <cp:lastModifiedBy>Pablo</cp:lastModifiedBy>
  <cp:revision>280</cp:revision>
  <dcterms:created xsi:type="dcterms:W3CDTF">2006-08-16T00:00:00Z</dcterms:created>
  <dcterms:modified xsi:type="dcterms:W3CDTF">2014-04-22T00:14:03Z</dcterms:modified>
</cp:coreProperties>
</file>