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7" r:id="rId2"/>
    <p:sldId id="333" r:id="rId3"/>
    <p:sldId id="334" r:id="rId4"/>
    <p:sldId id="335" r:id="rId5"/>
    <p:sldId id="352" r:id="rId6"/>
    <p:sldId id="353" r:id="rId7"/>
    <p:sldId id="354" r:id="rId8"/>
    <p:sldId id="355" r:id="rId9"/>
    <p:sldId id="351" r:id="rId10"/>
    <p:sldId id="346" r:id="rId11"/>
    <p:sldId id="347" r:id="rId12"/>
    <p:sldId id="348" r:id="rId13"/>
    <p:sldId id="350" r:id="rId14"/>
    <p:sldId id="33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CC33"/>
    <a:srgbClr val="00FF00"/>
    <a:srgbClr val="66FF66"/>
    <a:srgbClr val="996600"/>
    <a:srgbClr val="CC9900"/>
    <a:srgbClr val="99FFCC"/>
    <a:srgbClr val="4F81BD"/>
    <a:srgbClr val="FF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8046" autoAdjust="0"/>
  </p:normalViewPr>
  <p:slideViewPr>
    <p:cSldViewPr>
      <p:cViewPr>
        <p:scale>
          <a:sx n="77" d="100"/>
          <a:sy n="77" d="100"/>
        </p:scale>
        <p:origin x="-109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69A85-32BB-4D5B-9A70-777185F35574}" type="datetimeFigureOut">
              <a:rPr lang="es-CL" smtClean="0"/>
              <a:t>21-04-2014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1D1B8-ABDA-4142-94B1-ADDA94A8B0F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55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21-04-2014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30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rnel.org/doc/man-pages/online/pages/man2/open.2.html" TargetMode="External"/><Relationship Id="rId3" Type="http://schemas.openxmlformats.org/officeDocument/2006/relationships/hyperlink" Target="http://www.kernel.org/doc/man-pages/online/pages/man2/exit.2.html" TargetMode="External"/><Relationship Id="rId7" Type="http://schemas.openxmlformats.org/officeDocument/2006/relationships/hyperlink" Target="http://www.kernel.org/doc/man-pages/online/pages/man2/write.2.html" TargetMode="External"/><Relationship Id="rId12" Type="http://schemas.openxmlformats.org/officeDocument/2006/relationships/hyperlink" Target="http://www.kernel.org/doc/man-pages/online/pages/man2/link.2.html" TargetMode="External"/><Relationship Id="rId2" Type="http://schemas.openxmlformats.org/officeDocument/2006/relationships/hyperlink" Target="http://www.kernel.org/doc/man-pages/online/pages/man2/restart_syscall.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ernel.org/doc/man-pages/online/pages/man2/read.2.html" TargetMode="External"/><Relationship Id="rId11" Type="http://schemas.openxmlformats.org/officeDocument/2006/relationships/hyperlink" Target="http://www.kernel.org/doc/man-pages/online/pages/man2/creat.2.html" TargetMode="External"/><Relationship Id="rId5" Type="http://schemas.openxmlformats.org/officeDocument/2006/relationships/hyperlink" Target="http://lxr.free-electrons.com/source/arch/alpha/include/asm/ptrace.h#L19" TargetMode="External"/><Relationship Id="rId10" Type="http://schemas.openxmlformats.org/officeDocument/2006/relationships/hyperlink" Target="http://www.kernel.org/doc/man-pages/online/pages/man2/waitpid.2.html" TargetMode="External"/><Relationship Id="rId4" Type="http://schemas.openxmlformats.org/officeDocument/2006/relationships/hyperlink" Target="http://www.kernel.org/doc/man-pages/online/pages/man2/fork.2.html" TargetMode="External"/><Relationship Id="rId9" Type="http://schemas.openxmlformats.org/officeDocument/2006/relationships/hyperlink" Target="http://www.kernel.org/doc/man-pages/online/pages/man2/close.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Arquitectura de Computadores</a:t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12: Secciones, tipos </a:t>
            </a:r>
            <a:r>
              <a:rPr lang="es-CL" dirty="0"/>
              <a:t>de Direccionamiento, Pruebas y saltos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Primavera 2013</a:t>
            </a:r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Direccionamiento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(o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Desplazamiento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da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, </a:t>
            </a:r>
            <a:r>
              <a:rPr lang="en-US" dirty="0" err="1" smtClean="0"/>
              <a:t>directamente</a:t>
            </a:r>
            <a:r>
              <a:rPr lang="en-US" dirty="0" smtClean="0"/>
              <a:t> la </a:t>
            </a:r>
            <a:r>
              <a:rPr lang="en-US" dirty="0" err="1" smtClean="0"/>
              <a:t>dirección</a:t>
            </a:r>
            <a:r>
              <a:rPr lang="en-US" dirty="0" smtClean="0"/>
              <a:t> de la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C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99" y="3600450"/>
            <a:ext cx="75723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6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Direccionamiento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Indirecto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un valor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 (</a:t>
            </a:r>
            <a:r>
              <a:rPr lang="en-US" dirty="0" err="1" smtClean="0"/>
              <a:t>guardada</a:t>
            </a:r>
            <a:r>
              <a:rPr lang="en-US" dirty="0" smtClean="0"/>
              <a:t> en un </a:t>
            </a:r>
            <a:r>
              <a:rPr lang="en-US" dirty="0" err="1" smtClean="0"/>
              <a:t>registro</a:t>
            </a:r>
            <a:r>
              <a:rPr lang="en-US" dirty="0" smtClean="0"/>
              <a:t>)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171825"/>
            <a:ext cx="77057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1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Dados los </a:t>
            </a:r>
            <a:r>
              <a:rPr lang="en-US" dirty="0" err="1" smtClean="0"/>
              <a:t>enteros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Calcular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 = (-a[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]) * 10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en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:</a:t>
            </a:r>
            <a:endParaRPr lang="es-C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57" y="3276600"/>
            <a:ext cx="7239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50750"/>
              </p:ext>
            </p:extLst>
          </p:nvPr>
        </p:nvGraphicFramePr>
        <p:xfrm>
          <a:off x="5105400" y="1676400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Posición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s-CL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ebp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- 4</a:t>
                      </a:r>
                      <a:endParaRPr lang="es-CL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*a</a:t>
                      </a:r>
                      <a:endParaRPr lang="es-CL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ebp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– 8</a:t>
                      </a:r>
                      <a:endParaRPr lang="es-CL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s-CL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ebp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– 12</a:t>
                      </a:r>
                      <a:endParaRPr lang="es-CL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57" y="6172200"/>
            <a:ext cx="2743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1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2" y="2514600"/>
            <a:ext cx="77057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Dado: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*a, n, s = 0, i 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b="1" dirty="0"/>
          </a:p>
          <a:p>
            <a:r>
              <a:rPr lang="pt-BR" dirty="0" smtClean="0"/>
              <a:t>escriba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while (i&lt;n) s+= a[i++]</a:t>
            </a:r>
          </a:p>
          <a:p>
            <a:r>
              <a:rPr lang="es-CL" dirty="0"/>
              <a:t>Asuma </a:t>
            </a:r>
            <a:r>
              <a:rPr lang="es-CL" b="1" dirty="0">
                <a:latin typeface="Courier New" pitchFamily="49" charset="0"/>
                <a:cs typeface="Courier New" pitchFamily="49" charset="0"/>
              </a:rPr>
              <a:t>*a</a:t>
            </a:r>
            <a:r>
              <a:rPr lang="es-CL" b="1" dirty="0"/>
              <a:t> </a:t>
            </a:r>
            <a:r>
              <a:rPr lang="es-CL" dirty="0"/>
              <a:t>en </a:t>
            </a:r>
            <a:r>
              <a:rPr lang="es-CL" b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s-CL" dirty="0"/>
              <a:t>, </a:t>
            </a:r>
            <a:r>
              <a:rPr lang="es-CL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s-CL" b="1" dirty="0"/>
              <a:t> </a:t>
            </a:r>
            <a:r>
              <a:rPr lang="es-CL" dirty="0"/>
              <a:t>en </a:t>
            </a:r>
            <a:r>
              <a:rPr lang="es-CL" b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s-CL" dirty="0"/>
              <a:t>, </a:t>
            </a:r>
            <a:r>
              <a:rPr lang="es-CL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s-CL" b="1" dirty="0"/>
              <a:t> </a:t>
            </a:r>
            <a:r>
              <a:rPr lang="es-CL" dirty="0"/>
              <a:t>en </a:t>
            </a:r>
            <a:r>
              <a:rPr lang="es-CL" b="1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s-CL" dirty="0"/>
              <a:t>, </a:t>
            </a:r>
            <a:r>
              <a:rPr lang="es-CL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s-CL" b="1" dirty="0"/>
              <a:t> </a:t>
            </a:r>
            <a:r>
              <a:rPr lang="es-CL" dirty="0"/>
              <a:t>en </a:t>
            </a:r>
            <a:r>
              <a:rPr lang="es-CL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endParaRPr lang="es-CL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s-CL" b="1" dirty="0" smtClean="0"/>
          </a:p>
          <a:p>
            <a:pPr marL="0" indent="0">
              <a:buNone/>
            </a:pPr>
            <a:r>
              <a:rPr lang="es-CL" b="1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s-C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b="1" dirty="0">
                <a:latin typeface="Courier New" pitchFamily="49" charset="0"/>
                <a:cs typeface="Courier New" pitchFamily="49" charset="0"/>
              </a:rPr>
              <a:t>$0, %</a:t>
            </a:r>
            <a:r>
              <a:rPr lang="es-CL" b="1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s-CL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#s = 0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$0, 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L1: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	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? n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jge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L2					#if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&gt;= n),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salir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movl (%eax, %esi, 4), %edx	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	#get a[i] (en 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%edx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	#s += 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$1, 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		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L1					#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volver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iniciar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el loop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L2: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[...]</a:t>
            </a:r>
            <a:endParaRPr lang="es-CL" dirty="0">
              <a:latin typeface="Courier New" pitchFamily="49" charset="0"/>
              <a:cs typeface="Courier New" pitchFamily="49" charset="0"/>
            </a:endParaRPr>
          </a:p>
          <a:p>
            <a:endParaRPr lang="es-CL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Comparaciones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Setean</a:t>
            </a:r>
            <a:r>
              <a:rPr lang="en-US" dirty="0" smtClean="0"/>
              <a:t> el </a:t>
            </a:r>
            <a:r>
              <a:rPr lang="en-US" dirty="0" err="1" smtClean="0"/>
              <a:t>registro</a:t>
            </a:r>
            <a:r>
              <a:rPr lang="en-US" dirty="0" smtClean="0"/>
              <a:t> EFLAGS en </a:t>
            </a:r>
            <a:r>
              <a:rPr lang="en-US" dirty="0" err="1" smtClean="0"/>
              <a:t>función</a:t>
            </a:r>
            <a:r>
              <a:rPr lang="en-US" dirty="0" smtClean="0"/>
              <a:t> del </a:t>
            </a:r>
            <a:r>
              <a:rPr lang="en-US" dirty="0" err="1" smtClean="0"/>
              <a:t>resultado</a:t>
            </a:r>
            <a:r>
              <a:rPr lang="en-US" dirty="0" smtClean="0"/>
              <a:t> de la </a:t>
            </a:r>
            <a:r>
              <a:rPr lang="en-US" dirty="0" err="1" smtClean="0"/>
              <a:t>comparación</a:t>
            </a:r>
            <a:endParaRPr lang="en-US" dirty="0" smtClean="0"/>
          </a:p>
          <a:p>
            <a:endParaRPr lang="es-C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00114"/>
              </p:ext>
            </p:extLst>
          </p:nvPr>
        </p:nvGraphicFramePr>
        <p:xfrm>
          <a:off x="381000" y="1676400"/>
          <a:ext cx="84582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Comando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Descripción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cmp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arg1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, arg2</a:t>
                      </a:r>
                      <a:endParaRPr lang="es-CL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arg1</a:t>
                      </a:r>
                      <a:r>
                        <a:rPr lang="en-US" dirty="0" smtClean="0"/>
                        <a:t> con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arg2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determinando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arg1 &gt; arg2</a:t>
                      </a:r>
                      <a:r>
                        <a:rPr lang="en-US" baseline="0" dirty="0" smtClean="0"/>
                        <a:t> (greater)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arg1 == arg2</a:t>
                      </a:r>
                      <a:r>
                        <a:rPr lang="en-US" baseline="0" dirty="0" smtClean="0"/>
                        <a:t> (equal)</a:t>
                      </a:r>
                      <a:endParaRPr lang="es-CL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arg1 &lt; arg2</a:t>
                      </a:r>
                      <a:r>
                        <a:rPr lang="en-US" baseline="0" dirty="0" smtClean="0"/>
                        <a:t> (lesser)</a:t>
                      </a: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test arg1, arg2</a:t>
                      </a:r>
                      <a:endParaRPr lang="es-CL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bit a bit (bitwise)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Saltos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condicionales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Hacen</a:t>
            </a:r>
            <a:r>
              <a:rPr lang="en-US" dirty="0" smtClean="0"/>
              <a:t> </a:t>
            </a:r>
            <a:r>
              <a:rPr lang="en-US" dirty="0" err="1" smtClean="0"/>
              <a:t>saltar</a:t>
            </a:r>
            <a:r>
              <a:rPr lang="en-US" dirty="0" smtClean="0"/>
              <a:t> la </a:t>
            </a:r>
            <a:r>
              <a:rPr lang="en-US" dirty="0" err="1" smtClean="0"/>
              <a:t>ejecución</a:t>
            </a:r>
            <a:r>
              <a:rPr lang="en-US" dirty="0" smtClean="0"/>
              <a:t> a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r>
              <a:rPr lang="en-US" dirty="0" smtClean="0"/>
              <a:t> en </a:t>
            </a:r>
            <a:r>
              <a:rPr lang="en-US" dirty="0" err="1" smtClean="0"/>
              <a:t>función</a:t>
            </a:r>
            <a:r>
              <a:rPr lang="en-US" dirty="0" smtClean="0"/>
              <a:t> del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comparación</a:t>
            </a:r>
            <a:r>
              <a:rPr lang="en-US" dirty="0" smtClean="0"/>
              <a:t> anterior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94" y="3369018"/>
            <a:ext cx="68008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0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“if”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comparaciones</a:t>
            </a:r>
            <a:r>
              <a:rPr lang="en-US" dirty="0" smtClean="0"/>
              <a:t> y </a:t>
            </a:r>
            <a:r>
              <a:rPr lang="en-US" dirty="0" err="1" smtClean="0"/>
              <a:t>saltos</a:t>
            </a:r>
            <a:r>
              <a:rPr lang="en-US" dirty="0" smtClean="0"/>
              <a:t> </a:t>
            </a:r>
            <a:r>
              <a:rPr lang="en-US" dirty="0" err="1" smtClean="0"/>
              <a:t>condicionales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if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73056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8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Llamadas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Linux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096076"/>
              </p:ext>
            </p:extLst>
          </p:nvPr>
        </p:nvGraphicFramePr>
        <p:xfrm>
          <a:off x="457200" y="1600200"/>
          <a:ext cx="8153400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1905000"/>
                <a:gridCol w="762000"/>
                <a:gridCol w="1752600"/>
                <a:gridCol w="21336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s-CL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endParaRPr lang="es-CL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eax</a:t>
                      </a:r>
                      <a:endParaRPr lang="es-CL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ebx</a:t>
                      </a:r>
                      <a:endParaRPr lang="es-CL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ecx</a:t>
                      </a:r>
                      <a:endParaRPr lang="es-CL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edx</a:t>
                      </a:r>
                      <a:endParaRPr lang="es-CL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2"/>
                        </a:rPr>
                        <a:t>sys_restart_syscall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3"/>
                        </a:rPr>
                        <a:t>sys_exit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int error_code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4"/>
                        </a:rPr>
                        <a:t>sys_fork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5"/>
                        </a:rPr>
                        <a:t>struct pt_regs *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6"/>
                        </a:rPr>
                        <a:t>sys_read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unsigned int fd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char __user *buf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size_t count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7"/>
                        </a:rPr>
                        <a:t>sys_write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unsigned int fd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const char __user *buf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size_t count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8"/>
                        </a:rPr>
                        <a:t>sys_open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const char __user *filename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int flags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int mode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9"/>
                        </a:rPr>
                        <a:t>sys_close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unsigned int fd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10"/>
                        </a:rPr>
                        <a:t>sys_waitpid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pid_t pid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int __user *stat_addr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int options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11"/>
                        </a:rPr>
                        <a:t>sys_creat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const char __user *pathname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int mode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-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>
                          <a:hlinkClick r:id="rId12"/>
                        </a:rPr>
                        <a:t>sys_link</a:t>
                      </a:r>
                      <a:endParaRPr lang="es-CL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0x09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const char __user *oldname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/>
                        <a:t>const char __user *newname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-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 (GAS) V1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338632" y="1524000"/>
            <a:ext cx="7814768" cy="52629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sz="1400" dirty="0" smtClean="0"/>
              <a:t>.</a:t>
            </a:r>
            <a:r>
              <a:rPr lang="es-CL" sz="1400" dirty="0" err="1"/>
              <a:t>text</a:t>
            </a:r>
            <a:r>
              <a:rPr lang="es-CL" sz="1400" dirty="0"/>
              <a:t>                           # </a:t>
            </a:r>
            <a:r>
              <a:rPr lang="es-CL" sz="1400" dirty="0" err="1"/>
              <a:t>section</a:t>
            </a:r>
            <a:r>
              <a:rPr lang="es-CL" sz="1400" dirty="0"/>
              <a:t> </a:t>
            </a:r>
            <a:r>
              <a:rPr lang="es-CL" sz="1400" dirty="0" err="1"/>
              <a:t>declaration</a:t>
            </a:r>
            <a:endParaRPr lang="es-CL" sz="1400" dirty="0"/>
          </a:p>
          <a:p>
            <a:r>
              <a:rPr lang="en-US" sz="1400" dirty="0"/>
              <a:t>			                          # we must export the entry point to the ELF linker or</a:t>
            </a:r>
          </a:p>
          <a:p>
            <a:r>
              <a:rPr lang="en-US" sz="1400" dirty="0"/>
              <a:t>    .global _start              # loader. They conventionally recognize _start as their</a:t>
            </a:r>
          </a:p>
          <a:p>
            <a:r>
              <a:rPr lang="en-US" sz="1400" dirty="0"/>
              <a:t>			                          # entry point. Use </a:t>
            </a:r>
            <a:r>
              <a:rPr lang="en-US" sz="1400" dirty="0" err="1"/>
              <a:t>ld</a:t>
            </a:r>
            <a:r>
              <a:rPr lang="en-US" sz="1400" dirty="0"/>
              <a:t> -e foo to override the default.</a:t>
            </a:r>
          </a:p>
          <a:p>
            <a:r>
              <a:rPr lang="es-CL" sz="1400" dirty="0" smtClean="0"/>
              <a:t>_</a:t>
            </a:r>
            <a:r>
              <a:rPr lang="es-CL" sz="1400" dirty="0" err="1"/>
              <a:t>start</a:t>
            </a:r>
            <a:r>
              <a:rPr lang="es-CL" sz="1400" dirty="0" smtClean="0"/>
              <a:t>:</a:t>
            </a:r>
            <a:endParaRPr lang="en" sz="1400" dirty="0"/>
          </a:p>
          <a:p>
            <a:r>
              <a:rPr lang="en-US" sz="1400" dirty="0"/>
              <a:t>                                # write our string to </a:t>
            </a:r>
            <a:r>
              <a:rPr lang="en-US" sz="1400" dirty="0" err="1"/>
              <a:t>stdout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	  </a:t>
            </a:r>
            <a:r>
              <a:rPr lang="en-US" sz="1400" dirty="0" err="1"/>
              <a:t>movl</a:t>
            </a:r>
            <a:r>
              <a:rPr lang="en-US" sz="1400" dirty="0"/>
              <a:t>    $</a:t>
            </a:r>
            <a:r>
              <a:rPr lang="en-US" sz="1400" dirty="0" err="1"/>
              <a:t>len</a:t>
            </a:r>
            <a:r>
              <a:rPr lang="en-US" sz="1400" dirty="0"/>
              <a:t>,%</a:t>
            </a:r>
            <a:r>
              <a:rPr lang="en-US" sz="1400" dirty="0" err="1"/>
              <a:t>edx</a:t>
            </a:r>
            <a:r>
              <a:rPr lang="en-US" sz="1400" dirty="0"/>
              <a:t>           # third argument: message length</a:t>
            </a:r>
          </a:p>
          <a:p>
            <a:r>
              <a:rPr lang="en-US" sz="1400" dirty="0"/>
              <a:t>	  </a:t>
            </a:r>
            <a:r>
              <a:rPr lang="en-US" sz="1400" dirty="0" err="1"/>
              <a:t>movl</a:t>
            </a:r>
            <a:r>
              <a:rPr lang="en-US" sz="1400" dirty="0"/>
              <a:t>    $</a:t>
            </a:r>
            <a:r>
              <a:rPr lang="en-US" sz="1400" dirty="0" err="1"/>
              <a:t>msg</a:t>
            </a:r>
            <a:r>
              <a:rPr lang="en-US" sz="1400" dirty="0"/>
              <a:t>,%</a:t>
            </a:r>
            <a:r>
              <a:rPr lang="en-US" sz="1400" dirty="0" err="1"/>
              <a:t>ecx</a:t>
            </a:r>
            <a:r>
              <a:rPr lang="en-US" sz="1400" dirty="0"/>
              <a:t>           # second argument: pointer to message to write</a:t>
            </a:r>
          </a:p>
          <a:p>
            <a:r>
              <a:rPr lang="es-CL" sz="1400" dirty="0"/>
              <a:t>	  </a:t>
            </a:r>
            <a:r>
              <a:rPr lang="es-CL" sz="1400" dirty="0" err="1"/>
              <a:t>movl</a:t>
            </a:r>
            <a:r>
              <a:rPr lang="es-CL" sz="1400" dirty="0"/>
              <a:t>    $1,%ebx             # </a:t>
            </a:r>
            <a:r>
              <a:rPr lang="es-CL" sz="1400" dirty="0" err="1"/>
              <a:t>first</a:t>
            </a:r>
            <a:r>
              <a:rPr lang="es-CL" sz="1400" dirty="0"/>
              <a:t> </a:t>
            </a:r>
            <a:r>
              <a:rPr lang="es-CL" sz="1400" dirty="0" err="1"/>
              <a:t>argument</a:t>
            </a:r>
            <a:r>
              <a:rPr lang="es-CL" sz="1400" dirty="0"/>
              <a:t>: file </a:t>
            </a:r>
            <a:r>
              <a:rPr lang="es-CL" sz="1400" dirty="0" err="1"/>
              <a:t>handle</a:t>
            </a:r>
            <a:r>
              <a:rPr lang="es-CL" sz="1400" dirty="0"/>
              <a:t> (</a:t>
            </a:r>
            <a:r>
              <a:rPr lang="es-CL" sz="1400" dirty="0" err="1"/>
              <a:t>stdout</a:t>
            </a:r>
            <a:r>
              <a:rPr lang="es-CL" sz="1400" dirty="0"/>
              <a:t>)</a:t>
            </a:r>
          </a:p>
          <a:p>
            <a:r>
              <a:rPr lang="en-US" sz="1400" dirty="0"/>
              <a:t>	  </a:t>
            </a:r>
            <a:r>
              <a:rPr lang="en-US" sz="1400" dirty="0" err="1"/>
              <a:t>movl</a:t>
            </a:r>
            <a:r>
              <a:rPr lang="en-US" sz="1400" dirty="0"/>
              <a:t>    $4,%eax             # system call number (</a:t>
            </a:r>
            <a:r>
              <a:rPr lang="en-US" sz="1400" dirty="0" err="1"/>
              <a:t>sys_write</a:t>
            </a:r>
            <a:r>
              <a:rPr lang="en-US" sz="1400" dirty="0"/>
              <a:t>)</a:t>
            </a:r>
          </a:p>
          <a:p>
            <a:r>
              <a:rPr lang="es-CL" sz="1400" dirty="0"/>
              <a:t>	  </a:t>
            </a:r>
            <a:r>
              <a:rPr lang="es-CL" sz="1400" dirty="0" err="1"/>
              <a:t>int</a:t>
            </a:r>
            <a:r>
              <a:rPr lang="es-CL" sz="1400" dirty="0"/>
              <a:t>     $0x80               # </a:t>
            </a:r>
            <a:r>
              <a:rPr lang="es-CL" sz="1400" dirty="0" err="1"/>
              <a:t>call</a:t>
            </a:r>
            <a:r>
              <a:rPr lang="es-CL" sz="1400" dirty="0"/>
              <a:t> </a:t>
            </a:r>
            <a:r>
              <a:rPr lang="es-CL" sz="1400" dirty="0" err="1"/>
              <a:t>kernel</a:t>
            </a:r>
            <a:endParaRPr lang="es-CL" sz="1400" dirty="0"/>
          </a:p>
          <a:p>
            <a:endParaRPr lang="es-CL" sz="1400" dirty="0" smtClean="0"/>
          </a:p>
          <a:p>
            <a:r>
              <a:rPr lang="es-CL" sz="1400" dirty="0" smtClean="0"/>
              <a:t>                                </a:t>
            </a:r>
            <a:r>
              <a:rPr lang="es-CL" sz="1400" dirty="0"/>
              <a:t># and </a:t>
            </a:r>
            <a:r>
              <a:rPr lang="es-CL" sz="1400" dirty="0" err="1"/>
              <a:t>exit</a:t>
            </a:r>
            <a:endParaRPr lang="es-CL" sz="1400" dirty="0"/>
          </a:p>
          <a:p>
            <a:endParaRPr lang="es-CL" sz="1400" dirty="0" smtClean="0"/>
          </a:p>
          <a:p>
            <a:r>
              <a:rPr lang="es-CL" sz="1400" dirty="0"/>
              <a:t>	  </a:t>
            </a:r>
            <a:r>
              <a:rPr lang="es-CL" sz="1400" dirty="0" err="1"/>
              <a:t>movl</a:t>
            </a:r>
            <a:r>
              <a:rPr lang="es-CL" sz="1400" dirty="0"/>
              <a:t>    $0,%ebx             # </a:t>
            </a:r>
            <a:r>
              <a:rPr lang="es-CL" sz="1400" dirty="0" err="1"/>
              <a:t>first</a:t>
            </a:r>
            <a:r>
              <a:rPr lang="es-CL" sz="1400" dirty="0"/>
              <a:t> </a:t>
            </a:r>
            <a:r>
              <a:rPr lang="es-CL" sz="1400" dirty="0" err="1"/>
              <a:t>argument</a:t>
            </a:r>
            <a:r>
              <a:rPr lang="es-CL" sz="1400" dirty="0"/>
              <a:t>: </a:t>
            </a:r>
            <a:r>
              <a:rPr lang="es-CL" sz="1400" dirty="0" err="1"/>
              <a:t>exit</a:t>
            </a:r>
            <a:r>
              <a:rPr lang="es-CL" sz="1400" dirty="0"/>
              <a:t> </a:t>
            </a:r>
            <a:r>
              <a:rPr lang="es-CL" sz="1400" dirty="0" err="1"/>
              <a:t>code</a:t>
            </a:r>
            <a:endParaRPr lang="es-CL" sz="1400" dirty="0"/>
          </a:p>
          <a:p>
            <a:r>
              <a:rPr lang="en-US" sz="1400" dirty="0"/>
              <a:t>	  </a:t>
            </a:r>
            <a:r>
              <a:rPr lang="en-US" sz="1400" dirty="0" err="1"/>
              <a:t>movl</a:t>
            </a:r>
            <a:r>
              <a:rPr lang="en-US" sz="1400" dirty="0"/>
              <a:t>    $1,%eax             # system call number (</a:t>
            </a:r>
            <a:r>
              <a:rPr lang="en-US" sz="1400" dirty="0" err="1"/>
              <a:t>sys_exit</a:t>
            </a:r>
            <a:r>
              <a:rPr lang="en-US" sz="1400" dirty="0"/>
              <a:t>)</a:t>
            </a:r>
          </a:p>
          <a:p>
            <a:r>
              <a:rPr lang="es-CL" sz="1400" dirty="0"/>
              <a:t>	  </a:t>
            </a:r>
            <a:r>
              <a:rPr lang="es-CL" sz="1400" dirty="0" err="1"/>
              <a:t>int</a:t>
            </a:r>
            <a:r>
              <a:rPr lang="es-CL" sz="1400" dirty="0"/>
              <a:t>     $0x80               # </a:t>
            </a:r>
            <a:r>
              <a:rPr lang="es-CL" sz="1400" dirty="0" err="1"/>
              <a:t>call</a:t>
            </a:r>
            <a:r>
              <a:rPr lang="es-CL" sz="1400" dirty="0"/>
              <a:t> </a:t>
            </a:r>
            <a:r>
              <a:rPr lang="es-CL" sz="1400" dirty="0" err="1"/>
              <a:t>kernel</a:t>
            </a:r>
            <a:endParaRPr lang="es-CL" sz="1400" dirty="0"/>
          </a:p>
          <a:p>
            <a:endParaRPr lang="en" sz="1400" dirty="0"/>
          </a:p>
          <a:p>
            <a:r>
              <a:rPr lang="es-CL" sz="1400" dirty="0"/>
              <a:t>.data                           # </a:t>
            </a:r>
            <a:r>
              <a:rPr lang="es-CL" sz="1400" dirty="0" err="1"/>
              <a:t>section</a:t>
            </a:r>
            <a:r>
              <a:rPr lang="es-CL" sz="1400" dirty="0"/>
              <a:t> </a:t>
            </a:r>
            <a:r>
              <a:rPr lang="es-CL" sz="1400" dirty="0" err="1"/>
              <a:t>declaration</a:t>
            </a:r>
            <a:endParaRPr lang="es-CL" sz="1400" dirty="0"/>
          </a:p>
          <a:p>
            <a:endParaRPr lang="en" sz="1400" dirty="0"/>
          </a:p>
          <a:p>
            <a:r>
              <a:rPr lang="es-CL" sz="1400" dirty="0" err="1"/>
              <a:t>msg</a:t>
            </a:r>
            <a:r>
              <a:rPr lang="es-CL" sz="1400" dirty="0"/>
              <a:t>:</a:t>
            </a:r>
          </a:p>
          <a:p>
            <a:r>
              <a:rPr lang="en-US" sz="1400" dirty="0"/>
              <a:t>	.</a:t>
            </a:r>
            <a:r>
              <a:rPr lang="en-US" sz="1400" dirty="0" err="1"/>
              <a:t>ascii</a:t>
            </a:r>
            <a:r>
              <a:rPr lang="en-US" sz="1400" dirty="0"/>
              <a:t>    "Hello, world!\n"   # our dear string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len</a:t>
            </a:r>
            <a:r>
              <a:rPr lang="en-US" sz="1400" dirty="0"/>
              <a:t> = . - </a:t>
            </a:r>
            <a:r>
              <a:rPr lang="en-US" sz="1400" dirty="0" err="1"/>
              <a:t>msg</a:t>
            </a:r>
            <a:r>
              <a:rPr lang="en-US" sz="1400" dirty="0"/>
              <a:t>                 # length of our dear </a:t>
            </a:r>
            <a:r>
              <a:rPr lang="en-US" sz="1400" dirty="0" smtClean="0"/>
              <a:t>string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9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2468562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 (GAS) V2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compilada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276600"/>
            <a:ext cx="335280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400" dirty="0"/>
              <a:t> </a:t>
            </a: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/>
              <a:t>("hello World!");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4552" y="685800"/>
            <a:ext cx="4193520" cy="59093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sz="1400" dirty="0"/>
              <a:t> .file   "helloWorld.cpp"</a:t>
            </a:r>
          </a:p>
          <a:p>
            <a:r>
              <a:rPr lang="es-CL" sz="1400" dirty="0"/>
              <a:t>        .</a:t>
            </a:r>
            <a:r>
              <a:rPr lang="es-CL" sz="1400" dirty="0" err="1"/>
              <a:t>section</a:t>
            </a:r>
            <a:r>
              <a:rPr lang="es-CL" sz="1400" dirty="0"/>
              <a:t>        .</a:t>
            </a:r>
            <a:r>
              <a:rPr lang="es-CL" sz="1400" dirty="0" err="1"/>
              <a:t>rodata</a:t>
            </a:r>
            <a:endParaRPr lang="es-CL" sz="1400" dirty="0"/>
          </a:p>
          <a:p>
            <a:r>
              <a:rPr lang="es-CL" sz="1400" dirty="0"/>
              <a:t>.LC0:</a:t>
            </a:r>
          </a:p>
          <a:p>
            <a:r>
              <a:rPr lang="es-CL" sz="1400" dirty="0"/>
              <a:t>        .</a:t>
            </a:r>
            <a:r>
              <a:rPr lang="es-CL" sz="1400" dirty="0" err="1"/>
              <a:t>string</a:t>
            </a:r>
            <a:r>
              <a:rPr lang="es-CL" sz="1400" dirty="0"/>
              <a:t> "</a:t>
            </a:r>
            <a:r>
              <a:rPr lang="es-CL" sz="1400" dirty="0" err="1"/>
              <a:t>hello</a:t>
            </a:r>
            <a:r>
              <a:rPr lang="es-CL" sz="1400" dirty="0"/>
              <a:t> </a:t>
            </a:r>
            <a:r>
              <a:rPr lang="es-CL" sz="1400" dirty="0" err="1"/>
              <a:t>World</a:t>
            </a:r>
            <a:r>
              <a:rPr lang="es-CL" sz="1400" dirty="0"/>
              <a:t>!"</a:t>
            </a:r>
          </a:p>
          <a:p>
            <a:r>
              <a:rPr lang="es-CL" sz="1400" dirty="0"/>
              <a:t>        .</a:t>
            </a:r>
            <a:r>
              <a:rPr lang="es-CL" sz="1400" dirty="0" err="1"/>
              <a:t>text</a:t>
            </a:r>
            <a:endParaRPr lang="es-CL" sz="1400" dirty="0"/>
          </a:p>
          <a:p>
            <a:r>
              <a:rPr lang="es-CL" sz="1400" dirty="0"/>
              <a:t>        .</a:t>
            </a:r>
            <a:r>
              <a:rPr lang="es-CL" sz="1400" dirty="0" err="1"/>
              <a:t>globl</a:t>
            </a:r>
            <a:r>
              <a:rPr lang="es-CL" sz="1400" dirty="0"/>
              <a:t>  </a:t>
            </a:r>
            <a:r>
              <a:rPr lang="es-CL" sz="1400" dirty="0" err="1"/>
              <a:t>main</a:t>
            </a:r>
            <a:endParaRPr lang="es-CL" sz="1400" dirty="0"/>
          </a:p>
          <a:p>
            <a:r>
              <a:rPr lang="es-CL" sz="1400" dirty="0"/>
              <a:t>        .</a:t>
            </a:r>
            <a:r>
              <a:rPr lang="es-CL" sz="1400" dirty="0" err="1"/>
              <a:t>type</a:t>
            </a:r>
            <a:r>
              <a:rPr lang="es-CL" sz="1400" dirty="0"/>
              <a:t>   </a:t>
            </a:r>
            <a:r>
              <a:rPr lang="es-CL" sz="1400" dirty="0" err="1"/>
              <a:t>main</a:t>
            </a:r>
            <a:r>
              <a:rPr lang="es-CL" sz="1400" dirty="0"/>
              <a:t>, @</a:t>
            </a:r>
            <a:r>
              <a:rPr lang="es-CL" sz="1400" dirty="0" err="1"/>
              <a:t>function</a:t>
            </a:r>
            <a:endParaRPr lang="es-CL" sz="1400" dirty="0"/>
          </a:p>
          <a:p>
            <a:r>
              <a:rPr lang="es-CL" sz="1400" dirty="0" err="1"/>
              <a:t>main</a:t>
            </a:r>
            <a:r>
              <a:rPr lang="es-CL" sz="1400" dirty="0"/>
              <a:t>:</a:t>
            </a:r>
          </a:p>
          <a:p>
            <a:r>
              <a:rPr lang="es-CL" sz="1400" dirty="0"/>
              <a:t>.LFB0:</a:t>
            </a:r>
          </a:p>
          <a:p>
            <a:r>
              <a:rPr lang="es-CL" sz="1400" dirty="0"/>
              <a:t>        .</a:t>
            </a:r>
            <a:r>
              <a:rPr lang="es-CL" sz="1400" dirty="0" err="1"/>
              <a:t>cfi_startproc</a:t>
            </a:r>
            <a:endParaRPr lang="es-CL" sz="1400" dirty="0"/>
          </a:p>
          <a:p>
            <a:r>
              <a:rPr lang="es-CL" sz="1400" dirty="0"/>
              <a:t>        </a:t>
            </a:r>
            <a:r>
              <a:rPr lang="es-CL" sz="1400" dirty="0" err="1"/>
              <a:t>pushq</a:t>
            </a:r>
            <a:r>
              <a:rPr lang="es-CL" sz="1400" dirty="0"/>
              <a:t>   %</a:t>
            </a:r>
            <a:r>
              <a:rPr lang="es-CL" sz="1400" dirty="0" err="1"/>
              <a:t>rbp</a:t>
            </a:r>
            <a:endParaRPr lang="es-CL" sz="1400" dirty="0"/>
          </a:p>
          <a:p>
            <a:r>
              <a:rPr lang="es-CL" sz="1400" dirty="0"/>
              <a:t>        .</a:t>
            </a:r>
            <a:r>
              <a:rPr lang="es-CL" sz="1400" dirty="0" err="1"/>
              <a:t>cfi_def_cfa_offset</a:t>
            </a:r>
            <a:r>
              <a:rPr lang="es-CL" sz="1400" dirty="0"/>
              <a:t> 16</a:t>
            </a:r>
          </a:p>
          <a:p>
            <a:r>
              <a:rPr lang="es-CL" sz="1400" dirty="0"/>
              <a:t>        .</a:t>
            </a:r>
            <a:r>
              <a:rPr lang="es-CL" sz="1400" dirty="0" err="1"/>
              <a:t>cfi_offset</a:t>
            </a:r>
            <a:r>
              <a:rPr lang="es-CL" sz="1400" dirty="0"/>
              <a:t> 6, -16</a:t>
            </a:r>
          </a:p>
          <a:p>
            <a:r>
              <a:rPr lang="es-CL" sz="1400" dirty="0"/>
              <a:t>        </a:t>
            </a:r>
            <a:r>
              <a:rPr lang="es-CL" sz="1400" dirty="0" err="1"/>
              <a:t>movq</a:t>
            </a:r>
            <a:r>
              <a:rPr lang="es-CL" sz="1400" dirty="0"/>
              <a:t>    %</a:t>
            </a:r>
            <a:r>
              <a:rPr lang="es-CL" sz="1400" dirty="0" err="1"/>
              <a:t>rsp</a:t>
            </a:r>
            <a:r>
              <a:rPr lang="es-CL" sz="1400" dirty="0"/>
              <a:t>, %</a:t>
            </a:r>
            <a:r>
              <a:rPr lang="es-CL" sz="1400" dirty="0" err="1"/>
              <a:t>rbp</a:t>
            </a:r>
            <a:endParaRPr lang="es-CL" sz="1400" dirty="0"/>
          </a:p>
          <a:p>
            <a:r>
              <a:rPr lang="es-CL" sz="1400" dirty="0"/>
              <a:t>        .</a:t>
            </a:r>
            <a:r>
              <a:rPr lang="es-CL" sz="1400" dirty="0" err="1"/>
              <a:t>cfi_def_cfa_register</a:t>
            </a:r>
            <a:r>
              <a:rPr lang="es-CL" sz="1400" dirty="0"/>
              <a:t> 6</a:t>
            </a:r>
          </a:p>
          <a:p>
            <a:r>
              <a:rPr lang="es-CL" sz="1400" dirty="0"/>
              <a:t>        </a:t>
            </a:r>
            <a:r>
              <a:rPr lang="es-CL" sz="1400" dirty="0" err="1"/>
              <a:t>movl</a:t>
            </a:r>
            <a:r>
              <a:rPr lang="es-CL" sz="1400" dirty="0"/>
              <a:t>    $.LC0, %</a:t>
            </a:r>
            <a:r>
              <a:rPr lang="es-CL" sz="1400" dirty="0" err="1"/>
              <a:t>edi</a:t>
            </a:r>
            <a:endParaRPr lang="es-CL" sz="1400" dirty="0"/>
          </a:p>
          <a:p>
            <a:r>
              <a:rPr lang="es-CL" sz="1400" dirty="0"/>
              <a:t>        </a:t>
            </a:r>
            <a:r>
              <a:rPr lang="es-CL" sz="1400" dirty="0" err="1"/>
              <a:t>movl</a:t>
            </a:r>
            <a:r>
              <a:rPr lang="es-CL" sz="1400" dirty="0"/>
              <a:t>    $0, %</a:t>
            </a:r>
            <a:r>
              <a:rPr lang="es-CL" sz="1400" dirty="0" err="1"/>
              <a:t>eax</a:t>
            </a:r>
            <a:endParaRPr lang="es-CL" sz="1400" dirty="0"/>
          </a:p>
          <a:p>
            <a:r>
              <a:rPr lang="es-CL" sz="1400" dirty="0"/>
              <a:t>        </a:t>
            </a:r>
            <a:r>
              <a:rPr lang="es-CL" sz="1400" dirty="0" err="1"/>
              <a:t>call</a:t>
            </a:r>
            <a:r>
              <a:rPr lang="es-CL" sz="1400" dirty="0"/>
              <a:t>    </a:t>
            </a:r>
            <a:r>
              <a:rPr lang="es-CL" sz="1400" dirty="0" err="1"/>
              <a:t>printf</a:t>
            </a:r>
            <a:endParaRPr lang="es-CL" sz="1400" dirty="0"/>
          </a:p>
          <a:p>
            <a:r>
              <a:rPr lang="es-CL" sz="1400" dirty="0"/>
              <a:t>        </a:t>
            </a:r>
            <a:r>
              <a:rPr lang="es-CL" sz="1400" dirty="0" err="1"/>
              <a:t>movl</a:t>
            </a:r>
            <a:r>
              <a:rPr lang="es-CL" sz="1400" dirty="0"/>
              <a:t>    $0, %</a:t>
            </a:r>
            <a:r>
              <a:rPr lang="es-CL" sz="1400" dirty="0" err="1"/>
              <a:t>eax</a:t>
            </a:r>
            <a:endParaRPr lang="es-CL" sz="1400" dirty="0"/>
          </a:p>
          <a:p>
            <a:r>
              <a:rPr lang="es-CL" sz="1400" dirty="0"/>
              <a:t>        </a:t>
            </a:r>
            <a:r>
              <a:rPr lang="es-CL" sz="1400" dirty="0" err="1"/>
              <a:t>popq</a:t>
            </a:r>
            <a:r>
              <a:rPr lang="es-CL" sz="1400" dirty="0"/>
              <a:t>    %</a:t>
            </a:r>
            <a:r>
              <a:rPr lang="es-CL" sz="1400" dirty="0" err="1"/>
              <a:t>rbp</a:t>
            </a:r>
            <a:endParaRPr lang="es-CL" sz="1400" dirty="0"/>
          </a:p>
          <a:p>
            <a:r>
              <a:rPr lang="es-CL" sz="1400" dirty="0"/>
              <a:t>        .</a:t>
            </a:r>
            <a:r>
              <a:rPr lang="es-CL" sz="1400" dirty="0" err="1"/>
              <a:t>cfi_def_cfa</a:t>
            </a:r>
            <a:r>
              <a:rPr lang="es-CL" sz="1400" dirty="0"/>
              <a:t> 7, 8</a:t>
            </a:r>
          </a:p>
          <a:p>
            <a:r>
              <a:rPr lang="es-CL" sz="1400" dirty="0"/>
              <a:t>        </a:t>
            </a:r>
            <a:r>
              <a:rPr lang="es-CL" sz="1400" dirty="0" err="1"/>
              <a:t>ret</a:t>
            </a:r>
            <a:endParaRPr lang="es-CL" sz="1400" dirty="0"/>
          </a:p>
          <a:p>
            <a:r>
              <a:rPr lang="es-CL" sz="1400" dirty="0"/>
              <a:t>        .</a:t>
            </a:r>
            <a:r>
              <a:rPr lang="es-CL" sz="1400" dirty="0" err="1"/>
              <a:t>cfi_endproc</a:t>
            </a:r>
            <a:endParaRPr lang="es-CL" sz="1400" dirty="0"/>
          </a:p>
          <a:p>
            <a:r>
              <a:rPr lang="es-CL" sz="1400" dirty="0"/>
              <a:t>.LFE0:</a:t>
            </a:r>
          </a:p>
          <a:p>
            <a:r>
              <a:rPr lang="es-CL" sz="1400" dirty="0"/>
              <a:t>        .</a:t>
            </a:r>
            <a:r>
              <a:rPr lang="es-CL" sz="1400" dirty="0" err="1"/>
              <a:t>size</a:t>
            </a:r>
            <a:r>
              <a:rPr lang="es-CL" sz="1400" dirty="0"/>
              <a:t>   </a:t>
            </a:r>
            <a:r>
              <a:rPr lang="es-CL" sz="1400" dirty="0" err="1"/>
              <a:t>main</a:t>
            </a:r>
            <a:r>
              <a:rPr lang="es-CL" sz="1400" dirty="0"/>
              <a:t>, .-</a:t>
            </a:r>
            <a:r>
              <a:rPr lang="es-CL" sz="1400" dirty="0" err="1"/>
              <a:t>main</a:t>
            </a:r>
            <a:endParaRPr lang="es-CL" sz="1400" dirty="0"/>
          </a:p>
          <a:p>
            <a:r>
              <a:rPr lang="es-CL" sz="1400" dirty="0"/>
              <a:t>        .</a:t>
            </a:r>
            <a:r>
              <a:rPr lang="es-CL" sz="1400" dirty="0" err="1"/>
              <a:t>ident</a:t>
            </a:r>
            <a:r>
              <a:rPr lang="es-CL" sz="1400" dirty="0"/>
              <a:t>  "GCC: (</a:t>
            </a:r>
            <a:r>
              <a:rPr lang="es-CL" sz="1400" dirty="0" err="1"/>
              <a:t>Gentoo</a:t>
            </a:r>
            <a:r>
              <a:rPr lang="es-CL" sz="1400" dirty="0"/>
              <a:t> 4.6.3 p1.11, pie-0.5.2) 4.6.3"</a:t>
            </a:r>
          </a:p>
          <a:p>
            <a:r>
              <a:rPr lang="es-CL" sz="1400" dirty="0"/>
              <a:t>        .</a:t>
            </a:r>
            <a:r>
              <a:rPr lang="es-CL" sz="1400" dirty="0" err="1"/>
              <a:t>section</a:t>
            </a:r>
            <a:r>
              <a:rPr lang="es-CL" sz="1400" dirty="0"/>
              <a:t>        .note.</a:t>
            </a:r>
            <a:r>
              <a:rPr lang="es-CL" sz="1400" dirty="0" err="1"/>
              <a:t>GNU-s</a:t>
            </a:r>
            <a:r>
              <a:rPr lang="es-CL" sz="1400" dirty="0"/>
              <a:t>tack,"",@progbits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39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lea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4400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698789"/>
            <a:ext cx="68580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tlCol="0" anchor="ctr"/>
          <a:lstStyle/>
          <a:p>
            <a:pPr marL="185738" lvl="1">
              <a:tabLst>
                <a:tab pos="2422525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Lea foo, 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copia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dirección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 foo en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2793"/>
            <a:ext cx="5810250" cy="203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3457"/>
              </p:ext>
            </p:extLst>
          </p:nvPr>
        </p:nvGraphicFramePr>
        <p:xfrm>
          <a:off x="5181600" y="1066800"/>
          <a:ext cx="335280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Comando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Descripción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cmp</a:t>
                      </a:r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 arg1</a:t>
                      </a:r>
                      <a:r>
                        <a:rPr lang="en-US" sz="1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, arg2</a:t>
                      </a:r>
                      <a:endParaRPr lang="es-CL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Compara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arg1</a:t>
                      </a:r>
                      <a:r>
                        <a:rPr lang="en-US" sz="1400" dirty="0" smtClean="0"/>
                        <a:t> con </a:t>
                      </a:r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arg2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determinando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</a:t>
                      </a:r>
                      <a:r>
                        <a:rPr lang="en-US" sz="1400" baseline="0" dirty="0" smtClean="0"/>
                        <a:t>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arg1 &gt; arg2</a:t>
                      </a:r>
                      <a:r>
                        <a:rPr lang="en-US" sz="1400" baseline="0" dirty="0" smtClean="0"/>
                        <a:t> (greater)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arg1 == arg2</a:t>
                      </a:r>
                      <a:r>
                        <a:rPr lang="en-US" sz="1400" baseline="0" dirty="0" smtClean="0"/>
                        <a:t> (equal)</a:t>
                      </a:r>
                      <a:endParaRPr lang="es-CL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arg1 &lt; arg2</a:t>
                      </a:r>
                      <a:r>
                        <a:rPr lang="en-US" sz="1400" baseline="0" dirty="0" smtClean="0"/>
                        <a:t> (lesser)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test arg1, arg2</a:t>
                      </a:r>
                      <a:endParaRPr lang="es-CL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</a:t>
                      </a:r>
                      <a:r>
                        <a:rPr lang="en-US" sz="1400" baseline="0" dirty="0" smtClean="0"/>
                        <a:t> bit a bit (bitwise)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071590"/>
              </p:ext>
            </p:extLst>
          </p:nvPr>
        </p:nvGraphicFramePr>
        <p:xfrm>
          <a:off x="123825" y="838200"/>
          <a:ext cx="4448175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Comando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Descripción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ror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rol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right 1 bit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left 1 bit</a:t>
                      </a:r>
                      <a:endParaRPr lang="es-CL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shr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 1 bit, pad with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left 1 bit, pad with 0</a:t>
                      </a:r>
                      <a:endParaRPr lang="es-CL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sar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sal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 1 bit, pad with sign bit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left 1 bit, pad with 0</a:t>
                      </a:r>
                      <a:endParaRPr lang="es-C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scr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</a:t>
                      </a:r>
                      <a:endParaRPr lang="es-CL" sz="16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scl</a:t>
                      </a:r>
                      <a:r>
                        <a:rPr lang="es-CL" sz="16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</a:t>
                      </a:r>
                      <a:endParaRPr lang="es-CL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bit shifted into carry flag</a:t>
                      </a:r>
                    </a:p>
                    <a:p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shl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bit shifted into carry flag</a:t>
                      </a:r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23554</TotalTime>
  <Words>659</Words>
  <Application>Microsoft Office PowerPoint</Application>
  <PresentationFormat>On-screen Show (4:3)</PresentationFormat>
  <Paragraphs>235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Arquitectura de Computadores CC4301 Clase 12: Secciones, tipos de Direccionamiento, Pruebas y saltos</vt:lpstr>
      <vt:lpstr>Comparaciones</vt:lpstr>
      <vt:lpstr>Saltos condicionales</vt:lpstr>
      <vt:lpstr>Implementación “if”</vt:lpstr>
      <vt:lpstr>Llamadas a Sistema en Linux</vt:lpstr>
      <vt:lpstr>Hello World (GAS) V1</vt:lpstr>
      <vt:lpstr>Hello World (GAS) V2 (compilada)</vt:lpstr>
      <vt:lpstr>Copiar Dirección de Memoria (lea)</vt:lpstr>
      <vt:lpstr>Trabajo Grupal 1</vt:lpstr>
      <vt:lpstr>Direccionamiento Directo (o Desplazamiento)</vt:lpstr>
      <vt:lpstr>Direccionamiento Indirecto</vt:lpstr>
      <vt:lpstr>Ejemplos</vt:lpstr>
      <vt:lpstr>Trabajo Grupal 2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294</cp:revision>
  <dcterms:created xsi:type="dcterms:W3CDTF">2006-08-16T00:00:00Z</dcterms:created>
  <dcterms:modified xsi:type="dcterms:W3CDTF">2014-04-22T01:21:17Z</dcterms:modified>
</cp:coreProperties>
</file>