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7" r:id="rId2"/>
    <p:sldId id="353" r:id="rId3"/>
    <p:sldId id="354" r:id="rId4"/>
    <p:sldId id="355" r:id="rId5"/>
    <p:sldId id="356" r:id="rId6"/>
    <p:sldId id="357" r:id="rId7"/>
    <p:sldId id="358" r:id="rId8"/>
    <p:sldId id="360" r:id="rId9"/>
    <p:sldId id="361" r:id="rId10"/>
    <p:sldId id="362" r:id="rId11"/>
    <p:sldId id="359" r:id="rId12"/>
    <p:sldId id="363" r:id="rId13"/>
    <p:sldId id="364" r:id="rId14"/>
    <p:sldId id="365" r:id="rId15"/>
    <p:sldId id="3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  <a:srgbClr val="FF3399"/>
    <a:srgbClr val="33CC33"/>
    <a:srgbClr val="00FF00"/>
    <a:srgbClr val="66FF66"/>
    <a:srgbClr val="996600"/>
    <a:srgbClr val="CC9900"/>
    <a:srgbClr val="99FFCC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5" autoAdjust="0"/>
    <p:restoredTop sz="98046" autoAdjust="0"/>
  </p:normalViewPr>
  <p:slideViewPr>
    <p:cSldViewPr>
      <p:cViewPr>
        <p:scale>
          <a:sx n="77" d="100"/>
          <a:sy n="77" d="100"/>
        </p:scale>
        <p:origin x="-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E9F2C-A244-47C5-B45A-C1672BE4BB31}" type="datetimeFigureOut">
              <a:rPr lang="es-CL" smtClean="0"/>
              <a:t>19-04-2014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9E12-378F-47A6-8115-4647C9AA6C0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203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8E4F5-6357-4993-BB42-F56C2B69EE9D}" type="datetimeFigureOut">
              <a:rPr lang="es-CL" smtClean="0"/>
              <a:t>19-04-2014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F2977-EB55-4852-A221-4D853DFDEF0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2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90663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Arquitectura de Computadores</a:t>
            </a:r>
            <a:br>
              <a:rPr lang="es-CL" dirty="0" smtClean="0"/>
            </a:br>
            <a:r>
              <a:rPr lang="en-US" dirty="0"/>
              <a:t>CC4301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Clase 13: </a:t>
            </a:r>
            <a:r>
              <a:rPr lang="es-CL" dirty="0" err="1" smtClean="0"/>
              <a:t>Stack</a:t>
            </a:r>
            <a:r>
              <a:rPr lang="es-CL" dirty="0" smtClean="0"/>
              <a:t> y Formato de </a:t>
            </a:r>
            <a:r>
              <a:rPr lang="es-CL" dirty="0" err="1" smtClean="0"/>
              <a:t>Instrucci</a:t>
            </a:r>
            <a:r>
              <a:rPr lang="en-US" dirty="0" err="1" smtClean="0"/>
              <a:t>ón</a:t>
            </a:r>
            <a:endParaRPr lang="es-C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990600"/>
          </a:xfrm>
        </p:spPr>
        <p:txBody>
          <a:bodyPr>
            <a:normAutofit fontScale="92500" lnSpcReduction="20000"/>
          </a:bodyPr>
          <a:lstStyle/>
          <a:p>
            <a:r>
              <a:rPr lang="es-CL" smtClean="0"/>
              <a:t>Semestre Primavera 2013</a:t>
            </a:r>
          </a:p>
          <a:p>
            <a:r>
              <a:rPr lang="es-CL" smtClean="0"/>
              <a:t>Profesor: Pablo Guerrero</a:t>
            </a:r>
            <a:endParaRPr lang="es-CL"/>
          </a:p>
        </p:txBody>
      </p:sp>
      <p:pic>
        <p:nvPicPr>
          <p:cNvPr id="3074" name="Picture 2" descr="D:\users\Pablo\DCC\Docencia\logo-departam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39909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users\Pablo\DCC\Docencia\logo-facult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-228600"/>
            <a:ext cx="1177925" cy="150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0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 el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escribe</a:t>
            </a:r>
            <a:r>
              <a:rPr lang="en-US" dirty="0"/>
              <a:t> “12345678….****”</a:t>
            </a:r>
          </a:p>
          <a:p>
            <a:endParaRPr lang="es-C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590800"/>
            <a:ext cx="76962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5181600"/>
            <a:ext cx="77438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7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Trabajo Grupal 1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024" name="Group 1023"/>
          <p:cNvGrpSpPr/>
          <p:nvPr/>
        </p:nvGrpSpPr>
        <p:grpSpPr>
          <a:xfrm>
            <a:off x="2895600" y="1600200"/>
            <a:ext cx="6175905" cy="5185187"/>
            <a:chOff x="2895600" y="1600200"/>
            <a:chExt cx="6175905" cy="51851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1600200"/>
              <a:ext cx="6175905" cy="518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2895600" y="1600200"/>
              <a:ext cx="6175905" cy="5185187"/>
            </a:xfrm>
            <a:prstGeom prst="rect">
              <a:avLst/>
            </a:prstGeom>
            <a:gradFill flip="none" rotWithShape="1">
              <a:gsLst>
                <a:gs pos="39000">
                  <a:schemeClr val="accent1">
                    <a:tint val="66000"/>
                    <a:satMod val="160000"/>
                    <a:alpha val="0"/>
                  </a:schemeClr>
                </a:gs>
                <a:gs pos="76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2438400"/>
            <a:ext cx="7162800" cy="3810000"/>
          </a:xfrm>
          <a:prstGeom prst="rect">
            <a:avLst/>
          </a:prstGeom>
          <a:solidFill>
            <a:srgbClr val="FFFF00">
              <a:alpha val="69804"/>
            </a:srgb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CL" sz="2000" dirty="0" smtClean="0"/>
              <a:t>El llamador apila argumentos en la pila en orden inverso y llama con </a:t>
            </a:r>
            <a:r>
              <a:rPr lang="es-CL" sz="2000" b="1" dirty="0" err="1" smtClean="0"/>
              <a:t>call</a:t>
            </a:r>
            <a:r>
              <a:rPr lang="es-CL" sz="2000" b="1" dirty="0" smtClean="0"/>
              <a:t> </a:t>
            </a:r>
            <a:r>
              <a:rPr lang="es-CL" sz="2000" dirty="0" smtClean="0"/>
              <a:t>(lo que apila el </a:t>
            </a:r>
            <a:r>
              <a:rPr lang="es-CL" sz="2000" dirty="0" err="1" smtClean="0"/>
              <a:t>Instruction</a:t>
            </a:r>
            <a:r>
              <a:rPr lang="es-CL" sz="2000" dirty="0" smtClean="0"/>
              <a:t> Pointer)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2000" dirty="0" smtClean="0"/>
              <a:t>Se encadenan los registros de activación </a:t>
            </a:r>
            <a:r>
              <a:rPr lang="es-CL" sz="20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s-CL" sz="2000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CL" sz="2000" dirty="0" smtClean="0"/>
              <a:t>Se resguardan registros que no deben ser modificados según la “convención del llamador”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2000" dirty="0" smtClean="0"/>
              <a:t>Se agranda el registro de activación para variables locales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2000" dirty="0" smtClean="0"/>
              <a:t>Se calcula el valor a retornar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2000" dirty="0" smtClean="0"/>
              <a:t>El valor retornado queda en </a:t>
            </a:r>
            <a:r>
              <a:rPr lang="es-CL" sz="2000" b="1" dirty="0" err="1" smtClean="0">
                <a:latin typeface="Courier New" pitchFamily="49" charset="0"/>
                <a:cs typeface="Courier New" pitchFamily="49" charset="0"/>
              </a:rPr>
              <a:t>eax</a:t>
            </a:r>
            <a:endParaRPr lang="es-CL" sz="2000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CL" sz="2000" dirty="0" smtClean="0"/>
              <a:t>Se botan las variables locales y se restituyen los registros guardados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2000" dirty="0" smtClean="0"/>
              <a:t>El llamado retorna usando </a:t>
            </a:r>
            <a:r>
              <a:rPr lang="es-CL" sz="2000" b="1" dirty="0" err="1" smtClean="0">
                <a:latin typeface="Courier New" pitchFamily="49" charset="0"/>
                <a:cs typeface="Courier New" pitchFamily="49" charset="0"/>
              </a:rPr>
              <a:t>ret</a:t>
            </a:r>
            <a:r>
              <a:rPr lang="es-CL" sz="2000" b="1" dirty="0" smtClean="0"/>
              <a:t> </a:t>
            </a:r>
            <a:r>
              <a:rPr lang="es-CL" sz="2000" dirty="0" smtClean="0"/>
              <a:t>(lo que </a:t>
            </a:r>
            <a:r>
              <a:rPr lang="es-CL" sz="2000" dirty="0" err="1" smtClean="0"/>
              <a:t>desapila</a:t>
            </a:r>
            <a:r>
              <a:rPr lang="es-CL" sz="2000" dirty="0" smtClean="0"/>
              <a:t> el </a:t>
            </a:r>
            <a:r>
              <a:rPr lang="es-CL" sz="2000" dirty="0" err="1" smtClean="0"/>
              <a:t>Instruction</a:t>
            </a:r>
            <a:r>
              <a:rPr lang="es-CL" sz="2000" dirty="0" smtClean="0"/>
              <a:t> Pointer)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2000" dirty="0" smtClean="0"/>
              <a:t>El llamador </a:t>
            </a:r>
            <a:r>
              <a:rPr lang="es-CL" sz="2000" dirty="0" err="1" smtClean="0"/>
              <a:t>desapila</a:t>
            </a:r>
            <a:r>
              <a:rPr lang="es-CL" sz="2000" dirty="0" smtClean="0"/>
              <a:t> los argumentos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22861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Instrucción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2057400"/>
            <a:ext cx="787717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2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Ejemplos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67000"/>
            <a:ext cx="588645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245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Variaciones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opcode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opcode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variar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instrucción</a:t>
            </a:r>
            <a:r>
              <a:rPr lang="en-US" dirty="0" smtClean="0"/>
              <a:t>:</a:t>
            </a:r>
            <a:endParaRPr lang="es-C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86" y="3429000"/>
            <a:ext cx="76962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67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Prefijos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prefijo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indicar</a:t>
            </a:r>
            <a:r>
              <a:rPr lang="en-US" dirty="0" smtClean="0"/>
              <a:t> el </a:t>
            </a:r>
            <a:r>
              <a:rPr lang="en-US" dirty="0" err="1" smtClean="0"/>
              <a:t>tamaño</a:t>
            </a:r>
            <a:r>
              <a:rPr lang="en-US" dirty="0" smtClean="0"/>
              <a:t> de los </a:t>
            </a:r>
            <a:r>
              <a:rPr lang="en-US" dirty="0" err="1" smtClean="0"/>
              <a:t>operandos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 smtClean="0"/>
              <a:t>prefijo</a:t>
            </a:r>
            <a:r>
              <a:rPr lang="en-US" dirty="0" smtClean="0"/>
              <a:t> 0x66 </a:t>
            </a:r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los </a:t>
            </a:r>
            <a:r>
              <a:rPr lang="en-US" dirty="0" err="1" smtClean="0"/>
              <a:t>operandos</a:t>
            </a:r>
            <a:r>
              <a:rPr lang="en-US" dirty="0" smtClean="0"/>
              <a:t> son de 16 bits</a:t>
            </a:r>
            <a:endParaRPr lang="es-C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00050"/>
            <a:ext cx="5656569" cy="30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701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Pila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CPU </a:t>
            </a:r>
            <a:r>
              <a:rPr lang="en-US" dirty="0" err="1" smtClean="0"/>
              <a:t>mantiene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pila</a:t>
            </a:r>
            <a:r>
              <a:rPr lang="en-US" dirty="0" smtClean="0"/>
              <a:t> (stack)</a:t>
            </a:r>
            <a:r>
              <a:rPr lang="en-US" dirty="0"/>
              <a:t> en </a:t>
            </a:r>
            <a:r>
              <a:rPr lang="en-US" dirty="0" err="1"/>
              <a:t>memoria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 smtClean="0"/>
              <a:t>registro</a:t>
            </a:r>
            <a:r>
              <a:rPr lang="en-US" dirty="0" smtClean="0"/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dirty="0" smtClean="0"/>
              <a:t> </a:t>
            </a:r>
            <a:r>
              <a:rPr lang="en-US" dirty="0" err="1" smtClean="0"/>
              <a:t>apunta</a:t>
            </a:r>
            <a:r>
              <a:rPr lang="en-US" dirty="0" smtClean="0"/>
              <a:t> al tope de la </a:t>
            </a:r>
            <a:r>
              <a:rPr lang="en-US" dirty="0" err="1" smtClean="0"/>
              <a:t>pila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pila</a:t>
            </a:r>
            <a:r>
              <a:rPr lang="en-US" dirty="0" smtClean="0"/>
              <a:t> </a:t>
            </a:r>
            <a:r>
              <a:rPr lang="en-US" dirty="0" err="1" smtClean="0"/>
              <a:t>crece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</a:t>
            </a:r>
            <a:r>
              <a:rPr lang="en-US" dirty="0" err="1" smtClean="0"/>
              <a:t>abajo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2515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Manipulación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Pila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agregar</a:t>
            </a:r>
            <a:r>
              <a:rPr lang="en-US" dirty="0" smtClean="0"/>
              <a:t> (</a:t>
            </a:r>
            <a:r>
              <a:rPr lang="en-US" dirty="0" err="1" smtClean="0"/>
              <a:t>apilar</a:t>
            </a:r>
            <a:r>
              <a:rPr lang="en-US" dirty="0" smtClean="0"/>
              <a:t>) o </a:t>
            </a:r>
            <a:r>
              <a:rPr lang="en-US" dirty="0" err="1" smtClean="0"/>
              <a:t>sacar</a:t>
            </a:r>
            <a:r>
              <a:rPr lang="en-US" dirty="0" smtClean="0"/>
              <a:t> (</a:t>
            </a:r>
            <a:r>
              <a:rPr lang="en-US" dirty="0" err="1" smtClean="0"/>
              <a:t>desapilar</a:t>
            </a:r>
            <a:r>
              <a:rPr lang="en-US" dirty="0" smtClean="0"/>
              <a:t>) </a:t>
            </a:r>
            <a:r>
              <a:rPr lang="en-US" dirty="0" err="1" smtClean="0"/>
              <a:t>valores</a:t>
            </a:r>
            <a:r>
              <a:rPr lang="en-US" dirty="0" smtClean="0"/>
              <a:t> de la </a:t>
            </a:r>
            <a:r>
              <a:rPr lang="en-US" dirty="0" err="1" smtClean="0"/>
              <a:t>pila</a:t>
            </a:r>
            <a:endParaRPr lang="es-C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32" y="2975790"/>
            <a:ext cx="45815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489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Llamadas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Subrutinas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registro</a:t>
            </a:r>
            <a:r>
              <a:rPr lang="en-US" dirty="0" smtClean="0"/>
              <a:t> instruction pointer (IP) </a:t>
            </a:r>
            <a:r>
              <a:rPr lang="en-US" dirty="0" err="1" smtClean="0"/>
              <a:t>apunta</a:t>
            </a:r>
            <a:r>
              <a:rPr lang="en-US" dirty="0" smtClean="0"/>
              <a:t> a la </a:t>
            </a:r>
            <a:r>
              <a:rPr lang="en-US" dirty="0" err="1" smtClean="0"/>
              <a:t>instrucción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ejecutando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manipular</a:t>
            </a:r>
            <a:r>
              <a:rPr lang="en-US" dirty="0" smtClean="0"/>
              <a:t> IP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llamadas</a:t>
            </a:r>
            <a:r>
              <a:rPr lang="en-US" dirty="0" smtClean="0"/>
              <a:t> a </a:t>
            </a:r>
            <a:r>
              <a:rPr lang="en-US" dirty="0" err="1" smtClean="0"/>
              <a:t>subrutinas</a:t>
            </a:r>
            <a:endParaRPr lang="es-C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76675"/>
            <a:ext cx="33909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40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Convención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Llamador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El </a:t>
            </a:r>
            <a:r>
              <a:rPr lang="es-CL" dirty="0"/>
              <a:t>llamado debe </a:t>
            </a:r>
            <a:r>
              <a:rPr lang="es-CL" dirty="0" smtClean="0"/>
              <a:t>preservar: </a:t>
            </a:r>
          </a:p>
          <a:p>
            <a:pPr marL="0" indent="0">
              <a:buNone/>
            </a:pP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ebx, esi, edi, esp, ebp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it-IT" b="1" dirty="0">
                <a:latin typeface="Courier New" pitchFamily="49" charset="0"/>
                <a:cs typeface="Courier New" pitchFamily="49" charset="0"/>
              </a:rPr>
              <a:t>eax, ecx, edx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304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Manejo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Stack en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Llamadas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CL" dirty="0" smtClean="0"/>
              <a:t>El </a:t>
            </a:r>
            <a:r>
              <a:rPr lang="es-CL" dirty="0"/>
              <a:t>llamador apila argumentos en la pila en orden inverso y llama con </a:t>
            </a:r>
            <a:r>
              <a:rPr lang="es-CL" b="1" dirty="0" err="1"/>
              <a:t>call</a:t>
            </a:r>
            <a:r>
              <a:rPr lang="es-CL" b="1" dirty="0"/>
              <a:t> </a:t>
            </a:r>
            <a:r>
              <a:rPr lang="es-CL" dirty="0"/>
              <a:t>(lo </a:t>
            </a:r>
            <a:r>
              <a:rPr lang="es-CL" dirty="0" smtClean="0"/>
              <a:t>que apila </a:t>
            </a:r>
            <a:r>
              <a:rPr lang="es-CL" dirty="0"/>
              <a:t>el </a:t>
            </a:r>
            <a:r>
              <a:rPr lang="es-CL" dirty="0" err="1"/>
              <a:t>Instruction</a:t>
            </a:r>
            <a:r>
              <a:rPr lang="es-CL" dirty="0"/>
              <a:t> Pointer)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 smtClean="0"/>
              <a:t>Se </a:t>
            </a:r>
            <a:r>
              <a:rPr lang="es-CL" dirty="0"/>
              <a:t>encadenan los registros de activación </a:t>
            </a:r>
            <a:r>
              <a:rPr lang="es-CL" b="1" dirty="0" err="1">
                <a:latin typeface="Courier New" pitchFamily="49" charset="0"/>
                <a:cs typeface="Courier New" pitchFamily="49" charset="0"/>
              </a:rPr>
              <a:t>ebp</a:t>
            </a:r>
            <a:endParaRPr lang="es-CL" b="1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CL" dirty="0" smtClean="0"/>
              <a:t>Se </a:t>
            </a:r>
            <a:r>
              <a:rPr lang="es-CL" dirty="0"/>
              <a:t>resguardan registros que no deben ser modificados según la </a:t>
            </a:r>
            <a:r>
              <a:rPr lang="es-CL" dirty="0" smtClean="0"/>
              <a:t>“convención del llamador</a:t>
            </a:r>
            <a:r>
              <a:rPr lang="es-CL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 smtClean="0"/>
              <a:t>Se </a:t>
            </a:r>
            <a:r>
              <a:rPr lang="es-CL" dirty="0"/>
              <a:t>agranda el registro de activación para variables locales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 smtClean="0"/>
              <a:t>Se calcula </a:t>
            </a:r>
            <a:r>
              <a:rPr lang="es-CL" dirty="0"/>
              <a:t>el </a:t>
            </a:r>
            <a:r>
              <a:rPr lang="es-CL" dirty="0" smtClean="0"/>
              <a:t>valor a retornar</a:t>
            </a:r>
            <a:endParaRPr lang="es-CL" dirty="0"/>
          </a:p>
          <a:p>
            <a:pPr marL="514350" indent="-514350">
              <a:buFont typeface="+mj-lt"/>
              <a:buAutoNum type="arabicPeriod"/>
            </a:pPr>
            <a:r>
              <a:rPr lang="es-CL" dirty="0" smtClean="0"/>
              <a:t>El </a:t>
            </a:r>
            <a:r>
              <a:rPr lang="es-CL" dirty="0"/>
              <a:t>valor retornado queda en </a:t>
            </a:r>
            <a:r>
              <a:rPr lang="es-CL" b="1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s-CL" b="1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CL" dirty="0" smtClean="0"/>
              <a:t>Se </a:t>
            </a:r>
            <a:r>
              <a:rPr lang="es-CL" dirty="0"/>
              <a:t>botan </a:t>
            </a:r>
            <a:r>
              <a:rPr lang="es-CL" dirty="0" smtClean="0"/>
              <a:t>las </a:t>
            </a:r>
            <a:r>
              <a:rPr lang="es-CL" dirty="0"/>
              <a:t>variables </a:t>
            </a:r>
            <a:r>
              <a:rPr lang="es-CL" dirty="0" smtClean="0"/>
              <a:t>locales y </a:t>
            </a:r>
            <a:r>
              <a:rPr lang="es-CL" dirty="0"/>
              <a:t>se restituyen los registros guardados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 smtClean="0"/>
              <a:t>El </a:t>
            </a:r>
            <a:r>
              <a:rPr lang="es-CL" dirty="0"/>
              <a:t>llamado retorna usando </a:t>
            </a:r>
            <a:r>
              <a:rPr lang="es-CL" b="1" dirty="0" err="1">
                <a:latin typeface="Courier New" pitchFamily="49" charset="0"/>
                <a:cs typeface="Courier New" pitchFamily="49" charset="0"/>
              </a:rPr>
              <a:t>ret</a:t>
            </a:r>
            <a:r>
              <a:rPr lang="es-CL" b="1" dirty="0"/>
              <a:t> </a:t>
            </a:r>
            <a:r>
              <a:rPr lang="es-CL" dirty="0"/>
              <a:t>(lo que </a:t>
            </a:r>
            <a:r>
              <a:rPr lang="es-CL" dirty="0" err="1" smtClean="0"/>
              <a:t>desapila</a:t>
            </a:r>
            <a:r>
              <a:rPr lang="es-CL" dirty="0" smtClean="0"/>
              <a:t> </a:t>
            </a:r>
            <a:r>
              <a:rPr lang="es-CL" dirty="0"/>
              <a:t>el </a:t>
            </a:r>
            <a:r>
              <a:rPr lang="es-CL" dirty="0" err="1"/>
              <a:t>Instruction</a:t>
            </a:r>
            <a:r>
              <a:rPr lang="es-CL" dirty="0"/>
              <a:t> Pointer)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 smtClean="0"/>
              <a:t>El </a:t>
            </a:r>
            <a:r>
              <a:rPr lang="es-CL" dirty="0"/>
              <a:t>llamador </a:t>
            </a:r>
            <a:r>
              <a:rPr lang="es-CL" dirty="0" err="1" smtClean="0"/>
              <a:t>desapila</a:t>
            </a:r>
            <a:r>
              <a:rPr lang="es-CL" dirty="0" smtClean="0"/>
              <a:t> </a:t>
            </a:r>
            <a:r>
              <a:rPr lang="es-CL" dirty="0"/>
              <a:t>los argumentos</a:t>
            </a:r>
          </a:p>
        </p:txBody>
      </p:sp>
    </p:spTree>
    <p:extLst>
      <p:ext uri="{BB962C8B-B14F-4D97-AF65-F5344CB8AC3E}">
        <p14:creationId xmlns:p14="http://schemas.microsoft.com/office/powerpoint/2010/main" val="11396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366493"/>
              </p:ext>
            </p:extLst>
          </p:nvPr>
        </p:nvGraphicFramePr>
        <p:xfrm>
          <a:off x="457200" y="1183640"/>
          <a:ext cx="8229600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828800"/>
                <a:gridCol w="2667000"/>
                <a:gridCol w="1447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600" dirty="0" err="1" smtClean="0"/>
                        <a:t>Llamador</a:t>
                      </a:r>
                      <a:endParaRPr lang="es-CL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 err="1" smtClean="0"/>
                        <a:t>Llamado</a:t>
                      </a:r>
                      <a:endParaRPr lang="es-CL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 = </a:t>
                      </a:r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proc</a:t>
                      </a: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(arg1, arg2)</a:t>
                      </a:r>
                      <a:endParaRPr lang="es-CL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fr-FR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proc(</a:t>
                      </a:r>
                      <a:r>
                        <a:rPr lang="fr-FR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fr-FR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p1, </a:t>
                      </a:r>
                      <a:r>
                        <a:rPr lang="fr-FR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fr-FR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p2){</a:t>
                      </a:r>
                    </a:p>
                    <a:p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local;</a:t>
                      </a:r>
                    </a:p>
                    <a:p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[...]</a:t>
                      </a:r>
                    </a:p>
                    <a:p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</a:t>
                      </a: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local;</a:t>
                      </a:r>
                    </a:p>
                    <a:p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es-CL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pushl</a:t>
                      </a: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arg2</a:t>
                      </a:r>
                    </a:p>
                    <a:p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pushl</a:t>
                      </a: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arg1</a:t>
                      </a:r>
                    </a:p>
                    <a:p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call</a:t>
                      </a: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proc</a:t>
                      </a:r>
                      <a:endParaRPr lang="es-CL" sz="16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movl</a:t>
                      </a: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%</a:t>
                      </a:r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eax</a:t>
                      </a: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res</a:t>
                      </a:r>
                    </a:p>
                    <a:p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addl</a:t>
                      </a: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$8, </a:t>
                      </a:r>
                      <a:r>
                        <a:rPr lang="es-CL" sz="1600" b="1" i="0" u="none" strike="noStrike" kern="1200" baseline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%esp</a:t>
                      </a:r>
                    </a:p>
                    <a:p>
                      <a:endParaRPr lang="en-US" sz="1600" b="1" i="0" u="none" strike="noStrike" kern="1200" baseline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lang="en-US" sz="1600" b="1" i="0" u="none" strike="noStrike" kern="1200" baseline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lang="en-US" sz="1600" b="1" i="0" u="none" strike="noStrike" kern="1200" baseline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lang="en-US" sz="1600" b="1" i="0" u="none" strike="noStrike" kern="1200" baseline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lang="en-US" sz="1600" b="1" i="0" u="none" strike="noStrike" kern="1200" baseline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lang="en-US" sz="1600" b="1" i="0" u="none" strike="noStrike" kern="1200" baseline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lang="en-US" sz="1600" b="1" i="0" u="none" strike="noStrike" kern="1200" baseline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s-CL" sz="1600" b="1" i="0" u="none" strike="noStrike" kern="1200" baseline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#leave =</a:t>
                      </a:r>
                    </a:p>
                    <a:p>
                      <a:r>
                        <a:rPr lang="es-CL" sz="1600" b="1" i="0" u="none" strike="noStrike" kern="1200" baseline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#movl %ebp, %esp</a:t>
                      </a:r>
                    </a:p>
                    <a:p>
                      <a:r>
                        <a:rPr lang="es-CL" sz="1600" b="1" i="0" u="none" strike="noStrike" kern="1200" baseline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#popl %ebp</a:t>
                      </a:r>
                      <a:endParaRPr lang="es-CL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paso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paso 1</a:t>
                      </a:r>
                    </a:p>
                    <a:p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paso 1</a:t>
                      </a:r>
                    </a:p>
                    <a:p>
                      <a:endParaRPr lang="es-CL" sz="1600" b="1" i="0" u="none" strike="noStrike" kern="1200" baseline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s-CL" sz="1600" b="1" i="0" u="none" strike="noStrike" kern="1200" baseline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</a:t>
                      </a: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paso 9</a:t>
                      </a:r>
                      <a:endParaRPr lang="es-CL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.global </a:t>
                      </a:r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proc</a:t>
                      </a:r>
                      <a:endParaRPr lang="es-CL" sz="16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proc</a:t>
                      </a: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pushl</a:t>
                      </a: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%</a:t>
                      </a:r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ebp</a:t>
                      </a:r>
                      <a:endParaRPr lang="es-CL" sz="16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movl</a:t>
                      </a: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%</a:t>
                      </a:r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esp</a:t>
                      </a: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%</a:t>
                      </a:r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ebp</a:t>
                      </a:r>
                      <a:endParaRPr lang="es-CL" sz="16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pushl</a:t>
                      </a: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%</a:t>
                      </a:r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edi</a:t>
                      </a:r>
                      <a:endParaRPr lang="es-CL" sz="16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pushl</a:t>
                      </a: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%</a:t>
                      </a:r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esi</a:t>
                      </a:r>
                      <a:endParaRPr lang="es-CL" sz="16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pushl</a:t>
                      </a: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%</a:t>
                      </a:r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ebx</a:t>
                      </a:r>
                      <a:endParaRPr lang="es-CL" sz="16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subl</a:t>
                      </a: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$4, %</a:t>
                      </a:r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esp</a:t>
                      </a:r>
                      <a:endParaRPr lang="es-CL" sz="16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[...]</a:t>
                      </a:r>
                    </a:p>
                    <a:p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movl</a:t>
                      </a: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-16(%</a:t>
                      </a:r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ebp</a:t>
                      </a: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), %</a:t>
                      </a:r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eax</a:t>
                      </a:r>
                      <a:endParaRPr lang="es-CL" sz="16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addl</a:t>
                      </a: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$4, %</a:t>
                      </a:r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esp</a:t>
                      </a:r>
                      <a:endParaRPr lang="es-CL" sz="16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popl</a:t>
                      </a: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%</a:t>
                      </a:r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ebx</a:t>
                      </a:r>
                      <a:endParaRPr lang="es-CL" sz="16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popl</a:t>
                      </a: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%</a:t>
                      </a:r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esi</a:t>
                      </a:r>
                      <a:endParaRPr lang="es-CL" sz="16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popl</a:t>
                      </a: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%</a:t>
                      </a:r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edi</a:t>
                      </a:r>
                      <a:endParaRPr lang="es-CL" sz="16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leave</a:t>
                      </a:r>
                      <a:endParaRPr lang="es-CL" sz="16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</a:t>
                      </a:r>
                      <a:endParaRPr lang="es-CL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6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lang="es-CL" sz="16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paso 2</a:t>
                      </a:r>
                    </a:p>
                    <a:p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paso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paso 3</a:t>
                      </a:r>
                    </a:p>
                    <a:p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paso 3</a:t>
                      </a:r>
                    </a:p>
                    <a:p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paso 3</a:t>
                      </a:r>
                    </a:p>
                    <a:p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paso 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paso 5</a:t>
                      </a:r>
                    </a:p>
                    <a:p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paso 6</a:t>
                      </a:r>
                    </a:p>
                    <a:p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paso 7</a:t>
                      </a:r>
                    </a:p>
                    <a:p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paso 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paso 7</a:t>
                      </a:r>
                    </a:p>
                    <a:p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paso 7</a:t>
                      </a:r>
                    </a:p>
                    <a:p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paso 7</a:t>
                      </a:r>
                    </a:p>
                    <a:p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paso 8</a:t>
                      </a:r>
                      <a:endParaRPr lang="es-CL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6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Buffer Overflow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/>
          <a:lstStyle/>
          <a:p>
            <a:r>
              <a:rPr lang="en-US" dirty="0" smtClean="0"/>
              <a:t>IP de </a:t>
            </a:r>
            <a:r>
              <a:rPr lang="en-US" dirty="0" err="1" smtClean="0"/>
              <a:t>retorno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guardado</a:t>
            </a:r>
            <a:r>
              <a:rPr lang="en-US" dirty="0" smtClean="0"/>
              <a:t> en </a:t>
            </a:r>
            <a:r>
              <a:rPr lang="en-US" dirty="0" err="1" smtClean="0"/>
              <a:t>ebp</a:t>
            </a:r>
            <a:r>
              <a:rPr lang="en-US" dirty="0" smtClean="0"/>
              <a:t> + 4</a:t>
            </a:r>
          </a:p>
          <a:p>
            <a:r>
              <a:rPr lang="en-US" dirty="0" smtClean="0"/>
              <a:t>Si se </a:t>
            </a:r>
            <a:r>
              <a:rPr lang="en-US" dirty="0" err="1" smtClean="0"/>
              <a:t>sobreescribe</a:t>
            </a:r>
            <a:r>
              <a:rPr lang="en-US" dirty="0" smtClean="0"/>
              <a:t> </a:t>
            </a:r>
            <a:r>
              <a:rPr lang="en-US" dirty="0" err="1" smtClean="0"/>
              <a:t>ese</a:t>
            </a:r>
            <a:r>
              <a:rPr lang="en-US" dirty="0" smtClean="0"/>
              <a:t> valor, la </a:t>
            </a:r>
            <a:r>
              <a:rPr lang="en-US" dirty="0" err="1" smtClean="0"/>
              <a:t>función</a:t>
            </a:r>
            <a:r>
              <a:rPr lang="en-US" dirty="0" smtClean="0"/>
              <a:t> no </a:t>
            </a:r>
            <a:r>
              <a:rPr lang="en-US" dirty="0" err="1" smtClean="0"/>
              <a:t>retornará</a:t>
            </a:r>
            <a:r>
              <a:rPr lang="en-US" dirty="0" smtClean="0"/>
              <a:t> a la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llamadora</a:t>
            </a:r>
            <a:endParaRPr lang="en-US" dirty="0" smtClean="0"/>
          </a:p>
          <a:p>
            <a:endParaRPr lang="es-C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358472"/>
              </p:ext>
            </p:extLst>
          </p:nvPr>
        </p:nvGraphicFramePr>
        <p:xfrm>
          <a:off x="4953000" y="1676400"/>
          <a:ext cx="3810000" cy="333756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066800"/>
                <a:gridCol w="27432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ebp</a:t>
                      </a:r>
                      <a:r>
                        <a:rPr lang="es-CL" baseline="0" dirty="0" smtClean="0"/>
                        <a:t> – 16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Variables</a:t>
                      </a:r>
                      <a:r>
                        <a:rPr lang="en-US" baseline="0" dirty="0" smtClean="0"/>
                        <a:t> Locales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ebp</a:t>
                      </a:r>
                      <a:r>
                        <a:rPr lang="es-CL" baseline="0" dirty="0" smtClean="0"/>
                        <a:t> – 12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ebx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Llamador</a:t>
                      </a:r>
                      <a:endParaRPr lang="es-C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ebp</a:t>
                      </a:r>
                      <a:r>
                        <a:rPr lang="es-CL" baseline="0" dirty="0" smtClean="0"/>
                        <a:t> – 8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Llamador</a:t>
                      </a:r>
                      <a:endParaRPr lang="es-C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ebp</a:t>
                      </a:r>
                      <a:r>
                        <a:rPr lang="es-CL" baseline="0" dirty="0" smtClean="0"/>
                        <a:t> – 4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edi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Llamador</a:t>
                      </a:r>
                      <a:endParaRPr lang="es-C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ebp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ebp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Llamador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ebp</a:t>
                      </a:r>
                      <a:r>
                        <a:rPr lang="en-US" dirty="0" smtClean="0"/>
                        <a:t> + 4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 (</a:t>
                      </a:r>
                      <a:r>
                        <a:rPr lang="en-US" dirty="0" err="1" smtClean="0"/>
                        <a:t>dirección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retorno</a:t>
                      </a:r>
                      <a:r>
                        <a:rPr lang="en-US" dirty="0" smtClean="0"/>
                        <a:t>)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arg1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argn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0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causar</a:t>
            </a:r>
            <a:r>
              <a:rPr lang="en-US" dirty="0" smtClean="0"/>
              <a:t> buffer overflow: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s-C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37" y="2895600"/>
            <a:ext cx="72866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2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25155</TotalTime>
  <Words>581</Words>
  <Application>Microsoft Office PowerPoint</Application>
  <PresentationFormat>On-screen Show (4:3)</PresentationFormat>
  <Paragraphs>140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Arquitectura de Computadores CC4301 Clase 13: Stack y Formato de Instrucción</vt:lpstr>
      <vt:lpstr>Pila</vt:lpstr>
      <vt:lpstr>Manipulación Pila</vt:lpstr>
      <vt:lpstr>Llamadas a Subrutinas</vt:lpstr>
      <vt:lpstr>Convención del Llamador</vt:lpstr>
      <vt:lpstr>Manejo Stack en Llamadas</vt:lpstr>
      <vt:lpstr>Ejemplo</vt:lpstr>
      <vt:lpstr>Buffer Overflow</vt:lpstr>
      <vt:lpstr>Ejemplo</vt:lpstr>
      <vt:lpstr>Ejemplo</vt:lpstr>
      <vt:lpstr>Trabajo Grupal 1</vt:lpstr>
      <vt:lpstr>Formato de Instrucción</vt:lpstr>
      <vt:lpstr>Ejemplos</vt:lpstr>
      <vt:lpstr>Variaciones opcode</vt:lpstr>
      <vt:lpstr>Prefijos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Computadores CC4301</dc:title>
  <dc:creator>Pablo</dc:creator>
  <cp:lastModifiedBy>Pablo</cp:lastModifiedBy>
  <cp:revision>301</cp:revision>
  <dcterms:created xsi:type="dcterms:W3CDTF">2006-08-16T00:00:00Z</dcterms:created>
  <dcterms:modified xsi:type="dcterms:W3CDTF">2014-04-19T13:15:23Z</dcterms:modified>
</cp:coreProperties>
</file>