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376" r:id="rId3"/>
    <p:sldId id="377" r:id="rId4"/>
    <p:sldId id="371" r:id="rId5"/>
    <p:sldId id="379" r:id="rId6"/>
    <p:sldId id="380" r:id="rId7"/>
    <p:sldId id="378" r:id="rId8"/>
    <p:sldId id="384" r:id="rId9"/>
    <p:sldId id="381" r:id="rId10"/>
    <p:sldId id="383" r:id="rId11"/>
    <p:sldId id="373" r:id="rId12"/>
    <p:sldId id="387" r:id="rId13"/>
    <p:sldId id="374" r:id="rId14"/>
    <p:sldId id="385" r:id="rId15"/>
    <p:sldId id="388" r:id="rId16"/>
    <p:sldId id="382" r:id="rId17"/>
    <p:sldId id="370" r:id="rId18"/>
    <p:sldId id="389" r:id="rId19"/>
    <p:sldId id="3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33"/>
    <a:srgbClr val="00FF00"/>
    <a:srgbClr val="66FF66"/>
    <a:srgbClr val="996600"/>
    <a:srgbClr val="CC9900"/>
    <a:srgbClr val="99FFCC"/>
    <a:srgbClr val="4F81BD"/>
    <a:srgbClr val="FF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98046" autoAdjust="0"/>
  </p:normalViewPr>
  <p:slideViewPr>
    <p:cSldViewPr>
      <p:cViewPr>
        <p:scale>
          <a:sx n="70" d="100"/>
          <a:sy n="70" d="100"/>
        </p:scale>
        <p:origin x="-6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E90D-3EF9-4536-8309-F2A5EAB48F2F}" type="datetimeFigureOut">
              <a:rPr lang="es-CL" smtClean="0"/>
              <a:t>28-04-2014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53E9-1B8B-43DB-990D-03290E445D8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99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28-04-2014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1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14: </a:t>
            </a:r>
            <a:r>
              <a:rPr lang="es-CL" dirty="0" err="1" smtClean="0"/>
              <a:t>Assembler</a:t>
            </a:r>
            <a:r>
              <a:rPr lang="es-CL" dirty="0" smtClean="0"/>
              <a:t> ARM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Sumas y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s-C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lvl="1"/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  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, R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/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R3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pPr lvl="1"/>
            <a:endParaRPr lang="es-C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C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C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49368"/>
              </p:ext>
            </p:extLst>
          </p:nvPr>
        </p:nvGraphicFramePr>
        <p:xfrm>
          <a:off x="533400" y="1676400"/>
          <a:ext cx="861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  <a:gridCol w="3788664"/>
                <a:gridCol w="396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Sintaxis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Significado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ADD{S}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Rn, &lt;Operand2&gt;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Rn + Operand2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ADC{S}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Rn, &lt;Operand2&gt;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Rn + Operand2 +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Carry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SUB{S}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Rn, &lt;Operand2&gt;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Rn - Operand2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SBC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SBC{S}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Rn, &lt;Operand2&gt;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Rn – Operand2 – NOT(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Carry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s-C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1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17640"/>
              </p:ext>
            </p:extLst>
          </p:nvPr>
        </p:nvGraphicFramePr>
        <p:xfrm>
          <a:off x="381000" y="1676400"/>
          <a:ext cx="8610600" cy="33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  <a:gridCol w="3788664"/>
                <a:gridCol w="396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Inst.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Sintaxis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Significado</a:t>
                      </a:r>
                      <a:endParaRPr lang="es-C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TST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TST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CPSR flags on Rn AND Operand2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TEQ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TEQ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CPSR flags on Rn EOR Operand2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AND{S}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Rn AND Operand2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EOR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EOR{S}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Rn EOR Operand2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ORR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ORR{S}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Rn OR Operand2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ORN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ORN{S}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 := Rn OR NOT Operand2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BIC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BIC{S}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Rn, &lt;Operand2&gt;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 := Rn AND NOT Operand2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Comparaciones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88789"/>
              </p:ext>
            </p:extLst>
          </p:nvPr>
        </p:nvGraphicFramePr>
        <p:xfrm>
          <a:off x="381000" y="1676400"/>
          <a:ext cx="861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  <a:gridCol w="272034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Sintaxis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Significado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 Rn, &lt;Operand2&gt;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CPSR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flags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Rn – Operand2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CMN Rn, &lt;Operand2&gt;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CPSR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flags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Rn + Operand2</a:t>
                      </a:r>
                      <a:endParaRPr lang="es-CL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84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Saltos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239963"/>
          </a:xfrm>
        </p:spPr>
        <p:txBody>
          <a:bodyPr/>
          <a:lstStyle/>
          <a:p>
            <a:r>
              <a:rPr lang="en-US" dirty="0" smtClean="0"/>
              <a:t>Label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la </a:t>
            </a:r>
            <a:r>
              <a:rPr lang="en-US" dirty="0" err="1" smtClean="0"/>
              <a:t>instrucción</a:t>
            </a:r>
            <a:r>
              <a:rPr lang="en-US" dirty="0"/>
              <a:t> </a:t>
            </a:r>
            <a:r>
              <a:rPr lang="en-US" dirty="0" smtClean="0"/>
              <a:t>actual ± 32MB </a:t>
            </a:r>
          </a:p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pPr lvl="1"/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40653"/>
              </p:ext>
            </p:extLst>
          </p:nvPr>
        </p:nvGraphicFramePr>
        <p:xfrm>
          <a:off x="304800" y="1600200"/>
          <a:ext cx="8610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6764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Inst.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Sintaxis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Significado</a:t>
                      </a:r>
                      <a:endParaRPr lang="es-C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&lt;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CL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 := label</a:t>
                      </a:r>
                      <a:endParaRPr lang="es-C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 &lt;</a:t>
                      </a:r>
                      <a:r>
                        <a:rPr lang="es-CL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CL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CL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LR := address of next instruction,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 := label</a:t>
                      </a:r>
                      <a:endParaRPr lang="es-CL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9045" y="4572000"/>
            <a:ext cx="8534400" cy="1295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77800" lvl="1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CMP R0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#5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; Performs R0-5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sets CPSR</a:t>
            </a:r>
          </a:p>
          <a:p>
            <a:pPr marL="177800" lvl="1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BGT label1   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Branches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CPSR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 set to GT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Ejecución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s-C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063737"/>
              </p:ext>
            </p:extLst>
          </p:nvPr>
        </p:nvGraphicFramePr>
        <p:xfrm>
          <a:off x="1295400" y="1524000"/>
          <a:ext cx="64770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98"/>
                <a:gridCol w="2582602"/>
                <a:gridCol w="696892"/>
                <a:gridCol w="25416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Mn</a:t>
                      </a:r>
                      <a:endParaRPr lang="es-C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Significado</a:t>
                      </a:r>
                      <a:endParaRPr lang="es-C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Mn</a:t>
                      </a:r>
                      <a:endParaRPr lang="es-C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Significado</a:t>
                      </a:r>
                      <a:endParaRPr lang="es-CL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Carry 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Carry Clear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Equal (Zero Set)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Equal (Zero Clear)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Overﬂow 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Overﬂow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Clear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Greater Than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Than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Greater Than or Equal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Than or Equal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Plus (Positive)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Minus (Negative)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Higher Than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Than (aka CC)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Higher or Same (aka CS)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Same</a:t>
                      </a:r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57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BNE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ADDGT R4, </a:t>
            </a:r>
            <a:r>
              <a:rPr lang="en-US" dirty="0"/>
              <a:t>R0, </a:t>
            </a:r>
            <a:r>
              <a:rPr lang="en-US" dirty="0" smtClean="0"/>
              <a:t>R3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12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MCD (para 40 y 25) de </a:t>
            </a:r>
            <a:r>
              <a:rPr lang="en-US" dirty="0" err="1" smtClean="0"/>
              <a:t>Euclides</a:t>
            </a:r>
            <a:r>
              <a:rPr lang="en-US" dirty="0" smtClean="0"/>
              <a:t>: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3581400" cy="1600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77800" lvl="1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40;</a:t>
            </a:r>
          </a:p>
          <a:p>
            <a:pPr marL="177800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25;</a:t>
            </a:r>
          </a:p>
          <a:p>
            <a:pPr marL="177800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 != b) {</a:t>
            </a:r>
          </a:p>
          <a:p>
            <a:pPr marL="177800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 &gt; b) a -= b;</a:t>
            </a:r>
          </a:p>
          <a:p>
            <a:pPr marL="177800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 -= a;</a:t>
            </a:r>
          </a:p>
          <a:p>
            <a:pPr marL="177800">
              <a:tabLst>
                <a:tab pos="45085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2236" y="2438400"/>
            <a:ext cx="4343400" cy="2743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MOV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R0, 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40	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R0 is a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MOV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R1, 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25	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R1 is b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again	CMP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R0, R1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BEQ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halt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BLT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isLess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SUB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R0, R0, R1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again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isLess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SUB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R1, R1, R0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again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halt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836" y="5029200"/>
            <a:ext cx="4343400" cy="16934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85738" lvl="1">
              <a:tabLst>
                <a:tab pos="1160463" algn="l"/>
                <a:tab pos="29622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MOV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R0, #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40	;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R0 is a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MOV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R1, #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25	;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R1 is b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again	CMP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R0, R1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SUBGT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R0, R0, R1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SUBLT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R1, R1, R0</a:t>
            </a:r>
          </a:p>
          <a:p>
            <a:pPr marL="185738" lvl="1">
              <a:tabLst>
                <a:tab pos="1160463" algn="l"/>
                <a:tab pos="29622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BNE again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Load-Store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194847"/>
              </p:ext>
            </p:extLst>
          </p:nvPr>
        </p:nvGraphicFramePr>
        <p:xfrm>
          <a:off x="228600" y="1322705"/>
          <a:ext cx="8610600" cy="23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Assembler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s-CL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s-CL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</a:t>
                      </a:r>
                      <a:r>
                        <a:rPr lang="es-CL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s-CL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CL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LDR</a:t>
                      </a:r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CL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[Rn {, 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#of}]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[Rn + #of]</a:t>
                      </a:r>
                    </a:p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[Rn + #of] := </a:t>
                      </a:r>
                      <a:r>
                        <a:rPr lang="es-CL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endParaRPr lang="es-CL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[Rn {, 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#of}]!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[Rn + #of]</a:t>
                      </a:r>
                    </a:p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[Rn + #of] := </a:t>
                      </a:r>
                      <a:r>
                        <a:rPr lang="es-CL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endParaRPr lang="es-CL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Rn </a:t>
                      </a:r>
                      <a:r>
                        <a:rPr lang="es-CL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:= </a:t>
                      </a:r>
                      <a:r>
                        <a:rPr lang="es-CL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Rn + #of</a:t>
                      </a:r>
                      <a:endParaRPr lang="es-CL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CL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[Rn], 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#of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CL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[Rn]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ó</a:t>
                      </a:r>
                      <a:r>
                        <a:rPr lang="es-CL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L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[Rn] := </a:t>
                      </a:r>
                      <a:r>
                        <a:rPr lang="es-CL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endParaRPr lang="es-CL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Rn := Rn + #of</a:t>
                      </a:r>
                      <a:endParaRPr lang="es-CL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9624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pPr lvl="1"/>
            <a:r>
              <a:rPr lang="es-CL" dirty="0"/>
              <a:t>LDR </a:t>
            </a:r>
            <a:r>
              <a:rPr lang="es-CL" dirty="0" smtClean="0"/>
              <a:t>R3, </a:t>
            </a:r>
            <a:r>
              <a:rPr lang="es-CL" dirty="0"/>
              <a:t>[</a:t>
            </a:r>
            <a:r>
              <a:rPr lang="es-CL" dirty="0" smtClean="0"/>
              <a:t>R2, #15]</a:t>
            </a:r>
          </a:p>
          <a:p>
            <a:pPr lvl="1"/>
            <a:r>
              <a:rPr lang="es-CL" dirty="0"/>
              <a:t>LDR R0, [R1, </a:t>
            </a:r>
            <a:r>
              <a:rPr lang="es-CL" dirty="0" smtClean="0"/>
              <a:t>#7]!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30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19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Subrutinas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llaman</a:t>
            </a:r>
            <a:r>
              <a:rPr lang="en-US" dirty="0" smtClean="0"/>
              <a:t> con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label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Salta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cambia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 (R15)</a:t>
            </a:r>
          </a:p>
          <a:p>
            <a:pPr lvl="1"/>
            <a:r>
              <a:rPr lang="en-US" dirty="0" err="1" smtClean="0"/>
              <a:t>Setea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 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 (R14)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</a:p>
          <a:p>
            <a:pPr lvl="1"/>
            <a:r>
              <a:rPr lang="es-CL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R0-R3</a:t>
            </a:r>
            <a:r>
              <a:rPr lang="es-CL" dirty="0" smtClean="0"/>
              <a:t>: Argumentos</a:t>
            </a:r>
          </a:p>
          <a:p>
            <a:pPr lvl="2"/>
            <a:r>
              <a:rPr lang="es-CL" dirty="0" smtClean="0"/>
              <a:t>Pueden ser corruptos</a:t>
            </a:r>
            <a:endParaRPr lang="es-CL" dirty="0" smtClean="0"/>
          </a:p>
          <a:p>
            <a:pPr lvl="1"/>
            <a:r>
              <a:rPr lang="es-CL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R4-R11</a:t>
            </a:r>
            <a:r>
              <a:rPr lang="es-CL" dirty="0" smtClean="0"/>
              <a:t>: Variables Locales</a:t>
            </a:r>
          </a:p>
          <a:p>
            <a:pPr lvl="2"/>
            <a:r>
              <a:rPr lang="es-CL" dirty="0" smtClean="0"/>
              <a:t>Deben ser preservados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6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push,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push de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a la </a:t>
            </a:r>
            <a:r>
              <a:rPr lang="en-US" dirty="0" err="1" smtClean="0"/>
              <a:t>vez</a:t>
            </a:r>
            <a:r>
              <a:rPr lang="en-US" dirty="0" smtClean="0"/>
              <a:t> con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dirty="0" smtClean="0"/>
              <a:t>.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315036" y="4876800"/>
            <a:ext cx="4637964" cy="16934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85738" lvl="1">
              <a:tabLst>
                <a:tab pos="804863" algn="l"/>
                <a:tab pos="1979613" algn="l"/>
              </a:tabLs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multiplyByTen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85738" lvl="1">
              <a:tabLst>
                <a:tab pos="804863" algn="l"/>
                <a:tab pos="1979613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STMFD	SP!, {FP, IP, LR}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185738" lvl="1">
              <a:tabLst>
                <a:tab pos="804863" algn="l"/>
                <a:tab pos="1979613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MOV	R3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ASL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#3</a:t>
            </a:r>
          </a:p>
          <a:p>
            <a:pPr marL="185738" lvl="1">
              <a:tabLst>
                <a:tab pos="804863" algn="l"/>
                <a:tab pos="1979613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ADD	R0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R3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ASL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#1</a:t>
            </a:r>
          </a:p>
          <a:p>
            <a:pPr marL="185738" lvl="1">
              <a:tabLst>
                <a:tab pos="804863" algn="l"/>
                <a:tab pos="1979613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LDMFD	SP!, {FP, IP, LR}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185738" lvl="1">
              <a:tabLst>
                <a:tab pos="804863" algn="l"/>
                <a:tab pos="1979613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BX	LR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0106" y="5262250"/>
            <a:ext cx="7242894" cy="950014"/>
            <a:chOff x="1520106" y="5262250"/>
            <a:chExt cx="7242894" cy="950014"/>
          </a:xfrm>
        </p:grpSpPr>
        <p:sp>
          <p:nvSpPr>
            <p:cNvPr id="6" name="Rectangle 5"/>
            <p:cNvSpPr/>
            <p:nvPr/>
          </p:nvSpPr>
          <p:spPr>
            <a:xfrm>
              <a:off x="1525774" y="5262250"/>
              <a:ext cx="297358" cy="230505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7" name="Straight Connector 6"/>
            <p:cNvCxnSpPr>
              <a:endCxn id="6" idx="3"/>
            </p:cNvCxnSpPr>
            <p:nvPr/>
          </p:nvCxnSpPr>
          <p:spPr>
            <a:xfrm flipH="1" flipV="1">
              <a:off x="1823132" y="5377503"/>
              <a:ext cx="4501469" cy="415930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24600" y="55626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Full Descending</a:t>
              </a:r>
              <a:endParaRPr lang="es-CL" sz="24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0106" y="5981759"/>
              <a:ext cx="297358" cy="230505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2" name="Straight Connector 11"/>
            <p:cNvCxnSpPr>
              <a:stCxn id="8" idx="1"/>
              <a:endCxn id="11" idx="3"/>
            </p:cNvCxnSpPr>
            <p:nvPr/>
          </p:nvCxnSpPr>
          <p:spPr>
            <a:xfrm flipH="1">
              <a:off x="1817464" y="5793433"/>
              <a:ext cx="4507136" cy="303579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600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Procesador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123248"/>
              </p:ext>
            </p:extLst>
          </p:nvPr>
        </p:nvGraphicFramePr>
        <p:xfrm>
          <a:off x="465438" y="15240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5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Modo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Ab.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Descripci</a:t>
                      </a:r>
                      <a:r>
                        <a:rPr lang="en-US" dirty="0" err="1" smtClean="0"/>
                        <a:t>ón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Ejecución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normal</a:t>
                      </a:r>
                      <a:r>
                        <a:rPr lang="en-US" dirty="0" smtClean="0"/>
                        <a:t> de los </a:t>
                      </a:r>
                      <a:r>
                        <a:rPr lang="en-US" dirty="0" err="1" smtClean="0"/>
                        <a:t>programas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FIQ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fiq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Interrupción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rápida</a:t>
                      </a:r>
                      <a:r>
                        <a:rPr lang="en-US" dirty="0" smtClean="0"/>
                        <a:t> para </a:t>
                      </a:r>
                      <a:r>
                        <a:rPr lang="en-US" dirty="0" err="1" smtClean="0"/>
                        <a:t>transferencia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datos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alta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velocidad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IRQ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irq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Manejo</a:t>
                      </a:r>
                      <a:r>
                        <a:rPr lang="en-US" dirty="0" smtClean="0"/>
                        <a:t> de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interrupciones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de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propósito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general</a:t>
                      </a:r>
                      <a:endParaRPr lang="es-CL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protegido</a:t>
                      </a:r>
                      <a:r>
                        <a:rPr lang="en-US" baseline="0" dirty="0" smtClean="0"/>
                        <a:t> para el </a:t>
                      </a:r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sistema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operativo</a:t>
                      </a:r>
                      <a:endParaRPr lang="es-CL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Abort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Implementa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memoria</a:t>
                      </a:r>
                      <a:r>
                        <a:rPr lang="en-US" dirty="0" smtClean="0"/>
                        <a:t> virtual</a:t>
                      </a:r>
                      <a:r>
                        <a:rPr lang="en-US" baseline="0" dirty="0" smtClean="0"/>
                        <a:t> y/o </a:t>
                      </a:r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memoria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protegida</a:t>
                      </a:r>
                      <a:endParaRPr lang="es-CL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Soporta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emulación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baseline="0" dirty="0" smtClean="0"/>
                        <a:t> software de </a:t>
                      </a:r>
                      <a:r>
                        <a:rPr lang="en-US" baseline="0" dirty="0" err="1" smtClean="0"/>
                        <a:t>coprocesadores</a:t>
                      </a:r>
                      <a:r>
                        <a:rPr lang="en-US" baseline="0" dirty="0" smtClean="0"/>
                        <a:t> de HW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Corre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tareas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privilegiadas</a:t>
                      </a:r>
                      <a:r>
                        <a:rPr lang="en-US" dirty="0" smtClean="0"/>
                        <a:t> del </a:t>
                      </a:r>
                      <a:r>
                        <a:rPr lang="en-US" dirty="0" err="1" smtClean="0"/>
                        <a:t>sistema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operativo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46637"/>
            <a:ext cx="82296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SW</a:t>
            </a:r>
          </a:p>
          <a:p>
            <a:pPr lvl="1"/>
            <a:r>
              <a:rPr lang="en-US" dirty="0" err="1" smtClean="0"/>
              <a:t>Interrupciones</a:t>
            </a:r>
            <a:endParaRPr lang="en-US" dirty="0" smtClean="0"/>
          </a:p>
          <a:p>
            <a:pPr lvl="1"/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excepciones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59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b="1" dirty="0" err="1" smtClean="0">
                <a:solidFill>
                  <a:srgbClr val="C00000"/>
                </a:solidFill>
              </a:rPr>
              <a:t>mayoría</a:t>
            </a:r>
            <a:r>
              <a:rPr lang="en-US" b="1" dirty="0" smtClean="0">
                <a:solidFill>
                  <a:srgbClr val="C00000"/>
                </a:solidFill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las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corren</a:t>
            </a:r>
            <a:r>
              <a:rPr lang="en-US" dirty="0" smtClean="0"/>
              <a:t>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ejecutándose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 </a:t>
            </a:r>
            <a:r>
              <a:rPr lang="en-US" b="1" dirty="0" err="1" smtClean="0">
                <a:solidFill>
                  <a:srgbClr val="C00000"/>
                </a:solidFill>
              </a:rPr>
              <a:t>puede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protegidos</a:t>
            </a:r>
            <a:endParaRPr lang="en-US" dirty="0" smtClean="0"/>
          </a:p>
          <a:p>
            <a:pPr lvl="1"/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(salvo </a:t>
            </a:r>
            <a:r>
              <a:rPr lang="en-US" dirty="0" err="1" smtClean="0"/>
              <a:t>excepción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el </a:t>
            </a:r>
            <a:r>
              <a:rPr lang="en-US" b="1" dirty="0" smtClean="0">
                <a:solidFill>
                  <a:srgbClr val="C00000"/>
                </a:solidFill>
              </a:rPr>
              <a:t>OS </a:t>
            </a:r>
            <a:r>
              <a:rPr lang="en-US" b="1" dirty="0" err="1" smtClean="0">
                <a:solidFill>
                  <a:srgbClr val="C00000"/>
                </a:solidFill>
              </a:rPr>
              <a:t>puede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controlar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recursos</a:t>
            </a:r>
            <a:r>
              <a:rPr lang="en-US" dirty="0" smtClean="0"/>
              <a:t>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51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Privilegiados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(No User).</a:t>
            </a:r>
          </a:p>
          <a:p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acceso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completo</a:t>
            </a:r>
            <a:r>
              <a:rPr lang="en-US" dirty="0" smtClean="0"/>
              <a:t> a:</a:t>
            </a:r>
          </a:p>
          <a:p>
            <a:pPr lvl="1"/>
            <a:r>
              <a:rPr lang="en-US" dirty="0" err="1" smtClean="0"/>
              <a:t>Recursos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15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Excepción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entra</a:t>
            </a:r>
            <a:r>
              <a:rPr lang="en-US" dirty="0"/>
              <a:t> a </a:t>
            </a:r>
            <a:r>
              <a:rPr lang="en-US" dirty="0" err="1"/>
              <a:t>ellos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excepción</a:t>
            </a:r>
            <a:r>
              <a:rPr lang="en-US" dirty="0"/>
              <a:t>.</a:t>
            </a:r>
            <a:endParaRPr lang="es-CL" dirty="0"/>
          </a:p>
          <a:p>
            <a:r>
              <a:rPr lang="en-US" dirty="0" smtClean="0"/>
              <a:t>Son:</a:t>
            </a:r>
          </a:p>
          <a:p>
            <a:pPr lvl="1"/>
            <a:r>
              <a:rPr lang="en-US" dirty="0" smtClean="0"/>
              <a:t>FIQ</a:t>
            </a:r>
          </a:p>
          <a:p>
            <a:pPr lvl="1"/>
            <a:r>
              <a:rPr lang="en-US" dirty="0" smtClean="0"/>
              <a:t>IRQ</a:t>
            </a:r>
          </a:p>
          <a:p>
            <a:pPr lvl="1"/>
            <a:r>
              <a:rPr lang="en-US" dirty="0" smtClean="0"/>
              <a:t>Supervisor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Undefined</a:t>
            </a:r>
          </a:p>
          <a:p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registros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adicionales</a:t>
            </a:r>
            <a:r>
              <a:rPr lang="en-US" dirty="0" smtClean="0"/>
              <a:t> para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corromper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modo</a:t>
            </a:r>
            <a:r>
              <a:rPr lang="en-US" dirty="0" smtClean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117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privilegiado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de </a:t>
            </a:r>
            <a:r>
              <a:rPr lang="en-US" dirty="0" err="1" smtClean="0"/>
              <a:t>excepción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usa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corromper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37 </a:t>
            </a:r>
            <a:r>
              <a:rPr lang="en-US" b="1" dirty="0" err="1" smtClean="0">
                <a:solidFill>
                  <a:srgbClr val="C00000"/>
                </a:solidFill>
              </a:rPr>
              <a:t>registros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30 de </a:t>
            </a:r>
            <a:r>
              <a:rPr lang="en-US" dirty="0" err="1" smtClean="0"/>
              <a:t>propósito</a:t>
            </a:r>
            <a:r>
              <a:rPr lang="en-US" dirty="0" smtClean="0"/>
              <a:t> general</a:t>
            </a:r>
          </a:p>
          <a:p>
            <a:pPr lvl="1"/>
            <a:r>
              <a:rPr lang="en-US" dirty="0" smtClean="0"/>
              <a:t>6 de status</a:t>
            </a:r>
          </a:p>
          <a:p>
            <a:pPr lvl="1"/>
            <a:r>
              <a:rPr lang="en-US" dirty="0" smtClean="0"/>
              <a:t>1 PC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77358"/>
              </p:ext>
            </p:extLst>
          </p:nvPr>
        </p:nvGraphicFramePr>
        <p:xfrm>
          <a:off x="2895600" y="304800"/>
          <a:ext cx="6095999" cy="64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usr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sys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svc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abt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und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irq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fiq</a:t>
                      </a:r>
                      <a:endParaRPr lang="es-CL" sz="1600" dirty="0"/>
                    </a:p>
                  </a:txBody>
                  <a:tcPr marL="0" marR="0" marT="46800" marB="46800"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R0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R2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R3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R4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R5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R6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R7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</a:tr>
              <a:tr h="2160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R8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R8_fiq</a:t>
                      </a:r>
                      <a:endParaRPr lang="es-CL" sz="1600" dirty="0"/>
                    </a:p>
                  </a:txBody>
                  <a:tcPr marL="0" marR="0" marT="46800" marB="46800"/>
                </a:tc>
              </a:tr>
              <a:tr h="2160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R9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R9_fiq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</a:tr>
              <a:tr h="2160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R10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R10_fiq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</a:tr>
              <a:tr h="2160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R11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R11_fiq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</a:tr>
              <a:tr h="2160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R12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R12_fiq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R13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R13_svc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R13_abt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R13_und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R13_irq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R13_fiq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R14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R14_svc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R14_abt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R14_und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R14_irq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R14_fiq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R15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</a:tr>
              <a:tr h="216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CPSR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sz="1700" dirty="0"/>
                    </a:p>
                  </a:txBody>
                  <a:tcPr/>
                </a:tc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endParaRPr lang="es-CL" sz="1600" dirty="0"/>
                    </a:p>
                  </a:txBody>
                  <a:tcPr marL="0" marR="0" marT="46800" marB="46800"/>
                </a:tc>
                <a:tc hMerge="1">
                  <a:txBody>
                    <a:bodyPr/>
                    <a:lstStyle/>
                    <a:p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SPSR_svc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SPSR_abt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SPSR_und</a:t>
                      </a:r>
                      <a:endParaRPr lang="es-CL" sz="1600" dirty="0" smtClean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SPSR_irq</a:t>
                      </a:r>
                      <a:endParaRPr lang="es-CL" sz="16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SPSR_fiq</a:t>
                      </a:r>
                      <a:endParaRPr lang="es-CL" sz="16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1921" y="4966543"/>
            <a:ext cx="8553479" cy="830997"/>
            <a:chOff x="361921" y="4966543"/>
            <a:chExt cx="8553479" cy="830997"/>
          </a:xfrm>
        </p:grpSpPr>
        <p:sp>
          <p:nvSpPr>
            <p:cNvPr id="6" name="Rectangle 5"/>
            <p:cNvSpPr/>
            <p:nvPr/>
          </p:nvSpPr>
          <p:spPr>
            <a:xfrm>
              <a:off x="2951408" y="5047208"/>
              <a:ext cx="5963992" cy="381000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231408" y="5207972"/>
              <a:ext cx="720000" cy="8884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1921" y="4966543"/>
              <a:ext cx="1869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 err="1" smtClean="0"/>
                <a:t>Stack</a:t>
              </a:r>
              <a:r>
                <a:rPr lang="es-CL" sz="2400" dirty="0" smtClean="0"/>
                <a:t> Pointer (SP)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3704" y="5271448"/>
            <a:ext cx="8553479" cy="830997"/>
            <a:chOff x="361921" y="4966543"/>
            <a:chExt cx="8553479" cy="830997"/>
          </a:xfrm>
        </p:grpSpPr>
        <p:sp>
          <p:nvSpPr>
            <p:cNvPr id="12" name="Rectangle 11"/>
            <p:cNvSpPr/>
            <p:nvPr/>
          </p:nvSpPr>
          <p:spPr>
            <a:xfrm>
              <a:off x="2951408" y="5047208"/>
              <a:ext cx="5963992" cy="381000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231408" y="5207972"/>
              <a:ext cx="720000" cy="8884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1921" y="4966543"/>
              <a:ext cx="1869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 smtClean="0"/>
                <a:t>Link </a:t>
              </a:r>
              <a:r>
                <a:rPr lang="es-CL" sz="2400" dirty="0" err="1" smtClean="0"/>
                <a:t>Register</a:t>
              </a:r>
              <a:r>
                <a:rPr lang="es-CL" sz="2400" dirty="0" smtClean="0"/>
                <a:t> (LR)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5607039"/>
            <a:ext cx="8907183" cy="830997"/>
            <a:chOff x="8217" y="4966543"/>
            <a:chExt cx="8907183" cy="830997"/>
          </a:xfrm>
        </p:grpSpPr>
        <p:sp>
          <p:nvSpPr>
            <p:cNvPr id="16" name="Rectangle 15"/>
            <p:cNvSpPr/>
            <p:nvPr/>
          </p:nvSpPr>
          <p:spPr>
            <a:xfrm>
              <a:off x="2951408" y="5047208"/>
              <a:ext cx="5963992" cy="381000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2299899" y="5207972"/>
              <a:ext cx="664907" cy="8884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17" y="4966543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 err="1" smtClean="0"/>
                <a:t>Program</a:t>
              </a:r>
              <a:r>
                <a:rPr lang="es-CL" sz="2400" dirty="0" smtClean="0"/>
                <a:t> </a:t>
              </a:r>
              <a:r>
                <a:rPr lang="es-CL" sz="2400" dirty="0" err="1" smtClean="0"/>
                <a:t>Counter</a:t>
              </a:r>
              <a:r>
                <a:rPr lang="es-CL" sz="2400" dirty="0" smtClean="0"/>
                <a:t> (PC)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Processor Status Reg. (CPSR)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Contiene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modo</a:t>
            </a:r>
            <a:r>
              <a:rPr lang="en-US" dirty="0" smtClean="0"/>
              <a:t> (4 bits).</a:t>
            </a:r>
          </a:p>
          <a:p>
            <a:pPr lvl="1"/>
            <a:r>
              <a:rPr lang="en-US" dirty="0" smtClean="0"/>
              <a:t>Flags I, F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habilitan</a:t>
            </a:r>
            <a:r>
              <a:rPr lang="en-US" dirty="0" smtClean="0"/>
              <a:t> </a:t>
            </a:r>
            <a:r>
              <a:rPr lang="en-US" dirty="0" err="1" smtClean="0"/>
              <a:t>interrupciones</a:t>
            </a:r>
            <a:endParaRPr lang="en-US" dirty="0" smtClean="0"/>
          </a:p>
          <a:p>
            <a:pPr lvl="1"/>
            <a:r>
              <a:rPr lang="es-CL" dirty="0" err="1" smtClean="0"/>
              <a:t>Flags</a:t>
            </a:r>
            <a:r>
              <a:rPr lang="es-CL" dirty="0" smtClean="0"/>
              <a:t> </a:t>
            </a:r>
            <a:r>
              <a:rPr lang="es-CL" dirty="0"/>
              <a:t>de </a:t>
            </a:r>
            <a:r>
              <a:rPr lang="es-CL" dirty="0" smtClean="0"/>
              <a:t>condición:</a:t>
            </a:r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19675"/>
              </p:ext>
            </p:extLst>
          </p:nvPr>
        </p:nvGraphicFramePr>
        <p:xfrm>
          <a:off x="381000" y="4241800"/>
          <a:ext cx="861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  <a:gridCol w="3788664"/>
                <a:gridCol w="396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Significado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Carry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Operation caused a carry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Overflow 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Operation caused an overflow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Zero 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Operation resulted in 0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Negative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Operation resulted in a negative value</a:t>
                      </a:r>
                      <a:endParaRPr lang="es-C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Asignaciones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La </a:t>
            </a:r>
            <a:r>
              <a:rPr lang="es-CL" dirty="0" err="1" smtClean="0"/>
              <a:t>instrucci</a:t>
            </a:r>
            <a:r>
              <a:rPr lang="en-US" dirty="0" err="1" smtClean="0"/>
              <a:t>ón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MOV{S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, &lt;Operand2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/>
              <a:t>operaciones</a:t>
            </a:r>
            <a:r>
              <a:rPr lang="en-US" dirty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:= Operand2</a:t>
            </a:r>
          </a:p>
          <a:p>
            <a:pPr marL="0" indent="0">
              <a:buNone/>
            </a:pP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lvl="1"/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r3, #</a:t>
            </a:r>
            <a:r>
              <a:rPr lang="es-C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endParaRPr lang="es-C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C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4343400"/>
            <a:ext cx="2263693" cy="523220"/>
          </a:xfrm>
          <a:prstGeom prst="rect">
            <a:avLst/>
          </a:prstGeom>
          <a:noFill/>
        </p:spPr>
        <p:txBody>
          <a:bodyPr wrap="none" lIns="46800" rIns="46800" rtlCol="0">
            <a:spAutoFit/>
          </a:bodyPr>
          <a:lstStyle/>
          <a:p>
            <a:pPr lvl="1" algn="ctr">
              <a:spcBef>
                <a:spcPct val="20000"/>
              </a:spcBef>
            </a:pPr>
            <a:r>
              <a:rPr lang="es-CL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 </a:t>
            </a:r>
            <a:r>
              <a:rPr lang="es-C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 = 0</a:t>
            </a:r>
          </a:p>
        </p:txBody>
      </p:sp>
    </p:spTree>
    <p:extLst>
      <p:ext uri="{BB962C8B-B14F-4D97-AF65-F5344CB8AC3E}">
        <p14:creationId xmlns:p14="http://schemas.microsoft.com/office/powerpoint/2010/main" val="1222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32400</TotalTime>
  <Words>977</Words>
  <Application>Microsoft Office PowerPoint</Application>
  <PresentationFormat>On-screen Show (4:3)</PresentationFormat>
  <Paragraphs>312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Arquitectura de Computadores CC4301 Clase 14: Assembler ARM</vt:lpstr>
      <vt:lpstr>Modos del Procesador</vt:lpstr>
      <vt:lpstr>Modo User</vt:lpstr>
      <vt:lpstr>Modos Privilegiados</vt:lpstr>
      <vt:lpstr>Modos de Excepción</vt:lpstr>
      <vt:lpstr>Modo System</vt:lpstr>
      <vt:lpstr>Registros</vt:lpstr>
      <vt:lpstr>Current Processor Status Reg. (CPSR)</vt:lpstr>
      <vt:lpstr>Asignaciones</vt:lpstr>
      <vt:lpstr>Sumas y Restas</vt:lpstr>
      <vt:lpstr>Operaciones Lógicas</vt:lpstr>
      <vt:lpstr>Comparaciones</vt:lpstr>
      <vt:lpstr>Saltos</vt:lpstr>
      <vt:lpstr>Ejecución Condicional</vt:lpstr>
      <vt:lpstr>Ejemplo</vt:lpstr>
      <vt:lpstr>Load-Store</vt:lpstr>
      <vt:lpstr>Trabajo Grupal 1</vt:lpstr>
      <vt:lpstr>Subrutinas</vt:lpstr>
      <vt:lpstr>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367</cp:revision>
  <dcterms:created xsi:type="dcterms:W3CDTF">2006-08-16T00:00:00Z</dcterms:created>
  <dcterms:modified xsi:type="dcterms:W3CDTF">2014-04-29T02:24:10Z</dcterms:modified>
</cp:coreProperties>
</file>