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61" r:id="rId4"/>
    <p:sldId id="352" r:id="rId5"/>
    <p:sldId id="351" r:id="rId6"/>
    <p:sldId id="355" r:id="rId7"/>
    <p:sldId id="353" r:id="rId8"/>
    <p:sldId id="354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3" autoAdjust="0"/>
    <p:restoredTop sz="93883" autoAdjust="0"/>
  </p:normalViewPr>
  <p:slideViewPr>
    <p:cSldViewPr snapToGrid="0">
      <p:cViewPr varScale="1">
        <p:scale>
          <a:sx n="58" d="100"/>
          <a:sy n="58" d="100"/>
        </p:scale>
        <p:origin x="21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3/22/2025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JPA and Spring Framework </a:t>
            </a:r>
            <a:b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Course Introduction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Must attend more than 80% of contact hours.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Evaluating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02 Progress Tests (PT, 10%) - 02 Assignments (AS, 10%)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01 Practical Exam (PE, 25%)  - 01 Group Project(GP, 25%)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Final Exam (FE, 30%)</a:t>
            </a:r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/>
              <a:t>Total score=10%(PT)+10%(AS)+25%(PE)+25%(GR)+30% (FE)</a:t>
            </a:r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Pass: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Every on-going assessment component &gt;0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Practical Exam &gt;=4 and 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Exam Score &gt;=4 and</a:t>
            </a:r>
            <a:endParaRPr lang="en-US" dirty="0"/>
          </a:p>
          <a:p>
            <a:pPr marL="685800" lvl="1" indent="-228600" algn="just">
              <a:lnSpc>
                <a:spcPct val="105000"/>
              </a:lnSpc>
              <a:buClr>
                <a:schemeClr val="accent2"/>
              </a:buClr>
              <a:buFont typeface="Noto Sans Symbols"/>
              <a:buChar char="▪"/>
            </a:pPr>
            <a:r>
              <a:rPr lang="en-US" dirty="0">
                <a:solidFill>
                  <a:srgbClr val="FF0000"/>
                </a:solidFill>
              </a:rPr>
              <a:t>Final Result  &gt;=5 </a:t>
            </a:r>
            <a:endParaRPr lang="en-US" dirty="0"/>
          </a:p>
          <a:p>
            <a:pPr marL="342900" lvl="0" algn="l">
              <a:lnSpc>
                <a:spcPct val="105000"/>
              </a:lnSpc>
              <a:buSzPts val="1050"/>
            </a:pPr>
            <a:r>
              <a:rPr lang="en-US" b="1" dirty="0"/>
              <a:t>Final exam retake only when not 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100000"/>
              </a:lnSpc>
            </a:pPr>
            <a:r>
              <a:rPr lang="en-US" dirty="0"/>
              <a:t>This course is complex knowledge (however, it’s attractive and exciting), so you need to keep a tight grip on it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Read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On the books to get the general concept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Reference, study, collection from anywhere else (internet, your classmate, forum …)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Attend lectures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Listen, understand, then make your notes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your explanation about some topic in lectures. Ask questions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Give some examples that do not exist in your 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Practice all the exercises, demo to make your sense </a:t>
            </a:r>
          </a:p>
          <a:p>
            <a:pPr marL="685800" lvl="1" indent="-228600" algn="just"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dirty="0"/>
              <a:t>After classes</a:t>
            </a:r>
            <a:endParaRPr lang="en-US" dirty="0"/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Discuss your classmate indirectly, on the forum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Analyze, design, and implement workshops and assignments. </a:t>
            </a:r>
            <a:r>
              <a:rPr lang="en-US" b="1" dirty="0"/>
              <a:t>Write reports </a:t>
            </a:r>
            <a:r>
              <a:rPr lang="en-US" dirty="0"/>
              <a:t>in your notebook</a:t>
            </a:r>
          </a:p>
          <a:p>
            <a:pPr marL="1143000" lvl="2" indent="-228600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algn="l">
              <a:lnSpc>
                <a:spcPct val="100000"/>
              </a:lnSpc>
              <a:buSzPts val="1300"/>
            </a:pPr>
            <a:r>
              <a:rPr lang="en-US" dirty="0"/>
              <a:t>Cheating, plagiarism and breach of copyright are serious offenses under this Policy.</a:t>
            </a:r>
          </a:p>
          <a:p>
            <a:pPr marL="685800" lvl="1" indent="-228600" algn="just"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Cheating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Cheating during a test or exam is construed as talking, </a:t>
            </a:r>
            <a:r>
              <a:rPr lang="en-US" dirty="0" err="1"/>
              <a:t>peeking</a:t>
            </a:r>
            <a:r>
              <a:rPr lang="en-US" dirty="0"/>
              <a:t> at another student’s paper or any other clandestine method of transmitting information.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Plagiarism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Plagiarism is using the work of others without citing it; that is, holding the work of others out as your own work.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b="1" dirty="0"/>
              <a:t>Breach of Copyright</a:t>
            </a:r>
            <a:endParaRPr lang="en-US" dirty="0"/>
          </a:p>
          <a:p>
            <a:pPr marL="1143000" lvl="2" indent="-228600" algn="just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100"/>
            </a:pPr>
            <a:r>
              <a:rPr lang="en-US" dirty="0"/>
              <a:t>If you photocopy a textbook without the copyright holder's permission, you violate copyright law.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the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Install tools for programming if needed</a:t>
            </a:r>
          </a:p>
          <a:p>
            <a:pPr lvl="0"/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Career Advancement: </a:t>
            </a:r>
            <a:r>
              <a:rPr lang="en-US" dirty="0"/>
              <a:t>Learning Hibernate and Spring Framework can significantly enhance your career prospects, as these technologies are widely used in the industry.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In-demand Skills: </a:t>
            </a:r>
            <a:r>
              <a:rPr lang="en-US" dirty="0"/>
              <a:t>Hibernate and Spring Framework are highly sought-after skills in the software development industry. Acquiring proficiency in these areas can make you more marketable and increase your value as a developer.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Efficient Database Operations: </a:t>
            </a:r>
            <a:r>
              <a:rPr lang="en-US" dirty="0"/>
              <a:t>Hibernate simplifies the task of working with databases in Java applications, providing an object-relational mapping (ORM)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Modular and Reusable Code: </a:t>
            </a:r>
            <a:r>
              <a:rPr lang="en-US" dirty="0"/>
              <a:t>Spring Framework provides a comprehensive programming and configuration model for modern Java-based enterprise applications.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Integration Capabilities: </a:t>
            </a:r>
            <a:r>
              <a:rPr lang="en-US" dirty="0"/>
              <a:t>Spring Framework offers extensive support for integrating with other technologies and frameworks, such as integrating with Java EE, cloud platforms, and various data access libraries.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Industry Standards: </a:t>
            </a:r>
            <a:r>
              <a:rPr lang="en-US" dirty="0"/>
              <a:t>Both Hibernate and Spring Framework have become industry standards for developing enterprise-level Java applications.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Community Support: </a:t>
            </a:r>
            <a:r>
              <a:rPr lang="en-US" dirty="0"/>
              <a:t>Both Hibernate and Spring Framework have large and active communities.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>
              <a:lnSpc>
                <a:spcPct val="100000"/>
              </a:lnSpc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 sz="2800" b="1" dirty="0"/>
              <a:t>Completed:</a:t>
            </a:r>
            <a:endParaRPr lang="en-US" dirty="0"/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PRO192-Object-Oriented Programming 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DBI201-Database Systems</a:t>
            </a:r>
          </a:p>
          <a:p>
            <a:pPr marL="685800" lvl="1" indent="-228600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dirty="0"/>
              <a:t>PRJ301 – Java Web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Understand the followings: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Basic concepts of Java FX to build Desktop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Basics of Object-Relational Mapping (ORM) with JPA and how it simplifies database interactions.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Spring Framework, Spring Boot, which provides a comprehensive ecosystem for building enterprise-level applications.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Spring Framework's dependency injection, and web frameworks to build robust and scalable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endParaRPr lang="en-US" sz="28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" lv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course plan on FLM</a:t>
            </a: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(HSF302)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Framework Essentials (Online Course) </a:t>
            </a:r>
          </a:p>
          <a:p>
            <a:r>
              <a:rPr lang="en-US" dirty="0"/>
              <a:t>Spring Framework - Core Technologies (Online Document)</a:t>
            </a:r>
          </a:p>
          <a:p>
            <a:r>
              <a:rPr lang="en-US" dirty="0"/>
              <a:t>Spring Framework Specialization (Coursera Specialization)</a:t>
            </a:r>
          </a:p>
          <a:p>
            <a:r>
              <a:rPr lang="en-US" dirty="0"/>
              <a:t>Hibernate ORM - An Introduction to Hibernate 6 (Online Document)</a:t>
            </a:r>
          </a:p>
          <a:p>
            <a:r>
              <a:rPr lang="en-US" dirty="0"/>
              <a:t>Java FX (Online Document)</a:t>
            </a:r>
          </a:p>
          <a:p>
            <a:r>
              <a:rPr lang="en-US" dirty="0"/>
              <a:t>Spring 6 &amp; Spring Boot 3 for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Environments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/>
              <a:t>IntelliJ IDEA/Spring </a:t>
            </a:r>
            <a:r>
              <a:rPr lang="en-US" dirty="0"/>
              <a:t>Tool 4 for Eclipse/Eclipse/Visual </a:t>
            </a:r>
            <a:r>
              <a:rPr lang="en-US"/>
              <a:t>Studio Code</a:t>
            </a:r>
            <a:endParaRPr lang="en-US" dirty="0"/>
          </a:p>
          <a:p>
            <a:r>
              <a:rPr lang="en-US" dirty="0"/>
              <a:t>Platform : Java Development Kit 21</a:t>
            </a:r>
          </a:p>
          <a:p>
            <a:r>
              <a:rPr lang="en-US" dirty="0"/>
              <a:t>Scene Builder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0" algn="l">
              <a:lnSpc>
                <a:spcPct val="95000"/>
              </a:lnSpc>
            </a:pPr>
            <a:r>
              <a:rPr lang="en-US" b="1" dirty="0"/>
              <a:t>How to conduct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Prepare contents of the next session at home 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Following lessons in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Completing chapter assessments in time and Quizzes (via CMS)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b="1" i="1" dirty="0">
                <a:solidFill>
                  <a:srgbClr val="FF0000"/>
                </a:solidFill>
              </a:rPr>
              <a:t>Write reports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all labs and assignments to your notebook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Communication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Interchange by FU-HCM CMS, Forum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Discussing actively in your team and classroom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Free to question and answer</a:t>
            </a:r>
          </a:p>
          <a:p>
            <a:pPr marL="342900" lvl="0" algn="l">
              <a:lnSpc>
                <a:spcPct val="95000"/>
              </a:lnSpc>
            </a:pPr>
            <a:r>
              <a:rPr lang="en-US" b="1" dirty="0"/>
              <a:t>Others</a:t>
            </a:r>
            <a:endParaRPr lang="en-US" dirty="0"/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Off phone, no game, no chat in class</a:t>
            </a:r>
          </a:p>
          <a:p>
            <a:pPr marL="685800" lvl="1" indent="-228600" algn="just">
              <a:lnSpc>
                <a:spcPct val="95000"/>
              </a:lnSpc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dirty="0"/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772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Wingdings</vt:lpstr>
      <vt:lpstr>Office Theme</vt:lpstr>
      <vt:lpstr>JPA and Spring Framework  Course Introduction </vt:lpstr>
      <vt:lpstr>Why should you study this course?</vt:lpstr>
      <vt:lpstr>Why should you study this course?</vt:lpstr>
      <vt:lpstr>Prerequisites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JavaFX</dc:title>
  <dc:creator>Thanh Van</dc:creator>
  <cp:lastModifiedBy>Lam Nguyen Ngoc</cp:lastModifiedBy>
  <cp:revision>208</cp:revision>
  <dcterms:created xsi:type="dcterms:W3CDTF">2021-01-25T08:25:31Z</dcterms:created>
  <dcterms:modified xsi:type="dcterms:W3CDTF">2025-03-22T07:48:41Z</dcterms:modified>
</cp:coreProperties>
</file>