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303" r:id="rId4"/>
    <p:sldId id="304" r:id="rId5"/>
    <p:sldId id="289" r:id="rId6"/>
    <p:sldId id="292" r:id="rId7"/>
    <p:sldId id="310" r:id="rId8"/>
    <p:sldId id="305" r:id="rId9"/>
    <p:sldId id="296" r:id="rId10"/>
    <p:sldId id="309" r:id="rId11"/>
    <p:sldId id="315" r:id="rId12"/>
    <p:sldId id="314" r:id="rId13"/>
    <p:sldId id="313" r:id="rId14"/>
    <p:sldId id="300" r:id="rId15"/>
    <p:sldId id="301" r:id="rId16"/>
    <p:sldId id="302" r:id="rId17"/>
    <p:sldId id="306" r:id="rId18"/>
    <p:sldId id="312" r:id="rId19"/>
    <p:sldId id="318" r:id="rId20"/>
    <p:sldId id="307" r:id="rId21"/>
    <p:sldId id="320" r:id="rId22"/>
    <p:sldId id="321" r:id="rId23"/>
    <p:sldId id="294" r:id="rId24"/>
    <p:sldId id="322" r:id="rId25"/>
    <p:sldId id="295" r:id="rId26"/>
    <p:sldId id="297" r:id="rId27"/>
    <p:sldId id="323" r:id="rId28"/>
    <p:sldId id="298" r:id="rId29"/>
    <p:sldId id="299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1" r:id="rId40"/>
    <p:sldId id="291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14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CBA390C9-8E51-40DC-9356-F3F12FC5343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14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09D780C2-C165-49FF-9370-5AA8E63B7AC4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14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>
        <a:xfrm>
          <a:off x="1009301" y="282"/>
          <a:ext cx="822702" cy="822702"/>
        </a:xfrm>
        <a:prstGeom prst="ellipse">
          <a:avLst/>
        </a:prstGeom>
      </dgm:spPr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>
        <a:xfrm>
          <a:off x="1627606" y="1071218"/>
          <a:ext cx="822702" cy="822702"/>
        </a:xfrm>
        <a:prstGeom prst="ellipse">
          <a:avLst/>
        </a:prstGeom>
      </dgm:spPr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>
        <a:xfrm>
          <a:off x="390996" y="1071218"/>
          <a:ext cx="822702" cy="822702"/>
        </a:xfrm>
        <a:prstGeom prst="ellipse">
          <a:avLst/>
        </a:prstGeom>
      </dgm:spPr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2297970" y="6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2282" y="274955"/>
        <a:ext cx="1324498" cy="1324498"/>
      </dsp:txXfrm>
    </dsp:sp>
    <dsp:sp modelId="{6ED7A970-F05A-4F77-807B-6E5D816BBE2D}">
      <dsp:nvSpPr>
        <dsp:cNvPr id="0" name=""/>
        <dsp:cNvSpPr/>
      </dsp:nvSpPr>
      <dsp:spPr>
        <a:xfrm rot="3600000">
          <a:off x="3681608" y="1828023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719068" y="1889577"/>
        <a:ext cx="349624" cy="379306"/>
      </dsp:txXfrm>
    </dsp:sp>
    <dsp:sp modelId="{D0E2559A-5DC7-493A-863C-326462D50B58}">
      <dsp:nvSpPr>
        <dsp:cNvPr id="0" name=""/>
        <dsp:cNvSpPr/>
      </dsp:nvSpPr>
      <dsp:spPr>
        <a:xfrm>
          <a:off x="3705723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80035" y="2713255"/>
        <a:ext cx="1324498" cy="1324498"/>
      </dsp:txXfrm>
    </dsp:sp>
    <dsp:sp modelId="{01CE8DF2-9988-47AB-AEE5-F4DC1EA5BBE8}">
      <dsp:nvSpPr>
        <dsp:cNvPr id="0" name=""/>
        <dsp:cNvSpPr/>
      </dsp:nvSpPr>
      <dsp:spPr>
        <a:xfrm rot="10800000">
          <a:off x="2998935" y="3059415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148774" y="3185851"/>
        <a:ext cx="349624" cy="379306"/>
      </dsp:txXfrm>
    </dsp:sp>
    <dsp:sp modelId="{4580625D-EE57-434A-8D18-A9B393E98F3D}">
      <dsp:nvSpPr>
        <dsp:cNvPr id="0" name=""/>
        <dsp:cNvSpPr/>
      </dsp:nvSpPr>
      <dsp:spPr>
        <a:xfrm>
          <a:off x="890217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64529" y="2713255"/>
        <a:ext cx="1324498" cy="1324498"/>
      </dsp:txXfrm>
    </dsp:sp>
    <dsp:sp modelId="{B65EEE8D-C7F3-40D1-8F92-081E5DA5FD3C}">
      <dsp:nvSpPr>
        <dsp:cNvPr id="0" name=""/>
        <dsp:cNvSpPr/>
      </dsp:nvSpPr>
      <dsp:spPr>
        <a:xfrm rot="18000000">
          <a:off x="2273855" y="1852507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11315" y="2043825"/>
        <a:ext cx="349624" cy="37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E4532-E5AC-4D34-83B4-3B42618E58A3}"/>
              </a:ext>
            </a:extLst>
          </p:cNvPr>
          <p:cNvSpPr txBox="1"/>
          <p:nvPr/>
        </p:nvSpPr>
        <p:spPr>
          <a:xfrm>
            <a:off x="804536" y="2195937"/>
            <a:ext cx="10294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for i = 1, ..., n-1</a:t>
            </a:r>
            <a:endParaRPr lang="en-US" sz="1050" dirty="0"/>
          </a:p>
          <a:p>
            <a:r>
              <a:rPr lang="en-US" sz="1050" dirty="0"/>
              <a:t>for j = i+1, …, n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9845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35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6458-56A6-4F50-B8E3-70D43BBFA5A5}"/>
              </a:ext>
            </a:extLst>
          </p:cNvPr>
          <p:cNvSpPr txBox="1"/>
          <p:nvPr/>
        </p:nvSpPr>
        <p:spPr>
          <a:xfrm>
            <a:off x="8222445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F35F-A7D7-4453-BB03-3FC05B18C757}"/>
              </a:ext>
            </a:extLst>
          </p:cNvPr>
          <p:cNvSpPr txBox="1"/>
          <p:nvPr/>
        </p:nvSpPr>
        <p:spPr>
          <a:xfrm>
            <a:off x="91078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7211BA-2278-4F54-B193-CCF8DB1E3583}"/>
              </a:ext>
            </a:extLst>
          </p:cNvPr>
          <p:cNvSpPr txBox="1"/>
          <p:nvPr/>
        </p:nvSpPr>
        <p:spPr>
          <a:xfrm>
            <a:off x="996231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FD63F73-35F5-45B6-9DFC-E3F30A5591EF}"/>
              </a:ext>
            </a:extLst>
          </p:cNvPr>
          <p:cNvCxnSpPr>
            <a:cxnSpLocks/>
            <a:stCxn id="39" idx="3"/>
            <a:endCxn id="4" idx="0"/>
          </p:cNvCxnSpPr>
          <p:nvPr/>
        </p:nvCxnSpPr>
        <p:spPr>
          <a:xfrm>
            <a:off x="10769600" y="4092684"/>
            <a:ext cx="584200" cy="1223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E10EEC-A82D-42F5-867C-F64ED87C3EF1}"/>
              </a:ext>
            </a:extLst>
          </p:cNvPr>
          <p:cNvSpPr txBox="1"/>
          <p:nvPr/>
        </p:nvSpPr>
        <p:spPr>
          <a:xfrm>
            <a:off x="10478400" y="531617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 do algoritmo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F37175-C238-40B8-905C-E1BCF01AF12E}"/>
              </a:ext>
            </a:extLst>
          </p:cNvPr>
          <p:cNvSpPr txBox="1"/>
          <p:nvPr/>
        </p:nvSpPr>
        <p:spPr>
          <a:xfrm>
            <a:off x="838200" y="5090937"/>
            <a:ext cx="923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outra solução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21345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4DDF77-D656-4CCC-B4DE-F3EFB3E1FAD2}"/>
              </a:ext>
            </a:extLst>
          </p:cNvPr>
          <p:cNvSpPr txBox="1"/>
          <p:nvPr/>
        </p:nvSpPr>
        <p:spPr>
          <a:xfrm>
            <a:off x="902320" y="3892629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21345</a:t>
            </a:r>
            <a:r>
              <a:rPr lang="pt-BR" sz="2000" b="1" dirty="0"/>
              <a:t>    -&gt;</a:t>
            </a:r>
            <a:r>
              <a:rPr lang="pt-BR" sz="2000" dirty="0"/>
              <a:t> 1</a:t>
            </a:r>
            <a:r>
              <a:rPr lang="pt-BR" sz="2000" b="1" u="sng" dirty="0"/>
              <a:t>2</a:t>
            </a:r>
            <a:r>
              <a:rPr lang="pt-BR" sz="2000" dirty="0"/>
              <a:t>345 | 31</a:t>
            </a:r>
            <a:r>
              <a:rPr lang="pt-BR" sz="2000" b="1" u="sng" dirty="0"/>
              <a:t>2</a:t>
            </a:r>
            <a:r>
              <a:rPr lang="pt-BR" sz="2000" dirty="0"/>
              <a:t>45 | 413</a:t>
            </a:r>
            <a:r>
              <a:rPr lang="pt-BR" sz="2000" b="1" u="sng" dirty="0"/>
              <a:t>2</a:t>
            </a:r>
            <a:r>
              <a:rPr lang="pt-BR" sz="2000" dirty="0"/>
              <a:t>5 | 5134</a:t>
            </a:r>
            <a:r>
              <a:rPr lang="pt-BR" sz="2000" b="1" u="sng" dirty="0"/>
              <a:t>2</a:t>
            </a:r>
            <a:r>
              <a:rPr lang="pt-BR" sz="2000" dirty="0"/>
              <a:t> | 23</a:t>
            </a:r>
            <a:r>
              <a:rPr lang="pt-BR" sz="2000" b="1" u="sng" dirty="0"/>
              <a:t>1</a:t>
            </a:r>
            <a:r>
              <a:rPr lang="pt-BR" sz="2000" dirty="0"/>
              <a:t>45 | 243</a:t>
            </a:r>
            <a:r>
              <a:rPr lang="pt-BR" sz="2000" b="1" u="sng" dirty="0"/>
              <a:t>1</a:t>
            </a:r>
            <a:r>
              <a:rPr lang="pt-BR" sz="2000" dirty="0"/>
              <a:t>5 | 2534</a:t>
            </a:r>
            <a:r>
              <a:rPr lang="pt-BR" sz="2000" b="1" u="sng" dirty="0"/>
              <a:t>1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ABA1E4-06AE-4987-B92E-07DF0E79E826}"/>
              </a:ext>
            </a:extLst>
          </p:cNvPr>
          <p:cNvSpPr/>
          <p:nvPr/>
        </p:nvSpPr>
        <p:spPr>
          <a:xfrm>
            <a:off x="902320" y="3921351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7D82E0-4972-431A-8ABA-F73945A54060}"/>
              </a:ext>
            </a:extLst>
          </p:cNvPr>
          <p:cNvSpPr txBox="1"/>
          <p:nvPr/>
        </p:nvSpPr>
        <p:spPr>
          <a:xfrm>
            <a:off x="1100462" y="4180615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647AD63-5166-478E-AE68-E4929ED1D27C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80229" y="595646"/>
            <a:ext cx="264739" cy="6386671"/>
          </a:xfrm>
          <a:prstGeom prst="bentConnector3">
            <a:avLst>
              <a:gd name="adj1" fmla="val 384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6F6716-0D2A-4DEF-AC2C-D31A9ECA0129}"/>
              </a:ext>
            </a:extLst>
          </p:cNvPr>
          <p:cNvSpPr/>
          <p:nvPr/>
        </p:nvSpPr>
        <p:spPr>
          <a:xfrm rot="16200000">
            <a:off x="6383476" y="7620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D4DB3D-09DF-4FA6-B9E0-ABF450C8E46C}"/>
              </a:ext>
            </a:extLst>
          </p:cNvPr>
          <p:cNvSpPr txBox="1"/>
          <p:nvPr/>
        </p:nvSpPr>
        <p:spPr>
          <a:xfrm>
            <a:off x="5277661" y="453542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34A6-F308-4A75-942C-B666A3053D1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16AFB-66EC-46DB-A9F5-693198F2138A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FCFC0-3AA0-4619-AB59-F7F26B5AC9E3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u="sng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u="sng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u="sng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u="sng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u="sng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u="sng" dirty="0"/>
              <a:t>2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CA4D-C605-4FFD-86E3-9B44CBB427A5}"/>
              </a:ext>
            </a:extLst>
          </p:cNvPr>
          <p:cNvSpPr txBox="1"/>
          <p:nvPr/>
        </p:nvSpPr>
        <p:spPr>
          <a:xfrm>
            <a:off x="2103120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5DFBC3-6C56-4934-9101-04274BB3B994}"/>
              </a:ext>
            </a:extLst>
          </p:cNvPr>
          <p:cNvSpPr txBox="1"/>
          <p:nvPr/>
        </p:nvSpPr>
        <p:spPr>
          <a:xfrm>
            <a:off x="2973254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02269-5371-4B5C-A509-1F1F4B05CA56}"/>
              </a:ext>
            </a:extLst>
          </p:cNvPr>
          <p:cNvSpPr txBox="1"/>
          <p:nvPr/>
        </p:nvSpPr>
        <p:spPr>
          <a:xfrm>
            <a:off x="3843388" y="224138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32486-7086-4481-AFC6-2BD494707C0F}"/>
              </a:ext>
            </a:extLst>
          </p:cNvPr>
          <p:cNvSpPr txBox="1"/>
          <p:nvPr/>
        </p:nvSpPr>
        <p:spPr>
          <a:xfrm>
            <a:off x="4713522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5A29A-B5EA-4A4B-8DC1-6223370A6CF2}"/>
              </a:ext>
            </a:extLst>
          </p:cNvPr>
          <p:cNvSpPr txBox="1"/>
          <p:nvPr/>
        </p:nvSpPr>
        <p:spPr>
          <a:xfrm>
            <a:off x="2103120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B00BB-3C5F-464C-9357-D839C9AC063D}"/>
              </a:ext>
            </a:extLst>
          </p:cNvPr>
          <p:cNvSpPr txBox="1"/>
          <p:nvPr/>
        </p:nvSpPr>
        <p:spPr>
          <a:xfrm>
            <a:off x="2973254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BA8CE-E4C0-4AB9-B876-1534F4D5EF30}"/>
              </a:ext>
            </a:extLst>
          </p:cNvPr>
          <p:cNvSpPr txBox="1"/>
          <p:nvPr/>
        </p:nvSpPr>
        <p:spPr>
          <a:xfrm>
            <a:off x="3843388" y="291242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793BC-B1D7-4EB5-A5D3-3AC637C42BC9}"/>
              </a:ext>
            </a:extLst>
          </p:cNvPr>
          <p:cNvSpPr txBox="1"/>
          <p:nvPr/>
        </p:nvSpPr>
        <p:spPr>
          <a:xfrm>
            <a:off x="4713522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C3F5E-C4F9-43A0-BA8B-6AF98C76C5FC}"/>
              </a:ext>
            </a:extLst>
          </p:cNvPr>
          <p:cNvSpPr txBox="1"/>
          <p:nvPr/>
        </p:nvSpPr>
        <p:spPr>
          <a:xfrm>
            <a:off x="2103120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AFB2EF-9A4F-47C0-A2E0-CD2293540E85}"/>
              </a:ext>
            </a:extLst>
          </p:cNvPr>
          <p:cNvSpPr txBox="1"/>
          <p:nvPr/>
        </p:nvSpPr>
        <p:spPr>
          <a:xfrm>
            <a:off x="2973254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55791E-5118-4AA8-91EC-0D9E5A8DD83C}"/>
              </a:ext>
            </a:extLst>
          </p:cNvPr>
          <p:cNvSpPr txBox="1"/>
          <p:nvPr/>
        </p:nvSpPr>
        <p:spPr>
          <a:xfrm>
            <a:off x="3843388" y="356278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944A9-8E2A-48EA-97E2-A9C88D777916}"/>
              </a:ext>
            </a:extLst>
          </p:cNvPr>
          <p:cNvSpPr txBox="1"/>
          <p:nvPr/>
        </p:nvSpPr>
        <p:spPr>
          <a:xfrm>
            <a:off x="2103120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5D89E-8C7E-4991-8860-44E42EF06AA5}"/>
              </a:ext>
            </a:extLst>
          </p:cNvPr>
          <p:cNvSpPr txBox="1"/>
          <p:nvPr/>
        </p:nvSpPr>
        <p:spPr>
          <a:xfrm>
            <a:off x="2973254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F2B0E7-C057-457F-A3C6-A81DB5776669}"/>
              </a:ext>
            </a:extLst>
          </p:cNvPr>
          <p:cNvSpPr txBox="1"/>
          <p:nvPr/>
        </p:nvSpPr>
        <p:spPr>
          <a:xfrm>
            <a:off x="3843388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F2C65-5222-4A12-9BF6-B21B978B0DD5}"/>
              </a:ext>
            </a:extLst>
          </p:cNvPr>
          <p:cNvSpPr txBox="1"/>
          <p:nvPr/>
        </p:nvSpPr>
        <p:spPr>
          <a:xfrm>
            <a:off x="4713522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A661B-46DD-48B5-9CBD-E8D4E79A7690}"/>
              </a:ext>
            </a:extLst>
          </p:cNvPr>
          <p:cNvSpPr txBox="1"/>
          <p:nvPr/>
        </p:nvSpPr>
        <p:spPr>
          <a:xfrm>
            <a:off x="5599343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002725-B078-4BDE-8FF7-E3838FFB45B6}"/>
              </a:ext>
            </a:extLst>
          </p:cNvPr>
          <p:cNvSpPr txBox="1"/>
          <p:nvPr/>
        </p:nvSpPr>
        <p:spPr>
          <a:xfrm>
            <a:off x="64694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A8A5F-919D-49D4-AF9D-0895BA2960E9}"/>
              </a:ext>
            </a:extLst>
          </p:cNvPr>
          <p:cNvSpPr txBox="1"/>
          <p:nvPr/>
        </p:nvSpPr>
        <p:spPr>
          <a:xfrm>
            <a:off x="7339611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2610D0-D6D7-4C2E-A455-C3E623B69768}"/>
              </a:ext>
            </a:extLst>
          </p:cNvPr>
          <p:cNvSpPr txBox="1"/>
          <p:nvPr/>
        </p:nvSpPr>
        <p:spPr>
          <a:xfrm>
            <a:off x="8209745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EAD865-1391-4DF5-A374-975897F71711}"/>
              </a:ext>
            </a:extLst>
          </p:cNvPr>
          <p:cNvSpPr txBox="1"/>
          <p:nvPr/>
        </p:nvSpPr>
        <p:spPr>
          <a:xfrm>
            <a:off x="90951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061209-1D7C-4898-B7F8-3440DD3D5A50}"/>
              </a:ext>
            </a:extLst>
          </p:cNvPr>
          <p:cNvSpPr txBox="1"/>
          <p:nvPr/>
        </p:nvSpPr>
        <p:spPr>
          <a:xfrm>
            <a:off x="994961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B0BEA-B4BA-4249-8CD1-F3A8F0F19596}"/>
              </a:ext>
            </a:extLst>
          </p:cNvPr>
          <p:cNvSpPr txBox="1"/>
          <p:nvPr/>
        </p:nvSpPr>
        <p:spPr>
          <a:xfrm>
            <a:off x="9182570" y="3405659"/>
            <a:ext cx="153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for i = 1, ..., n-1</a:t>
            </a:r>
            <a:endParaRPr lang="en-US" sz="1400" dirty="0"/>
          </a:p>
          <a:p>
            <a:r>
              <a:rPr lang="en-US" sz="1400" dirty="0"/>
              <a:t>       for j = i+1, …,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67875-9D82-4283-85FD-805E0F1CF35C}"/>
              </a:ext>
            </a:extLst>
          </p:cNvPr>
          <p:cNvSpPr txBox="1"/>
          <p:nvPr/>
        </p:nvSpPr>
        <p:spPr>
          <a:xfrm>
            <a:off x="5572613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E507C-4FD9-4753-A1BA-FF3BB64AFD6D}"/>
              </a:ext>
            </a:extLst>
          </p:cNvPr>
          <p:cNvSpPr txBox="1"/>
          <p:nvPr/>
        </p:nvSpPr>
        <p:spPr>
          <a:xfrm>
            <a:off x="6442747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715EA4-928E-4B5D-B9FD-49B6D858C3C7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592C6-0F2C-4B82-AC55-1B62DA2251D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B379D-5325-4057-BF10-919CCA457C1E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r>
              <a:rPr lang="pt-BR" sz="2400" dirty="0"/>
              <a:t>Vetor auxiliar, </a:t>
            </a:r>
            <a:r>
              <a:rPr lang="pt-BR" sz="2400" b="1" dirty="0"/>
              <a:t>revolver</a:t>
            </a:r>
            <a:r>
              <a:rPr lang="pt-BR" sz="2400" dirty="0"/>
              <a:t>, que permite a </a:t>
            </a:r>
            <a:r>
              <a:rPr lang="pt-BR" sz="2400" b="1" dirty="0">
                <a:solidFill>
                  <a:schemeClr val="accent2"/>
                </a:solidFill>
              </a:rPr>
              <a:t>exploração aleatória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da vizinhança. </a:t>
            </a:r>
          </a:p>
          <a:p>
            <a:pPr marL="0" indent="0">
              <a:buNone/>
            </a:pPr>
            <a:r>
              <a:rPr lang="pt-BR" sz="2400" dirty="0"/>
              <a:t>Codifica as posições das vizinhanças da solução corrente e as novas posições é a que serão usadas na aplicação do NEDA. </a:t>
            </a:r>
          </a:p>
          <a:p>
            <a:pPr marL="0" indent="0">
              <a:buNone/>
            </a:pPr>
            <a:r>
              <a:rPr lang="pt-BR" sz="2400" dirty="0"/>
              <a:t>Se toda a vizinhança da solução corrente for explorada sem melhoria, o processo reinicia.</a:t>
            </a:r>
          </a:p>
          <a:p>
            <a:pPr marL="0" indent="0">
              <a:buNone/>
            </a:pPr>
            <a:r>
              <a:rPr lang="pt-BR" sz="2400" dirty="0"/>
              <a:t>Soluções </a:t>
            </a:r>
            <a:r>
              <a:rPr lang="pt-BR" sz="2400" b="1" dirty="0">
                <a:solidFill>
                  <a:schemeClr val="accent2"/>
                </a:solidFill>
              </a:rPr>
              <a:t>empatadas</a:t>
            </a:r>
            <a:r>
              <a:rPr lang="pt-BR" sz="2400" dirty="0"/>
              <a:t> são aceitas sob uma </a:t>
            </a:r>
            <a:r>
              <a:rPr lang="pt-BR" sz="2400" b="1" dirty="0"/>
              <a:t>probabilidade </a:t>
            </a:r>
            <a:r>
              <a:rPr lang="el-GR" sz="2400" b="1" dirty="0"/>
              <a:t>α</a:t>
            </a:r>
            <a:r>
              <a:rPr lang="pt-BR" sz="2400" dirty="0"/>
              <a:t>, evitando que a busca fique presa em um ótimo local, fazendo com que o algoritmo caminhe sobre platôs.</a:t>
            </a:r>
          </a:p>
          <a:p>
            <a:pPr marL="0" indent="0">
              <a:buNone/>
            </a:pPr>
            <a:r>
              <a:rPr lang="pt-BR" sz="2400" dirty="0"/>
              <a:t>A etapa de melhoria termina quando os </a:t>
            </a:r>
            <a:r>
              <a:rPr lang="pt-BR" sz="2400" b="1" dirty="0">
                <a:solidFill>
                  <a:schemeClr val="accent2"/>
                </a:solidFill>
              </a:rPr>
              <a:t>empates</a:t>
            </a:r>
            <a:r>
              <a:rPr lang="pt-BR" sz="2400" b="1" dirty="0"/>
              <a:t> </a:t>
            </a:r>
            <a:r>
              <a:rPr lang="pt-BR" sz="2400" dirty="0"/>
              <a:t>atingem um número pré-definido </a:t>
            </a:r>
            <a:r>
              <a:rPr lang="el-GR" sz="2400" b="1" dirty="0"/>
              <a:t>β</a:t>
            </a:r>
            <a:r>
              <a:rPr lang="pt-BR" sz="2400" dirty="0"/>
              <a:t> ou se não houver mudanças na solução corrente.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747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26CE76-A084-49A5-8018-3AF313249006}"/>
              </a:ext>
            </a:extLst>
          </p:cNvPr>
          <p:cNvSpPr txBox="1"/>
          <p:nvPr/>
        </p:nvSpPr>
        <p:spPr>
          <a:xfrm>
            <a:off x="818055" y="4673055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143</a:t>
            </a:r>
            <a:r>
              <a:rPr lang="pt-BR" sz="2000" b="1" u="sng" dirty="0"/>
              <a:t>5</a:t>
            </a:r>
            <a:r>
              <a:rPr lang="pt-BR" sz="2000" dirty="0"/>
              <a:t>2 | 13</a:t>
            </a:r>
            <a:r>
              <a:rPr lang="pt-BR" sz="2000" b="1" u="sng" dirty="0"/>
              <a:t>5</a:t>
            </a:r>
            <a:r>
              <a:rPr lang="pt-BR" sz="2000" dirty="0"/>
              <a:t>42 | 1234</a:t>
            </a:r>
            <a:r>
              <a:rPr lang="pt-BR" sz="2000" b="1" u="sng" dirty="0"/>
              <a:t>5</a:t>
            </a:r>
            <a:r>
              <a:rPr lang="pt-BR" sz="2000" dirty="0"/>
              <a:t>  | </a:t>
            </a:r>
            <a:r>
              <a:rPr lang="pt-BR" sz="2000" b="1" u="sng" dirty="0"/>
              <a:t>5</a:t>
            </a:r>
            <a:r>
              <a:rPr lang="pt-BR" sz="2000" dirty="0"/>
              <a:t>1342 | 15</a:t>
            </a:r>
            <a:r>
              <a:rPr lang="pt-BR" sz="2000" b="1" u="sng" dirty="0"/>
              <a:t>4</a:t>
            </a:r>
            <a:r>
              <a:rPr lang="pt-BR" sz="2000" dirty="0"/>
              <a:t>32 | 1532</a:t>
            </a:r>
            <a:r>
              <a:rPr lang="pt-BR" sz="2000" b="1" u="sng" dirty="0"/>
              <a:t>4</a:t>
            </a:r>
            <a:r>
              <a:rPr lang="pt-BR" sz="2000" dirty="0"/>
              <a:t> | </a:t>
            </a:r>
            <a:r>
              <a:rPr lang="pt-BR" sz="2000" b="1" u="sng" dirty="0"/>
              <a:t>4</a:t>
            </a:r>
            <a:r>
              <a:rPr lang="pt-BR" sz="2000" dirty="0"/>
              <a:t>5312 | 1524</a:t>
            </a:r>
            <a:r>
              <a:rPr lang="pt-BR" sz="2000" b="1" u="sng" dirty="0"/>
              <a:t>3</a:t>
            </a:r>
            <a:r>
              <a:rPr lang="pt-BR" sz="2000" dirty="0"/>
              <a:t> | </a:t>
            </a:r>
            <a:r>
              <a:rPr lang="pt-BR" sz="2000" b="1" u="sng" dirty="0"/>
              <a:t>3</a:t>
            </a:r>
            <a:r>
              <a:rPr lang="pt-BR" sz="2000" dirty="0"/>
              <a:t>5142 | </a:t>
            </a:r>
            <a:r>
              <a:rPr lang="pt-BR" sz="2000" b="1" u="sng" dirty="0"/>
              <a:t>2</a:t>
            </a:r>
            <a:r>
              <a:rPr lang="pt-BR" sz="2000" dirty="0"/>
              <a:t>5341          </a:t>
            </a:r>
            <a:endParaRPr lang="pt-BR" sz="20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2B27E2-E061-4E6E-B4D6-85E5ED4A1ADE}"/>
              </a:ext>
            </a:extLst>
          </p:cNvPr>
          <p:cNvSpPr/>
          <p:nvPr/>
        </p:nvSpPr>
        <p:spPr>
          <a:xfrm>
            <a:off x="7216565" y="4768006"/>
            <a:ext cx="3360144" cy="328647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3EC7-93DA-4B1D-9641-D92FF1AD1F9B}"/>
              </a:ext>
            </a:extLst>
          </p:cNvPr>
          <p:cNvSpPr txBox="1"/>
          <p:nvPr/>
        </p:nvSpPr>
        <p:spPr>
          <a:xfrm>
            <a:off x="527119" y="2373868"/>
            <a:ext cx="306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</a:t>
            </a:r>
            <a:r>
              <a:rPr lang="el-GR" sz="1800" b="1" dirty="0">
                <a:solidFill>
                  <a:srgbClr val="00B050"/>
                </a:solidFill>
              </a:rPr>
              <a:t> </a:t>
            </a:r>
            <a:r>
              <a:rPr lang="el-GR" sz="1800" b="1" dirty="0"/>
              <a:t>π </a:t>
            </a:r>
            <a:r>
              <a:rPr lang="pt-BR" dirty="0"/>
              <a:t>: </a:t>
            </a:r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EA96-DA22-456F-88FF-B44D91890AC4}"/>
              </a:ext>
            </a:extLst>
          </p:cNvPr>
          <p:cNvSpPr txBox="1"/>
          <p:nvPr/>
        </p:nvSpPr>
        <p:spPr>
          <a:xfrm>
            <a:off x="1160807" y="3152212"/>
            <a:ext cx="242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Vetor </a:t>
            </a:r>
            <a:r>
              <a:rPr lang="pt-BR" b="1" dirty="0"/>
              <a:t>revolver</a:t>
            </a:r>
            <a:r>
              <a:rPr lang="pt-BR" dirty="0"/>
              <a:t>: </a:t>
            </a:r>
            <a:r>
              <a:rPr lang="pt-BR" sz="2400" b="1" dirty="0">
                <a:solidFill>
                  <a:schemeClr val="accent2"/>
                </a:solidFill>
              </a:rPr>
              <a:t>24351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21FF8-91E6-454B-8557-92FD71979301}"/>
              </a:ext>
            </a:extLst>
          </p:cNvPr>
          <p:cNvSpPr txBox="1"/>
          <p:nvPr/>
        </p:nvSpPr>
        <p:spPr>
          <a:xfrm>
            <a:off x="49427" y="3772602"/>
            <a:ext cx="76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18D12-EE5D-43EB-BFF5-50F5EA332833}"/>
              </a:ext>
            </a:extLst>
          </p:cNvPr>
          <p:cNvSpPr txBox="1"/>
          <p:nvPr/>
        </p:nvSpPr>
        <p:spPr>
          <a:xfrm>
            <a:off x="69572" y="4596118"/>
            <a:ext cx="768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Variante</a:t>
            </a:r>
          </a:p>
          <a:p>
            <a:r>
              <a:rPr lang="pt-BR" b="1" dirty="0"/>
              <a:t>NEDA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346D7C-6F65-40BA-AC38-D1BABBCDACA3}"/>
              </a:ext>
            </a:extLst>
          </p:cNvPr>
          <p:cNvSpPr txBox="1"/>
          <p:nvPr/>
        </p:nvSpPr>
        <p:spPr>
          <a:xfrm>
            <a:off x="838200" y="3786257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2534</a:t>
            </a:r>
            <a:r>
              <a:rPr lang="pt-BR" sz="2000" b="1" u="sng" dirty="0"/>
              <a:t>1</a:t>
            </a:r>
            <a:r>
              <a:rPr lang="pt-BR" sz="2000" b="1" dirty="0"/>
              <a:t> </a:t>
            </a:r>
            <a:r>
              <a:rPr lang="pt-BR" sz="2000" dirty="0"/>
              <a:t>| 13</a:t>
            </a:r>
            <a:r>
              <a:rPr lang="pt-BR" sz="2000" b="1" u="sng" dirty="0"/>
              <a:t>5</a:t>
            </a:r>
            <a:r>
              <a:rPr lang="pt-BR" sz="2000" dirty="0"/>
              <a:t>42 | 143</a:t>
            </a:r>
            <a:r>
              <a:rPr lang="pt-BR" sz="2000" b="1" u="sng" dirty="0"/>
              <a:t>5</a:t>
            </a:r>
            <a:r>
              <a:rPr lang="pt-BR" sz="2000" dirty="0"/>
              <a:t>2 | 1234</a:t>
            </a:r>
            <a:r>
              <a:rPr lang="pt-BR" sz="2000" b="1" u="sng" dirty="0"/>
              <a:t>5</a:t>
            </a:r>
            <a:r>
              <a:rPr lang="pt-BR" sz="2000" b="1" dirty="0"/>
              <a:t> </a:t>
            </a:r>
            <a:r>
              <a:rPr lang="pt-BR" sz="2000" dirty="0"/>
              <a:t>| 154</a:t>
            </a:r>
            <a:r>
              <a:rPr lang="pt-BR" sz="2000" b="1" u="sng" dirty="0"/>
              <a:t>3</a:t>
            </a:r>
            <a:r>
              <a:rPr lang="pt-BR" sz="2000" dirty="0"/>
              <a:t>2 | 1524</a:t>
            </a:r>
            <a:r>
              <a:rPr lang="pt-BR" sz="2000" b="1" u="sng" dirty="0"/>
              <a:t>3</a:t>
            </a:r>
            <a:r>
              <a:rPr lang="pt-BR" sz="2000" dirty="0"/>
              <a:t> | 1532</a:t>
            </a:r>
            <a:r>
              <a:rPr lang="pt-BR" sz="2000" b="1" u="sng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996C1-B919-44D3-A913-7A15BFC1D737}"/>
              </a:ext>
            </a:extLst>
          </p:cNvPr>
          <p:cNvSpPr txBox="1"/>
          <p:nvPr/>
        </p:nvSpPr>
        <p:spPr>
          <a:xfrm>
            <a:off x="2001520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4E3A7-46C4-4636-A188-A32265F526E1}"/>
              </a:ext>
            </a:extLst>
          </p:cNvPr>
          <p:cNvSpPr txBox="1"/>
          <p:nvPr/>
        </p:nvSpPr>
        <p:spPr>
          <a:xfrm>
            <a:off x="2871654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FF987-AAD2-40D7-8ED5-1854AD08E708}"/>
              </a:ext>
            </a:extLst>
          </p:cNvPr>
          <p:cNvSpPr txBox="1"/>
          <p:nvPr/>
        </p:nvSpPr>
        <p:spPr>
          <a:xfrm>
            <a:off x="3741788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D70FF-81A0-48C5-BCFA-31A9FF5C7C81}"/>
              </a:ext>
            </a:extLst>
          </p:cNvPr>
          <p:cNvSpPr txBox="1"/>
          <p:nvPr/>
        </p:nvSpPr>
        <p:spPr>
          <a:xfrm>
            <a:off x="4611922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C1E0FB-081C-49B4-8416-6629290E5568}"/>
              </a:ext>
            </a:extLst>
          </p:cNvPr>
          <p:cNvSpPr txBox="1"/>
          <p:nvPr/>
        </p:nvSpPr>
        <p:spPr>
          <a:xfrm>
            <a:off x="5497743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7E8E7-BC4F-44C9-91D5-E96E6DB2FAFE}"/>
              </a:ext>
            </a:extLst>
          </p:cNvPr>
          <p:cNvSpPr txBox="1"/>
          <p:nvPr/>
        </p:nvSpPr>
        <p:spPr>
          <a:xfrm>
            <a:off x="63678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D5AD4B-C24C-4545-B168-C148DB24D3F5}"/>
              </a:ext>
            </a:extLst>
          </p:cNvPr>
          <p:cNvSpPr txBox="1"/>
          <p:nvPr/>
        </p:nvSpPr>
        <p:spPr>
          <a:xfrm>
            <a:off x="7238011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8D1610-2BBF-4A8B-9987-4AEDF85657EC}"/>
              </a:ext>
            </a:extLst>
          </p:cNvPr>
          <p:cNvSpPr txBox="1"/>
          <p:nvPr/>
        </p:nvSpPr>
        <p:spPr>
          <a:xfrm>
            <a:off x="8108145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2411D-279D-4E08-A698-3D6EDBF8DB72}"/>
              </a:ext>
            </a:extLst>
          </p:cNvPr>
          <p:cNvSpPr txBox="1"/>
          <p:nvPr/>
        </p:nvSpPr>
        <p:spPr>
          <a:xfrm>
            <a:off x="89935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02C32F-F94D-4807-AB6B-170AE0F55068}"/>
              </a:ext>
            </a:extLst>
          </p:cNvPr>
          <p:cNvSpPr txBox="1"/>
          <p:nvPr/>
        </p:nvSpPr>
        <p:spPr>
          <a:xfrm>
            <a:off x="984801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4E00E6-51B3-4757-AB3E-3161AD9CCE9E}"/>
              </a:ext>
            </a:extLst>
          </p:cNvPr>
          <p:cNvSpPr txBox="1"/>
          <p:nvPr/>
        </p:nvSpPr>
        <p:spPr>
          <a:xfrm>
            <a:off x="2002821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FD21CE-944B-4D47-B045-E28AF8F336A9}"/>
              </a:ext>
            </a:extLst>
          </p:cNvPr>
          <p:cNvSpPr txBox="1"/>
          <p:nvPr/>
        </p:nvSpPr>
        <p:spPr>
          <a:xfrm>
            <a:off x="2872955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</a:t>
            </a:r>
            <a:r>
              <a:rPr lang="pt-BR" sz="1050" b="1" dirty="0">
                <a:solidFill>
                  <a:schemeClr val="accent2"/>
                </a:solidFill>
              </a:rPr>
              <a:t> 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13520E-8162-4FB9-9FC2-08ADE7112625}"/>
              </a:ext>
            </a:extLst>
          </p:cNvPr>
          <p:cNvSpPr txBox="1"/>
          <p:nvPr/>
        </p:nvSpPr>
        <p:spPr>
          <a:xfrm>
            <a:off x="3743089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FFF712-3B6B-4BF6-8C67-8E67C1A461F7}"/>
              </a:ext>
            </a:extLst>
          </p:cNvPr>
          <p:cNvSpPr txBox="1"/>
          <p:nvPr/>
        </p:nvSpPr>
        <p:spPr>
          <a:xfrm>
            <a:off x="4613223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78CB2D-01FB-4CD9-8A98-27994583A1C9}"/>
              </a:ext>
            </a:extLst>
          </p:cNvPr>
          <p:cNvSpPr txBox="1"/>
          <p:nvPr/>
        </p:nvSpPr>
        <p:spPr>
          <a:xfrm>
            <a:off x="5499044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A43C0-21BB-4DF6-AD98-3F45DECE5666}"/>
              </a:ext>
            </a:extLst>
          </p:cNvPr>
          <p:cNvSpPr txBox="1"/>
          <p:nvPr/>
        </p:nvSpPr>
        <p:spPr>
          <a:xfrm>
            <a:off x="63691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137DA-FEFC-4E46-BF41-F2AF78620ADC}"/>
              </a:ext>
            </a:extLst>
          </p:cNvPr>
          <p:cNvSpPr txBox="1"/>
          <p:nvPr/>
        </p:nvSpPr>
        <p:spPr>
          <a:xfrm>
            <a:off x="7239312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17FAEF-37D9-497A-90AA-C97C1A81F495}"/>
              </a:ext>
            </a:extLst>
          </p:cNvPr>
          <p:cNvSpPr txBox="1"/>
          <p:nvPr/>
        </p:nvSpPr>
        <p:spPr>
          <a:xfrm>
            <a:off x="8109446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8533B-1E23-497E-82A4-DF37A83EAC23}"/>
              </a:ext>
            </a:extLst>
          </p:cNvPr>
          <p:cNvSpPr txBox="1"/>
          <p:nvPr/>
        </p:nvSpPr>
        <p:spPr>
          <a:xfrm>
            <a:off x="89948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56F59E-BA9E-45F0-A8F2-C564A50E794F}"/>
              </a:ext>
            </a:extLst>
          </p:cNvPr>
          <p:cNvSpPr txBox="1"/>
          <p:nvPr/>
        </p:nvSpPr>
        <p:spPr>
          <a:xfrm>
            <a:off x="984931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3A2DA-8EBB-49EC-9999-1ED2CA5BAB06}"/>
              </a:ext>
            </a:extLst>
          </p:cNvPr>
          <p:cNvCxnSpPr>
            <a:cxnSpLocks/>
          </p:cNvCxnSpPr>
          <p:nvPr/>
        </p:nvCxnSpPr>
        <p:spPr>
          <a:xfrm>
            <a:off x="4638040" y="4162254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D4ED08-94C1-4897-83E0-C12DD67F9FCA}"/>
              </a:ext>
            </a:extLst>
          </p:cNvPr>
          <p:cNvCxnSpPr>
            <a:cxnSpLocks/>
          </p:cNvCxnSpPr>
          <p:nvPr/>
        </p:nvCxnSpPr>
        <p:spPr>
          <a:xfrm>
            <a:off x="6426164" y="5064287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E0EB11F-23E1-4B9A-896C-9C57AD113795}"/>
              </a:ext>
            </a:extLst>
          </p:cNvPr>
          <p:cNvSpPr txBox="1"/>
          <p:nvPr/>
        </p:nvSpPr>
        <p:spPr>
          <a:xfrm>
            <a:off x="838199" y="5495746"/>
            <a:ext cx="9692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</a:t>
            </a:r>
            <a:r>
              <a:rPr lang="pt-BR" sz="1800" dirty="0"/>
              <a:t> NEDA adaptado gera n.(n-1)/2 permutações iguais às do NEDA original: o </a:t>
            </a:r>
            <a:r>
              <a:rPr lang="pt-BR" dirty="0"/>
              <a:t>que muda é a ordem na qual estas são exploradas pelo algoritmo.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89638-BF0B-46CC-8C1F-A9905F505B6C}"/>
              </a:ext>
            </a:extLst>
          </p:cNvPr>
          <p:cNvSpPr/>
          <p:nvPr/>
        </p:nvSpPr>
        <p:spPr>
          <a:xfrm>
            <a:off x="5408571" y="3842591"/>
            <a:ext cx="5945229" cy="40011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00D642-359F-4BD2-AB3A-BAAF1C6FA4A1}"/>
              </a:ext>
            </a:extLst>
          </p:cNvPr>
          <p:cNvCxnSpPr>
            <a:cxnSpLocks/>
          </p:cNvCxnSpPr>
          <p:nvPr/>
        </p:nvCxnSpPr>
        <p:spPr>
          <a:xfrm>
            <a:off x="9906304" y="5064287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0E277B-D031-44B9-A25F-EC532330C26C}"/>
              </a:ext>
            </a:extLst>
          </p:cNvPr>
          <p:cNvCxnSpPr>
            <a:cxnSpLocks/>
          </p:cNvCxnSpPr>
          <p:nvPr/>
        </p:nvCxnSpPr>
        <p:spPr>
          <a:xfrm>
            <a:off x="9897426" y="4162254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3048F6-5A69-4D66-B10B-CC3CEE19C570}"/>
              </a:ext>
            </a:extLst>
          </p:cNvPr>
          <p:cNvSpPr/>
          <p:nvPr/>
        </p:nvSpPr>
        <p:spPr>
          <a:xfrm>
            <a:off x="8945841" y="3842591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AF89DC-B7CC-4C81-B7E7-D6E04AC4262C}"/>
              </a:ext>
            </a:extLst>
          </p:cNvPr>
          <p:cNvSpPr/>
          <p:nvPr/>
        </p:nvSpPr>
        <p:spPr>
          <a:xfrm>
            <a:off x="8115648" y="4730359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43247E-7027-45E3-BF8F-49272715FF45}"/>
              </a:ext>
            </a:extLst>
          </p:cNvPr>
          <p:cNvSpPr txBox="1"/>
          <p:nvPr/>
        </p:nvSpPr>
        <p:spPr>
          <a:xfrm>
            <a:off x="868679" y="2784947"/>
            <a:ext cx="326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 originais: </a:t>
            </a:r>
            <a:r>
              <a:rPr lang="pt-BR" sz="2400" dirty="0"/>
              <a:t>12345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DF0CB2-918F-4E0D-B1CC-97B4091344FE}"/>
              </a:ext>
            </a:extLst>
          </p:cNvPr>
          <p:cNvSpPr txBox="1"/>
          <p:nvPr/>
        </p:nvSpPr>
        <p:spPr>
          <a:xfrm>
            <a:off x="3927014" y="2825447"/>
            <a:ext cx="72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(i, j)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CF80BE-A49D-478D-A993-2C04C41F243C}"/>
              </a:ext>
            </a:extLst>
          </p:cNvPr>
          <p:cNvSpPr txBox="1"/>
          <p:nvPr/>
        </p:nvSpPr>
        <p:spPr>
          <a:xfrm>
            <a:off x="3754293" y="3218698"/>
            <a:ext cx="103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(i</a:t>
            </a:r>
            <a:r>
              <a:rPr lang="pt-BR" baseline="-25000" dirty="0"/>
              <a:t>rev</a:t>
            </a:r>
            <a:r>
              <a:rPr lang="pt-BR" dirty="0"/>
              <a:t>, j</a:t>
            </a:r>
            <a:r>
              <a:rPr lang="pt-BR" baseline="-25000" dirty="0"/>
              <a:t>rev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C0C81-6F04-427C-9CD7-6FE17EF72F8C}"/>
              </a:ext>
            </a:extLst>
          </p:cNvPr>
          <p:cNvSpPr/>
          <p:nvPr/>
        </p:nvSpPr>
        <p:spPr>
          <a:xfrm>
            <a:off x="244392" y="2224089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3ADF4-B411-459C-B7F6-0FC53766DADE}"/>
              </a:ext>
            </a:extLst>
          </p:cNvPr>
          <p:cNvSpPr/>
          <p:nvPr/>
        </p:nvSpPr>
        <p:spPr>
          <a:xfrm>
            <a:off x="1771902" y="2225613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D517AE-B2FB-4415-87F5-BCD44781C6D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198880" y="2577149"/>
            <a:ext cx="573022" cy="1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F49BACB-F324-4C37-9511-FDAEC39F01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22252" y="2578673"/>
            <a:ext cx="583354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40B8C0E-4AC1-4797-A3E2-B98F637556A0}"/>
              </a:ext>
            </a:extLst>
          </p:cNvPr>
          <p:cNvSpPr/>
          <p:nvPr/>
        </p:nvSpPr>
        <p:spPr>
          <a:xfrm>
            <a:off x="3084171" y="3053972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6F76D0-00EA-4BD5-9765-B7B6B0F52C28}"/>
              </a:ext>
            </a:extLst>
          </p:cNvPr>
          <p:cNvSpPr/>
          <p:nvPr/>
        </p:nvSpPr>
        <p:spPr>
          <a:xfrm>
            <a:off x="5448859" y="2238363"/>
            <a:ext cx="2091129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Ativa a busca por </a:t>
            </a:r>
            <a:r>
              <a:rPr lang="pt-BR" sz="1400" b="1" dirty="0">
                <a:solidFill>
                  <a:schemeClr val="accent2"/>
                </a:solidFill>
              </a:rPr>
              <a:t>empates</a:t>
            </a:r>
            <a:r>
              <a:rPr lang="pt-BR" sz="1400" dirty="0"/>
              <a:t> sob chance </a:t>
            </a:r>
            <a:r>
              <a:rPr lang="el-GR" sz="1400" b="1" dirty="0"/>
              <a:t>α</a:t>
            </a:r>
            <a:r>
              <a:rPr lang="pt-BR" sz="1400" b="1" dirty="0"/>
              <a:t> </a:t>
            </a:r>
            <a:r>
              <a:rPr lang="pt-BR" sz="1400" dirty="0"/>
              <a:t>e limitado a </a:t>
            </a:r>
            <a:r>
              <a:rPr lang="el-GR" sz="1400" b="1" dirty="0"/>
              <a:t>β</a:t>
            </a:r>
            <a:r>
              <a:rPr lang="pt-BR" sz="1400" b="1" dirty="0"/>
              <a:t> </a:t>
            </a:r>
            <a:r>
              <a:rPr lang="pt-BR" sz="1400" dirty="0"/>
              <a:t>empates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CDF4E52-9D43-4BBB-B6E9-7EFCA4F9F64B}"/>
              </a:ext>
            </a:extLst>
          </p:cNvPr>
          <p:cNvCxnSpPr>
            <a:cxnSpLocks/>
            <a:stCxn id="58" idx="1"/>
            <a:endCxn id="11" idx="2"/>
          </p:cNvCxnSpPr>
          <p:nvPr/>
        </p:nvCxnSpPr>
        <p:spPr>
          <a:xfrm rot="10800000">
            <a:off x="2447077" y="2931732"/>
            <a:ext cx="637094" cy="272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BE4F5D2F-3776-46F6-99F0-D7B6B48441FF}"/>
              </a:ext>
            </a:extLst>
          </p:cNvPr>
          <p:cNvSpPr/>
          <p:nvPr/>
        </p:nvSpPr>
        <p:spPr>
          <a:xfrm>
            <a:off x="3716291" y="2206625"/>
            <a:ext cx="135035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752E537-A976-42E1-B1C1-7C1177C913DF}"/>
              </a:ext>
            </a:extLst>
          </p:cNvPr>
          <p:cNvCxnSpPr>
            <a:cxnSpLocks/>
            <a:stCxn id="84" idx="2"/>
            <a:endCxn id="58" idx="3"/>
          </p:cNvCxnSpPr>
          <p:nvPr/>
        </p:nvCxnSpPr>
        <p:spPr>
          <a:xfrm rot="5400000">
            <a:off x="3965662" y="2778343"/>
            <a:ext cx="235523" cy="616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01AFAEA-96F5-4CD5-8A4C-7D545F17B0C9}"/>
              </a:ext>
            </a:extLst>
          </p:cNvPr>
          <p:cNvCxnSpPr>
            <a:cxnSpLocks/>
            <a:stCxn id="84" idx="3"/>
            <a:endCxn id="63" idx="1"/>
          </p:cNvCxnSpPr>
          <p:nvPr/>
        </p:nvCxnSpPr>
        <p:spPr>
          <a:xfrm>
            <a:off x="5066641" y="2587625"/>
            <a:ext cx="382218" cy="3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79603AC2-BFF8-4D5D-96AD-0097D92FAB35}"/>
              </a:ext>
            </a:extLst>
          </p:cNvPr>
          <p:cNvSpPr/>
          <p:nvPr/>
        </p:nvSpPr>
        <p:spPr>
          <a:xfrm>
            <a:off x="8043790" y="3208559"/>
            <a:ext cx="1261224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F636117-AE34-4F65-AF46-FC0C442F97A9}"/>
              </a:ext>
            </a:extLst>
          </p:cNvPr>
          <p:cNvCxnSpPr>
            <a:cxnSpLocks/>
            <a:stCxn id="63" idx="3"/>
            <a:endCxn id="147" idx="1"/>
          </p:cNvCxnSpPr>
          <p:nvPr/>
        </p:nvCxnSpPr>
        <p:spPr>
          <a:xfrm flipV="1">
            <a:off x="7539988" y="2586440"/>
            <a:ext cx="451619" cy="4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2AD7542-9F99-4DCA-9B06-F70B95090705}"/>
              </a:ext>
            </a:extLst>
          </p:cNvPr>
          <p:cNvCxnSpPr>
            <a:cxnSpLocks/>
            <a:stCxn id="94" idx="2"/>
            <a:endCxn id="58" idx="2"/>
          </p:cNvCxnSpPr>
          <p:nvPr/>
        </p:nvCxnSpPr>
        <p:spPr>
          <a:xfrm rot="5400000" flipH="1">
            <a:off x="5743971" y="1040129"/>
            <a:ext cx="616235" cy="5244626"/>
          </a:xfrm>
          <a:prstGeom prst="bentConnector3">
            <a:avLst>
              <a:gd name="adj1" fmla="val -3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1850926-4EE7-4440-B969-13D51F349755}"/>
              </a:ext>
            </a:extLst>
          </p:cNvPr>
          <p:cNvSpPr/>
          <p:nvPr/>
        </p:nvSpPr>
        <p:spPr>
          <a:xfrm>
            <a:off x="9652187" y="3207948"/>
            <a:ext cx="1248196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igual?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1713-B466-4DD9-9B9E-78D202D5961D}"/>
              </a:ext>
            </a:extLst>
          </p:cNvPr>
          <p:cNvSpPr txBox="1"/>
          <p:nvPr/>
        </p:nvSpPr>
        <p:spPr>
          <a:xfrm>
            <a:off x="9704226" y="2768304"/>
            <a:ext cx="114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Sob chance </a:t>
            </a:r>
            <a:r>
              <a:rPr lang="el-GR" sz="1200" b="1" dirty="0">
                <a:solidFill>
                  <a:schemeClr val="accent2"/>
                </a:solidFill>
              </a:rPr>
              <a:t>α</a:t>
            </a:r>
            <a:r>
              <a:rPr lang="pt-BR" sz="1200" b="1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chemeClr val="accent2"/>
                </a:solidFill>
              </a:rPr>
              <a:t>e empates &lt; </a:t>
            </a:r>
            <a:r>
              <a:rPr lang="el-GR" sz="1200" b="1" dirty="0">
                <a:solidFill>
                  <a:schemeClr val="accent2"/>
                </a:solidFill>
              </a:rPr>
              <a:t>β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8AB78BF-7038-4B33-86B7-2946E957551E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9305014" y="3588948"/>
            <a:ext cx="347173" cy="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E0ECC69-E41A-4625-ABEA-2BDEEDD2186D}"/>
              </a:ext>
            </a:extLst>
          </p:cNvPr>
          <p:cNvCxnSpPr>
            <a:cxnSpLocks/>
            <a:stCxn id="107" idx="2"/>
            <a:endCxn id="116" idx="3"/>
          </p:cNvCxnSpPr>
          <p:nvPr/>
        </p:nvCxnSpPr>
        <p:spPr>
          <a:xfrm rot="5400000">
            <a:off x="9344624" y="3842141"/>
            <a:ext cx="803855" cy="1059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40615E-2753-4220-9FB1-3DC0AE637805}"/>
              </a:ext>
            </a:extLst>
          </p:cNvPr>
          <p:cNvSpPr/>
          <p:nvPr/>
        </p:nvSpPr>
        <p:spPr>
          <a:xfrm>
            <a:off x="8525607" y="4623627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E65768-0F9C-4676-AF28-84E6ED28284A}"/>
              </a:ext>
            </a:extLst>
          </p:cNvPr>
          <p:cNvCxnSpPr>
            <a:cxnSpLocks/>
            <a:stCxn id="173" idx="0"/>
            <a:endCxn id="63" idx="2"/>
          </p:cNvCxnSpPr>
          <p:nvPr/>
        </p:nvCxnSpPr>
        <p:spPr>
          <a:xfrm rot="5400000" flipH="1" flipV="1">
            <a:off x="5757538" y="3680929"/>
            <a:ext cx="1473333" cy="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6A6BD1-C00A-4B20-BE12-2066F7597465}"/>
              </a:ext>
            </a:extLst>
          </p:cNvPr>
          <p:cNvSpPr txBox="1"/>
          <p:nvPr/>
        </p:nvSpPr>
        <p:spPr>
          <a:xfrm>
            <a:off x="7390161" y="3949155"/>
            <a:ext cx="13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empates = 0</a:t>
            </a:r>
            <a:endParaRPr lang="en-US" sz="1400" dirty="0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FCF42A8D-6708-4BA3-87DE-6366EB26A4EE}"/>
              </a:ext>
            </a:extLst>
          </p:cNvPr>
          <p:cNvSpPr/>
          <p:nvPr/>
        </p:nvSpPr>
        <p:spPr>
          <a:xfrm>
            <a:off x="10360105" y="4699072"/>
            <a:ext cx="1618535" cy="10685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empates &gt;=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el-GR" sz="1200" b="1" dirty="0"/>
              <a:t>β</a:t>
            </a:r>
            <a:r>
              <a:rPr lang="pt-BR" sz="1200" b="1" dirty="0"/>
              <a:t> </a:t>
            </a:r>
            <a:r>
              <a:rPr lang="pt-BR" sz="1200" dirty="0"/>
              <a:t>ou nenhum </a:t>
            </a:r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endParaRPr lang="en-US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A2F200-840C-428D-B73F-75736A2DB7C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900383" y="3588948"/>
            <a:ext cx="268990" cy="1140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42A9CBF-5049-470F-813F-DE9DCED7BF0D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0990900" y="5943577"/>
            <a:ext cx="354454" cy="2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4BE58F2-C63F-4C5D-8672-CE694C9C2E08}"/>
              </a:ext>
            </a:extLst>
          </p:cNvPr>
          <p:cNvSpPr/>
          <p:nvPr/>
        </p:nvSpPr>
        <p:spPr>
          <a:xfrm>
            <a:off x="11034003" y="6122050"/>
            <a:ext cx="265754" cy="265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E43564C-CFDB-4815-A0DC-9CFE82DC8E7A}"/>
              </a:ext>
            </a:extLst>
          </p:cNvPr>
          <p:cNvSpPr/>
          <p:nvPr/>
        </p:nvSpPr>
        <p:spPr>
          <a:xfrm>
            <a:off x="591023" y="1602790"/>
            <a:ext cx="265754" cy="265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B66CF0E-8E61-4C92-911C-FEF3FC78D52D}"/>
              </a:ext>
            </a:extLst>
          </p:cNvPr>
          <p:cNvCxnSpPr>
            <a:cxnSpLocks/>
            <a:stCxn id="142" idx="4"/>
            <a:endCxn id="10" idx="0"/>
          </p:cNvCxnSpPr>
          <p:nvPr/>
        </p:nvCxnSpPr>
        <p:spPr>
          <a:xfrm rot="5400000">
            <a:off x="544996" y="2045184"/>
            <a:ext cx="355545" cy="2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2AF4A69-01C5-4B46-826B-6DFE797EF69E}"/>
              </a:ext>
            </a:extLst>
          </p:cNvPr>
          <p:cNvSpPr/>
          <p:nvPr/>
        </p:nvSpPr>
        <p:spPr>
          <a:xfrm>
            <a:off x="7991607" y="2233380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3DF3A7C-CAF2-45D6-A9CB-3876DDA12C65}"/>
              </a:ext>
            </a:extLst>
          </p:cNvPr>
          <p:cNvCxnSpPr>
            <a:cxnSpLocks/>
            <a:stCxn id="147" idx="2"/>
            <a:endCxn id="94" idx="0"/>
          </p:cNvCxnSpPr>
          <p:nvPr/>
        </p:nvCxnSpPr>
        <p:spPr>
          <a:xfrm rot="16200000" flipH="1">
            <a:off x="8536062" y="3070219"/>
            <a:ext cx="269060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B3EEBF-0935-411E-BCB7-5F0257DBF694}"/>
              </a:ext>
            </a:extLst>
          </p:cNvPr>
          <p:cNvSpPr/>
          <p:nvPr/>
        </p:nvSpPr>
        <p:spPr>
          <a:xfrm>
            <a:off x="6016740" y="4417815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041941C-47ED-450A-B54A-712EAA12D314}"/>
              </a:ext>
            </a:extLst>
          </p:cNvPr>
          <p:cNvCxnSpPr>
            <a:cxnSpLocks/>
            <a:stCxn id="116" idx="1"/>
            <a:endCxn id="173" idx="3"/>
          </p:cNvCxnSpPr>
          <p:nvPr/>
        </p:nvCxnSpPr>
        <p:spPr>
          <a:xfrm rot="10800000">
            <a:off x="6971229" y="4770875"/>
            <a:ext cx="1554379" cy="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37EA7A9-915B-42C4-A6F0-49F2A736E42D}"/>
              </a:ext>
            </a:extLst>
          </p:cNvPr>
          <p:cNvSpPr txBox="1"/>
          <p:nvPr/>
        </p:nvSpPr>
        <p:spPr>
          <a:xfrm>
            <a:off x="4352289" y="2927149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11D4795-7601-4696-AAC3-E629098B0C8E}"/>
              </a:ext>
            </a:extLst>
          </p:cNvPr>
          <p:cNvSpPr txBox="1"/>
          <p:nvPr/>
        </p:nvSpPr>
        <p:spPr>
          <a:xfrm>
            <a:off x="8645696" y="3943821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1143B9D-91B4-4666-8A5C-DBFBD534DDA8}"/>
              </a:ext>
            </a:extLst>
          </p:cNvPr>
          <p:cNvSpPr txBox="1"/>
          <p:nvPr/>
        </p:nvSpPr>
        <p:spPr>
          <a:xfrm>
            <a:off x="10237918" y="392246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F2E43E-2BF5-454E-B8B7-D98352BCF5EF}"/>
              </a:ext>
            </a:extLst>
          </p:cNvPr>
          <p:cNvSpPr txBox="1"/>
          <p:nvPr/>
        </p:nvSpPr>
        <p:spPr>
          <a:xfrm>
            <a:off x="5010866" y="2362818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C88B92C-52A4-4AC5-BEED-3169907C529E}"/>
              </a:ext>
            </a:extLst>
          </p:cNvPr>
          <p:cNvSpPr txBox="1"/>
          <p:nvPr/>
        </p:nvSpPr>
        <p:spPr>
          <a:xfrm>
            <a:off x="9233927" y="3343013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BFA18EE-B57A-43F8-8B9B-B4731B3AE8AD}"/>
              </a:ext>
            </a:extLst>
          </p:cNvPr>
          <p:cNvSpPr txBox="1"/>
          <p:nvPr/>
        </p:nvSpPr>
        <p:spPr>
          <a:xfrm>
            <a:off x="10863625" y="334301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9376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D7CF-742D-4A79-8A29-3503B462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84"/>
          <a:stretch/>
        </p:blipFill>
        <p:spPr>
          <a:xfrm>
            <a:off x="1349056" y="2550111"/>
            <a:ext cx="7568565" cy="2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>
            <a:normAutofit/>
          </a:bodyPr>
          <a:lstStyle/>
          <a:p>
            <a:r>
              <a:rPr lang="pt-BR" dirty="0"/>
              <a:t>Desconstrução e construção</a:t>
            </a:r>
          </a:p>
          <a:p>
            <a:pPr marL="0" indent="0">
              <a:buNone/>
            </a:pPr>
            <a:r>
              <a:rPr lang="pt-BR" sz="2400" dirty="0"/>
              <a:t>Após a etapa de busca local, a solução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atual passa por uma fase de desconstrução e construção.</a:t>
            </a:r>
          </a:p>
          <a:p>
            <a:pPr marL="0" indent="0">
              <a:buNone/>
            </a:pPr>
            <a:r>
              <a:rPr lang="pt-BR" sz="2400" dirty="0"/>
              <a:t>Na fase de </a:t>
            </a:r>
            <a:r>
              <a:rPr lang="pt-BR" sz="2400" i="1" dirty="0"/>
              <a:t>desconstrução</a:t>
            </a:r>
            <a:r>
              <a:rPr lang="pt-BR" sz="2400" dirty="0"/>
              <a:t>, </a:t>
            </a:r>
            <a:r>
              <a:rPr lang="pt-BR" sz="2400" b="1" dirty="0"/>
              <a:t>d </a:t>
            </a:r>
            <a:r>
              <a:rPr lang="pt-BR" sz="2400" dirty="0"/>
              <a:t>tarefas são removidas </a:t>
            </a:r>
            <a:r>
              <a:rPr lang="pt-BR" sz="2400" b="1" dirty="0">
                <a:solidFill>
                  <a:schemeClr val="accent2"/>
                </a:solidFill>
              </a:rPr>
              <a:t>aleatoriamente</a:t>
            </a:r>
            <a:r>
              <a:rPr lang="pt-BR" sz="2400" dirty="0"/>
              <a:t> de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e armazenadas em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’’</a:t>
            </a:r>
            <a:r>
              <a:rPr lang="pt-BR" sz="2400" dirty="0">
                <a:solidFill>
                  <a:schemeClr val="tx1"/>
                </a:solidFill>
              </a:rPr>
              <a:t> uma atrás da outra.</a:t>
            </a:r>
          </a:p>
          <a:p>
            <a:pPr marL="0" indent="0">
              <a:buNone/>
            </a:pPr>
            <a:r>
              <a:rPr lang="pt-BR" sz="2400" dirty="0"/>
              <a:t>Então, na etapa de </a:t>
            </a:r>
            <a:r>
              <a:rPr lang="pt-BR" sz="2400" i="1" dirty="0"/>
              <a:t>construção</a:t>
            </a:r>
            <a:r>
              <a:rPr lang="pt-BR" sz="2400" dirty="0"/>
              <a:t>, as </a:t>
            </a:r>
            <a:r>
              <a:rPr lang="pt-BR" sz="2400" b="1" dirty="0"/>
              <a:t>d</a:t>
            </a:r>
            <a:r>
              <a:rPr lang="pt-BR" sz="2400" dirty="0"/>
              <a:t> tarefas vão retornando à solução, uma a uma, usando o procedimento de inserção da </a:t>
            </a:r>
            <a:r>
              <a:rPr lang="pt-BR" sz="2400" b="1" dirty="0">
                <a:solidFill>
                  <a:schemeClr val="accent2"/>
                </a:solidFill>
              </a:rPr>
              <a:t>segunda etapa</a:t>
            </a:r>
            <a:r>
              <a:rPr lang="pt-BR" sz="2400" dirty="0"/>
              <a:t>.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400" dirty="0"/>
              <a:t>A solução resultante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* </a:t>
            </a:r>
            <a:r>
              <a:rPr lang="pt-BR" sz="2400" dirty="0"/>
              <a:t>é a melhor solução obtida pela busca local.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o limite de tempo não seja atingido, o processo continua.</a:t>
            </a:r>
            <a:endParaRPr lang="pt-BR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6ACB78-5DD8-48D1-A024-9B739C6B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973138"/>
              </p:ext>
            </p:extLst>
          </p:nvPr>
        </p:nvGraphicFramePr>
        <p:xfrm>
          <a:off x="9241475" y="4598672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25" y="369911"/>
            <a:ext cx="10515600" cy="1325563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43475"/>
          </a:xfrm>
        </p:spPr>
        <p:txBody>
          <a:bodyPr/>
          <a:lstStyle/>
          <a:p>
            <a:r>
              <a:rPr lang="pt-BR" sz="3200" dirty="0"/>
              <a:t>O parâmetro avaliado é sempre: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dirty="0"/>
              <a:t>Heurísticas com natureza estocástica foram resolvidas 3 vezes e foi adotado o valor médio.</a:t>
            </a:r>
          </a:p>
          <a:p>
            <a:endParaRPr lang="pt-BR" sz="3200" dirty="0"/>
          </a:p>
          <a:p>
            <a:r>
              <a:rPr lang="pt-BR" sz="3200" dirty="0"/>
              <a:t>Foi definido como limite de computação o tempo de </a:t>
            </a:r>
            <a:r>
              <a:rPr lang="pt-BR" sz="3200" b="1" dirty="0"/>
              <a:t>n . m . 50ms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431D3-1BA7-457F-9570-CD5C812F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1" y="2515454"/>
            <a:ext cx="47244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273DB-1909-4CC0-92EB-0045943B332A}"/>
              </a:ext>
            </a:extLst>
          </p:cNvPr>
          <p:cNvSpPr txBox="1"/>
          <p:nvPr/>
        </p:nvSpPr>
        <p:spPr>
          <a:xfrm>
            <a:off x="7107678" y="3125054"/>
            <a:ext cx="40960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Melhor valor conhecido para a instância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F45F4-3502-481B-B64A-3052194C2FB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431324" y="3429000"/>
            <a:ext cx="2676354" cy="17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2B08E-4D7B-42B2-9D6F-8A59BD70F04B}"/>
              </a:ext>
            </a:extLst>
          </p:cNvPr>
          <p:cNvSpPr txBox="1"/>
          <p:nvPr/>
        </p:nvSpPr>
        <p:spPr>
          <a:xfrm>
            <a:off x="6958773" y="1905910"/>
            <a:ext cx="4616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Menor = Melhor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BAC36-33AF-4D4B-A94D-733ED2A4CF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09457" y="2167520"/>
            <a:ext cx="2049316" cy="52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7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visão geral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BD270E-1F16-43DB-9B77-54F49A4EB61B}"/>
              </a:ext>
            </a:extLst>
          </p:cNvPr>
          <p:cNvSpPr/>
          <p:nvPr/>
        </p:nvSpPr>
        <p:spPr>
          <a:xfrm>
            <a:off x="1673310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0. Para definir os parâmetros do SSA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D1098B-A1D1-4D4E-AAE1-CD769B5FE729}"/>
              </a:ext>
            </a:extLst>
          </p:cNvPr>
          <p:cNvSpPr/>
          <p:nvPr/>
        </p:nvSpPr>
        <p:spPr>
          <a:xfrm>
            <a:off x="4626724" y="2453890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1. Comparando com benchmark de </a:t>
            </a:r>
            <a:r>
              <a:rPr lang="pt-BR" sz="2500" kern="1200" dirty="0" err="1"/>
              <a:t>Taillard</a:t>
            </a:r>
            <a:endParaRPr lang="pt-BR" sz="25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85FE53-E596-4C42-B706-444BD9C95538}"/>
              </a:ext>
            </a:extLst>
          </p:cNvPr>
          <p:cNvSpPr/>
          <p:nvPr/>
        </p:nvSpPr>
        <p:spPr>
          <a:xfrm>
            <a:off x="7686728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2. Criando instâncias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E6DE-CBE0-4FA6-9200-33947A058998}"/>
              </a:ext>
            </a:extLst>
          </p:cNvPr>
          <p:cNvSpPr txBox="1"/>
          <p:nvPr/>
        </p:nvSpPr>
        <p:spPr>
          <a:xfrm>
            <a:off x="759960" y="1420980"/>
            <a:ext cx="10329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Foram desenvolvidas três análises: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7B22F51-61E7-416B-96E0-D55E9F3A366C}"/>
              </a:ext>
            </a:extLst>
          </p:cNvPr>
          <p:cNvSpPr/>
          <p:nvPr/>
        </p:nvSpPr>
        <p:spPr>
          <a:xfrm>
            <a:off x="5463679" y="3982271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6650-101E-4D7F-B559-1454A1C61BC3}"/>
              </a:ext>
            </a:extLst>
          </p:cNvPr>
          <p:cNvSpPr/>
          <p:nvPr/>
        </p:nvSpPr>
        <p:spPr>
          <a:xfrm>
            <a:off x="4882191" y="4230358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Poucas instâncias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79DE87-B89B-40BC-8B80-64E70FD30BE8}"/>
              </a:ext>
            </a:extLst>
          </p:cNvPr>
          <p:cNvSpPr/>
          <p:nvPr/>
        </p:nvSpPr>
        <p:spPr>
          <a:xfrm>
            <a:off x="1923031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C819A5-7B50-4901-8A4B-33C76C479C96}"/>
              </a:ext>
            </a:extLst>
          </p:cNvPr>
          <p:cNvSpPr/>
          <p:nvPr/>
        </p:nvSpPr>
        <p:spPr>
          <a:xfrm>
            <a:off x="4827816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Comparação entre as médias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892438-D447-4882-B2C7-464094704DD3}"/>
              </a:ext>
            </a:extLst>
          </p:cNvPr>
          <p:cNvSpPr/>
          <p:nvPr/>
        </p:nvSpPr>
        <p:spPr>
          <a:xfrm>
            <a:off x="7979969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612EDFE-B05B-4488-B56C-6C67B829DD02}"/>
              </a:ext>
            </a:extLst>
          </p:cNvPr>
          <p:cNvSpPr/>
          <p:nvPr/>
        </p:nvSpPr>
        <p:spPr>
          <a:xfrm>
            <a:off x="8536442" y="3972223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5DC9E-1AE9-444F-A322-CD22B1A439B8}"/>
              </a:ext>
            </a:extLst>
          </p:cNvPr>
          <p:cNvSpPr/>
          <p:nvPr/>
        </p:nvSpPr>
        <p:spPr>
          <a:xfrm>
            <a:off x="7954954" y="4220310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2500 instâncias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2F9ADA7-479F-4B88-A55E-03F5E20335E4}"/>
              </a:ext>
            </a:extLst>
          </p:cNvPr>
          <p:cNvSpPr/>
          <p:nvPr/>
        </p:nvSpPr>
        <p:spPr>
          <a:xfrm>
            <a:off x="2462927" y="3958375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95FE5-B284-480C-A931-BC5E6775D55E}"/>
              </a:ext>
            </a:extLst>
          </p:cNvPr>
          <p:cNvSpPr/>
          <p:nvPr/>
        </p:nvSpPr>
        <p:spPr>
          <a:xfrm>
            <a:off x="1881439" y="4206895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140 instâncias</a:t>
            </a:r>
          </a:p>
        </p:txBody>
      </p:sp>
    </p:spTree>
    <p:extLst>
      <p:ext uri="{BB962C8B-B14F-4D97-AF65-F5344CB8AC3E}">
        <p14:creationId xmlns:p14="http://schemas.microsoft.com/office/powerpoint/2010/main" val="400109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 parte 0 é a definição dos parâmetros do SSA: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Foram geradas 5 instâncias para cada combinação entre serviços e máquinas: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58AFF-E5D7-414A-A404-4ECCE15B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78"/>
            <a:ext cx="5904244" cy="150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9987-F245-42AA-A06C-813DF92F1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8"/>
          <a:stretch/>
        </p:blipFill>
        <p:spPr>
          <a:xfrm>
            <a:off x="948858" y="5385913"/>
            <a:ext cx="9149736" cy="4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45E7D-FBA3-4FF4-A216-46DEE796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1302502"/>
            <a:ext cx="6168390" cy="5466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E13A6-4241-4542-B524-2763DFB5C754}"/>
              </a:ext>
            </a:extLst>
          </p:cNvPr>
          <p:cNvSpPr/>
          <p:nvPr/>
        </p:nvSpPr>
        <p:spPr>
          <a:xfrm>
            <a:off x="2081530" y="2590800"/>
            <a:ext cx="6310630" cy="406400"/>
          </a:xfrm>
          <a:prstGeom prst="rect">
            <a:avLst/>
          </a:prstGeom>
          <a:solidFill>
            <a:srgbClr val="FBE5D6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310B-0CB7-43B0-B9FF-0D71AE7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8" y="1433649"/>
            <a:ext cx="7643447" cy="49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D35C-5403-4ACC-9AE1-9AC8174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6" y="1433649"/>
            <a:ext cx="7246371" cy="52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7E86-34A2-4788-80A2-E3A0D3E4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88" y="1433649"/>
            <a:ext cx="75628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intervalos de confiança à 95% não foram significativamente diferentes, mas para as outras etapas </a:t>
            </a:r>
            <a:r>
              <a:rPr lang="pt-BR" sz="3200" b="1" dirty="0"/>
              <a:t>foram adotados os parâmetros que produziram a menor média.</a:t>
            </a:r>
          </a:p>
          <a:p>
            <a:endParaRPr lang="pt-BR" sz="3200" b="1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906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resultados são comparados contra os resultados produzidos no artigo de benchmark de </a:t>
            </a:r>
            <a:r>
              <a:rPr lang="pt-BR" sz="3200" dirty="0" err="1"/>
              <a:t>Taillard</a:t>
            </a:r>
            <a:r>
              <a:rPr lang="pt-BR" sz="3200" dirty="0"/>
              <a:t>.</a:t>
            </a:r>
          </a:p>
          <a:p>
            <a:r>
              <a:rPr lang="pt-BR" sz="3200" dirty="0"/>
              <a:t>São considerados diversas outras heurísticas da literatura.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36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734131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Terceira é a etapa onde ocorre a busca, foco da apresentação.</a:t>
            </a:r>
          </a:p>
          <a:p>
            <a:pPr algn="just"/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heurística proposta</a:t>
            </a:r>
            <a:endParaRPr lang="pt-B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229C7-4265-42DC-91D3-4F12392C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50" y="1433650"/>
            <a:ext cx="37152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4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98328"/>
            <a:ext cx="105156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CE93-5239-49EA-96C8-F4924043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" y="2217599"/>
            <a:ext cx="11941776" cy="37512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9664441-3D0F-4203-B89F-3A4C487022D1}"/>
              </a:ext>
            </a:extLst>
          </p:cNvPr>
          <p:cNvSpPr/>
          <p:nvPr/>
        </p:nvSpPr>
        <p:spPr>
          <a:xfrm>
            <a:off x="1070868" y="1349654"/>
            <a:ext cx="7129873" cy="951939"/>
          </a:xfrm>
          <a:prstGeom prst="borderCallout1">
            <a:avLst>
              <a:gd name="adj1" fmla="val 100011"/>
              <a:gd name="adj2" fmla="val 8499"/>
              <a:gd name="adj3" fmla="val 161299"/>
              <a:gd name="adj4" fmla="val 666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“d-”  significa que foi o resultado obtido aplicando apenas a formulação direta. Sem o “d-” aplicando ambas e escolhendo a melhor.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C8FE55D-55F4-4F7F-B9BC-95D593F22E05}"/>
              </a:ext>
            </a:extLst>
          </p:cNvPr>
          <p:cNvSpPr/>
          <p:nvPr/>
        </p:nvSpPr>
        <p:spPr>
          <a:xfrm>
            <a:off x="6482080" y="6100734"/>
            <a:ext cx="5039360" cy="668365"/>
          </a:xfrm>
          <a:prstGeom prst="borderCallout1">
            <a:avLst>
              <a:gd name="adj1" fmla="val -9793"/>
              <a:gd name="adj2" fmla="val 90069"/>
              <a:gd name="adj3" fmla="val -29274"/>
              <a:gd name="adj4" fmla="val 904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Resultados da versão com critério de desempate proposto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F65FFA-D80D-43C1-9864-548B39C276EA}"/>
              </a:ext>
            </a:extLst>
          </p:cNvPr>
          <p:cNvSpPr/>
          <p:nvPr/>
        </p:nvSpPr>
        <p:spPr>
          <a:xfrm rot="16200000">
            <a:off x="10880474" y="4934721"/>
            <a:ext cx="224410" cy="18438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398C2-AF39-4181-8A35-F4D0FF92876D}"/>
              </a:ext>
            </a:extLst>
          </p:cNvPr>
          <p:cNvSpPr txBox="1"/>
          <p:nvPr/>
        </p:nvSpPr>
        <p:spPr>
          <a:xfrm>
            <a:off x="8625840" y="1474832"/>
            <a:ext cx="30784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Apenas variações dos critérios de desempate do NEH.</a:t>
            </a:r>
          </a:p>
        </p:txBody>
      </p:sp>
    </p:spTree>
    <p:extLst>
      <p:ext uri="{BB962C8B-B14F-4D97-AF65-F5344CB8AC3E}">
        <p14:creationId xmlns:p14="http://schemas.microsoft.com/office/powerpoint/2010/main" val="1891652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10FF0-AE52-49D8-8D62-385D9B8D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433650"/>
            <a:ext cx="7952105" cy="5362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CF930C-8CFD-46E8-B3A6-51BCAB374CA0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 diferença das quatro variações da primeira etapa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502EE-AAF2-4E54-89E0-12B3244F879D}"/>
              </a:ext>
            </a:extLst>
          </p:cNvPr>
          <p:cNvSpPr/>
          <p:nvPr/>
        </p:nvSpPr>
        <p:spPr>
          <a:xfrm>
            <a:off x="9174480" y="4115071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RAER foi o pior, usando sequências iniciais aleatórias.</a:t>
            </a:r>
          </a:p>
        </p:txBody>
      </p:sp>
    </p:spTree>
    <p:extLst>
      <p:ext uri="{BB962C8B-B14F-4D97-AF65-F5344CB8AC3E}">
        <p14:creationId xmlns:p14="http://schemas.microsoft.com/office/powerpoint/2010/main" val="104316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D21F-5375-43B5-BF5F-87795DF9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433650"/>
            <a:ext cx="8368389" cy="5353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8CC9D9-A9A3-40BA-85CF-CE8552B25CB8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Agora sim com as três etapas.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3C073-251C-49B3-A2FD-E3B5C88F963E}"/>
              </a:ext>
            </a:extLst>
          </p:cNvPr>
          <p:cNvSpPr/>
          <p:nvPr/>
        </p:nvSpPr>
        <p:spPr>
          <a:xfrm>
            <a:off x="9255760" y="441960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IGA foi o algoritmo mais eficiente que encontraram para comparar. </a:t>
            </a:r>
          </a:p>
        </p:txBody>
      </p:sp>
    </p:spTree>
    <p:extLst>
      <p:ext uri="{BB962C8B-B14F-4D97-AF65-F5344CB8AC3E}">
        <p14:creationId xmlns:p14="http://schemas.microsoft.com/office/powerpoint/2010/main" val="690519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5136-4AF1-499C-A7A0-3D4F33B4B927}"/>
              </a:ext>
            </a:extLst>
          </p:cNvPr>
          <p:cNvSpPr/>
          <p:nvPr/>
        </p:nvSpPr>
        <p:spPr>
          <a:xfrm>
            <a:off x="660400" y="4511040"/>
            <a:ext cx="11257280" cy="1981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As heurísticas são comparadas em problemas gerados.</a:t>
            </a:r>
          </a:p>
          <a:p>
            <a:r>
              <a:rPr lang="pt-BR" sz="3200" b="1" dirty="0"/>
              <a:t>O objetivo das instâncias pequenas são comparadas contra valores obtidos por um método exato.</a:t>
            </a:r>
          </a:p>
          <a:p>
            <a:r>
              <a:rPr lang="pt-BR" sz="3200" dirty="0"/>
              <a:t>2500 instâncias.</a:t>
            </a:r>
          </a:p>
          <a:p>
            <a:r>
              <a:rPr lang="pt-BR" sz="3200" dirty="0"/>
              <a:t>Utiliza ANOVA</a:t>
            </a:r>
          </a:p>
          <a:p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Busca entender se há relação entre a qualidade das respostas de uma heurística contra outra, e de uma heurística e parâmetros do problema </a:t>
            </a:r>
            <a:r>
              <a:rPr lang="pt-BR" sz="3200" dirty="0"/>
              <a:t>(ex.: número de máquinas ou tarefas).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2196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187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pPr marL="0" indent="0">
              <a:buNone/>
            </a:pPr>
            <a:endParaRPr lang="pt-BR" sz="3200" u="sng" dirty="0"/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ABB7-B6D9-4DDF-92B5-CD0720D4927C}"/>
              </a:ext>
            </a:extLst>
          </p:cNvPr>
          <p:cNvCxnSpPr>
            <a:cxnSpLocks/>
          </p:cNvCxnSpPr>
          <p:nvPr/>
        </p:nvCxnSpPr>
        <p:spPr>
          <a:xfrm>
            <a:off x="838200" y="3972560"/>
            <a:ext cx="2804160" cy="655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B15580-9F71-44CB-BDB5-DA9AE9C392B0}"/>
              </a:ext>
            </a:extLst>
          </p:cNvPr>
          <p:cNvCxnSpPr>
            <a:cxnSpLocks/>
          </p:cNvCxnSpPr>
          <p:nvPr/>
        </p:nvCxnSpPr>
        <p:spPr>
          <a:xfrm flipV="1">
            <a:off x="838200" y="3990024"/>
            <a:ext cx="2804160" cy="6378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FAD81BB-D6AC-402D-B792-190056DD6B3E}"/>
              </a:ext>
            </a:extLst>
          </p:cNvPr>
          <p:cNvSpPr/>
          <p:nvPr/>
        </p:nvSpPr>
        <p:spPr>
          <a:xfrm>
            <a:off x="6374294" y="2593340"/>
            <a:ext cx="5220806" cy="1176020"/>
          </a:xfrm>
          <a:prstGeom prst="borderCallout1">
            <a:avLst>
              <a:gd name="adj1" fmla="val 49750"/>
              <a:gd name="adj2" fmla="val 122"/>
              <a:gd name="adj3" fmla="val 148852"/>
              <a:gd name="adj4" fmla="val -598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Essa premissa não se aplica, mas ela não é crítica quando se tem muitos dados, o que é o caso nessa etapa.</a:t>
            </a:r>
          </a:p>
        </p:txBody>
      </p:sp>
    </p:spTree>
    <p:extLst>
      <p:ext uri="{BB962C8B-B14F-4D97-AF65-F5344CB8AC3E}">
        <p14:creationId xmlns:p14="http://schemas.microsoft.com/office/powerpoint/2010/main" val="3810922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545AC-B5BD-4B44-A48E-E1E642B6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1437640"/>
            <a:ext cx="11068050" cy="510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EA0A2-62E5-448F-9843-4209579342E3}"/>
              </a:ext>
            </a:extLst>
          </p:cNvPr>
          <p:cNvSpPr/>
          <p:nvPr/>
        </p:nvSpPr>
        <p:spPr>
          <a:xfrm>
            <a:off x="9895840" y="2357120"/>
            <a:ext cx="1457960" cy="3505200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5567A-391F-4367-8EC1-6C301515CD9C}"/>
              </a:ext>
            </a:extLst>
          </p:cNvPr>
          <p:cNvSpPr/>
          <p:nvPr/>
        </p:nvSpPr>
        <p:spPr>
          <a:xfrm>
            <a:off x="304799" y="4368800"/>
            <a:ext cx="11068050" cy="426720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solidFill>
              <a:srgbClr val="FBE5D6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7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3541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dos resultados – </a:t>
            </a:r>
            <a:r>
              <a:rPr lang="en-US" sz="4000" dirty="0" err="1"/>
              <a:t>Parte</a:t>
            </a:r>
            <a:r>
              <a:rPr lang="en-US" sz="4000" dirty="0"/>
              <a:t> 2 – </a:t>
            </a:r>
            <a:r>
              <a:rPr lang="en-US" sz="4000" dirty="0" err="1"/>
              <a:t>Instâncias</a:t>
            </a:r>
            <a:r>
              <a:rPr lang="en-US" sz="4000" dirty="0"/>
              <a:t> </a:t>
            </a:r>
            <a:r>
              <a:rPr lang="en-US" sz="4000" dirty="0" err="1"/>
              <a:t>pequenas</a:t>
            </a:r>
            <a:endParaRPr lang="pt-B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9BFC-31DA-4F20-92C7-AF7AB52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2" y="1523792"/>
            <a:ext cx="7730323" cy="53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2.2 -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F7DCA-129B-4C87-9871-373778D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433649"/>
            <a:ext cx="7187225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2.2 -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0ECC-0BA3-4972-9CA5-AD97E3CC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" y="1381125"/>
            <a:ext cx="10239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NEH</a:t>
            </a:r>
            <a:endParaRPr lang="pt-BR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71086-FA69-4E1C-B4F1-CC0342421E0B}"/>
              </a:ext>
            </a:extLst>
          </p:cNvPr>
          <p:cNvSpPr txBox="1">
            <a:spLocks/>
          </p:cNvSpPr>
          <p:nvPr/>
        </p:nvSpPr>
        <p:spPr>
          <a:xfrm>
            <a:off x="853880" y="73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600F-3859-4D88-A90F-B2A95B4C09FE}"/>
              </a:ext>
            </a:extLst>
          </p:cNvPr>
          <p:cNvSpPr txBox="1"/>
          <p:nvPr/>
        </p:nvSpPr>
        <p:spPr>
          <a:xfrm>
            <a:off x="556589" y="6030753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E0D993D-16DE-45FA-9005-0D8BCFD4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3" y="1616820"/>
            <a:ext cx="10515600" cy="4172717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CFBCEED-68C2-4F77-96C5-25499911A775}"/>
              </a:ext>
            </a:extLst>
          </p:cNvPr>
          <p:cNvSpPr/>
          <p:nvPr/>
        </p:nvSpPr>
        <p:spPr>
          <a:xfrm>
            <a:off x="236882" y="2192969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Ordenados pela soma dos tempos de processamento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940FAE4-622D-4B1D-9B72-41C45505210B}"/>
              </a:ext>
            </a:extLst>
          </p:cNvPr>
          <p:cNvSpPr/>
          <p:nvPr/>
        </p:nvSpPr>
        <p:spPr>
          <a:xfrm>
            <a:off x="8610745" y="1974397"/>
            <a:ext cx="3258699" cy="955234"/>
          </a:xfrm>
          <a:prstGeom prst="borderCallout1">
            <a:avLst>
              <a:gd name="adj1" fmla="val 81690"/>
              <a:gd name="adj2" fmla="val -1890"/>
              <a:gd name="adj3" fmla="val 161874"/>
              <a:gd name="adj4" fmla="val -742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Essa sequência define a ordem que os serviços serão inseridos na programação.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9558E4B-69D0-4CFB-8B11-C916F8FE2AAE}"/>
              </a:ext>
            </a:extLst>
          </p:cNvPr>
          <p:cNvSpPr/>
          <p:nvPr/>
        </p:nvSpPr>
        <p:spPr>
          <a:xfrm>
            <a:off x="8031475" y="584542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267929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266838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49400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b="1" dirty="0"/>
              <a:t>Neste problema ele foi aplicado para que possa efetuar buscas em espaços diferentes mesmo com soluções iniciais idênticas (Vetor revolver)</a:t>
            </a:r>
          </a:p>
          <a:p>
            <a:r>
              <a:rPr lang="pt-BR" sz="2400" dirty="0"/>
              <a:t>Também foi apresentada uma heurística que permite continuar a busca no espaço de solução através de soluções com objetivos empatados, como estratégia para fugir de ótimos locais. (Soft-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230187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89" y="1684337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dirty="0"/>
              <a:t>Usar uma reformulação pode trazer resultados significantes, mesmo que a reformulação não pareça mudar muito o problema; </a:t>
            </a:r>
            <a:r>
              <a:rPr lang="pt-BR" sz="2400" b="1" dirty="0"/>
              <a:t>Prestar atenção ao potencial das propriedades do problema.</a:t>
            </a:r>
          </a:p>
          <a:p>
            <a:r>
              <a:rPr lang="pt-BR" sz="2400" dirty="0"/>
              <a:t>Podemos utilizar métodos estatísticos para avaliar diferentes variações das heurísticas e relação entre heurísticas e parâmetros; </a:t>
            </a:r>
            <a:r>
              <a:rPr lang="pt-BR" sz="2400" b="1" dirty="0"/>
              <a:t>Alto potencial de aplicação em outros trabalhos.</a:t>
            </a:r>
          </a:p>
          <a:p>
            <a:r>
              <a:rPr lang="pt-BR" sz="2400" dirty="0"/>
              <a:t>Podemos melhorar heurísticas através de critérios de desempate dos indicadores utilizados na heurística;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9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Variações da primeira etapa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26CA-B9D6-48F1-BBBB-4D1BC2931A3E}"/>
              </a:ext>
            </a:extLst>
          </p:cNvPr>
          <p:cNvSpPr txBox="1"/>
          <p:nvPr/>
        </p:nvSpPr>
        <p:spPr>
          <a:xfrm>
            <a:off x="838199" y="1690688"/>
            <a:ext cx="10876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Na segunda é idêntica ao NEH, com a inclusão de duas técnicas de desempate. </a:t>
            </a:r>
          </a:p>
          <a:p>
            <a:endParaRPr lang="pt-BR" sz="2600" dirty="0"/>
          </a:p>
          <a:p>
            <a:r>
              <a:rPr lang="pt-BR" sz="2600" dirty="0"/>
              <a:t>TIT: Reduz o tempo parado (Total </a:t>
            </a:r>
            <a:r>
              <a:rPr lang="pt-BR" sz="2600" dirty="0" err="1"/>
              <a:t>idle</a:t>
            </a:r>
            <a:r>
              <a:rPr lang="pt-BR" sz="2600" dirty="0"/>
              <a:t> time);</a:t>
            </a:r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KK1: a posição escolhida depende dos fatores Ai e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02BD-516A-4CC3-A2D7-B9FCF8D6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9"/>
          <a:stretch/>
        </p:blipFill>
        <p:spPr>
          <a:xfrm>
            <a:off x="1478147" y="3141233"/>
            <a:ext cx="7568565" cy="2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0A6380-A7ED-44EF-9296-9C868DEF0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111082"/>
              </p:ext>
            </p:extLst>
          </p:nvPr>
        </p:nvGraphicFramePr>
        <p:xfrm>
          <a:off x="2861468" y="1690688"/>
          <a:ext cx="6469063" cy="43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C074A-89C9-41EB-9FB1-ED589F29A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6" y="2253865"/>
            <a:ext cx="9570233" cy="3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</p:spTree>
    <p:extLst>
      <p:ext uri="{BB962C8B-B14F-4D97-AF65-F5344CB8AC3E}">
        <p14:creationId xmlns:p14="http://schemas.microsoft.com/office/powerpoint/2010/main" val="20732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4738F1-0B2F-463D-9850-7773A832B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597771"/>
              </p:ext>
            </p:extLst>
          </p:nvPr>
        </p:nvGraphicFramePr>
        <p:xfrm>
          <a:off x="9228774" y="4030041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</TotalTime>
  <Words>2380</Words>
  <Application>Microsoft Office PowerPoint</Application>
  <PresentationFormat>Widescreen</PresentationFormat>
  <Paragraphs>414</Paragraphs>
  <Slides>41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Estrutura da heurística proposta</vt:lpstr>
      <vt:lpstr>Heurística NEH</vt:lpstr>
      <vt:lpstr>Variações da primeira etapa</vt:lpstr>
      <vt:lpstr>Variações da segunda etapa</vt:lpstr>
      <vt:lpstr>3º Passo – Soft Simulated Annealing</vt:lpstr>
      <vt:lpstr>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Análise dos resultados</vt:lpstr>
      <vt:lpstr>Análise dos resultados – visão geral</vt:lpstr>
      <vt:lpstr>Análise dos resultados – Parte 0 - Introdução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Conclusão</vt:lpstr>
      <vt:lpstr>Análise dos resultados – Parte 1 - Introdução</vt:lpstr>
      <vt:lpstr>Análise dos resultados – Parte 1 - Resultados</vt:lpstr>
      <vt:lpstr>Análise dos resultados – Parte 1 - Resultados</vt:lpstr>
      <vt:lpstr>Análise dos resultados – Parte 1 - Resultados</vt:lpstr>
      <vt:lpstr>Análise dos resultados – Parte 2 - Introdução</vt:lpstr>
      <vt:lpstr>Análise dos resultados – Parte 2 - Introdução</vt:lpstr>
      <vt:lpstr>Análise dos resultados – Parte 2 - Introdução</vt:lpstr>
      <vt:lpstr>Análise dos resultados – Parte 2 - Resultados</vt:lpstr>
      <vt:lpstr>Análise dos resultados – Parte 2 – Instâncias pequenas</vt:lpstr>
      <vt:lpstr>Análise dos resultados – Parte 2.2 - Resultados</vt:lpstr>
      <vt:lpstr>Análise dos resultados – Parte 2.2 - Resultados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70</cp:revision>
  <dcterms:created xsi:type="dcterms:W3CDTF">2021-07-14T22:40:57Z</dcterms:created>
  <dcterms:modified xsi:type="dcterms:W3CDTF">2021-07-23T05:03:12Z</dcterms:modified>
</cp:coreProperties>
</file>