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88" r:id="rId3"/>
    <p:sldId id="292" r:id="rId4"/>
    <p:sldId id="293" r:id="rId5"/>
    <p:sldId id="289" r:id="rId6"/>
    <p:sldId id="295" r:id="rId7"/>
    <p:sldId id="296" r:id="rId8"/>
    <p:sldId id="299" r:id="rId9"/>
    <p:sldId id="300" r:id="rId10"/>
    <p:sldId id="301" r:id="rId11"/>
    <p:sldId id="302" r:id="rId12"/>
    <p:sldId id="290" r:id="rId13"/>
    <p:sldId id="291" r:id="rId14"/>
    <p:sldId id="29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onatan" initials="J" lastIdx="1" clrIdx="0">
    <p:extLst>
      <p:ext uri="{19B8F6BF-5375-455C-9EA6-DF929625EA0E}">
        <p15:presenceInfo xmlns:p15="http://schemas.microsoft.com/office/powerpoint/2012/main" userId="Jhonat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44546A"/>
    <a:srgbClr val="4472C4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>
        <p:scale>
          <a:sx n="75" d="100"/>
          <a:sy n="75" d="100"/>
        </p:scale>
        <p:origin x="552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DEA4-2043-4C00-AC0E-FB629F9FB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51E27-7C73-4C56-8CF0-FD96AD47B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38610-F939-430F-83E9-B6F42FCB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0D340-FBFC-46BD-8811-56B7F549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A140C-3BE7-4A47-A927-2753F7B6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22D9-BAD8-4478-B74D-AFF063C5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FDF4B-A74D-4101-B2AF-35C8E4B54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5F0A-509F-4E1E-A5A6-0DD21A3E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7C68A-7100-4A70-9441-D5D2716B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D6612-D293-4F81-AF55-08BCD962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0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5A61D-3F00-4DED-98EB-9015C562D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9FDB3-E7B3-4FB7-901A-31F379B03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8C1A0-E785-4ED1-B7F2-6A2D1BE3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59058-16CE-4113-BDDD-2A7EC860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245E-08DF-4F8D-8BBE-1715D06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FE6F-D0A4-409E-9200-7058B54A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D8EF1-8F8E-4B16-936F-4374C24C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ECF72-3F42-4774-9B93-8EDBFD7C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70BF-C6C2-4E6A-9ADE-F6B80D09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90C28-E4F8-4069-B1A8-672E8280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E06D-9923-4813-B719-89D0D2F2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88715-3C35-4611-9ECD-E109D7053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478FA-D04E-4672-84A3-B25857F6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D30B3-DDB5-4A95-B3A7-2FCC0FBD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CAEEB-E54C-43A4-8EB5-1BB88C28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9BDF-B31A-4652-BD0A-AF78EC66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DB63B-1F6F-4ECD-9AF7-5BD89E7B7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AFE06-35A4-4BAD-8C3E-01FC32FE2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FB60A-AD1B-4E02-9AA9-D04F02A4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6D6B3-C6A1-4DCE-99E9-3FD2F993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D832E-615B-49DC-8473-8B4828C8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5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6F02-2775-4380-B4B9-07F4229B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5DF4E-0A1A-4240-BD00-976305204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B7673-5FBE-4164-B3EA-0D0D11830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45ABE-4548-4748-A796-093725E2A0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50267-D28B-47BC-9444-6F5733E82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BB388-191A-4C54-BAAF-50ED3E4E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49855-1A55-4DA4-B8DE-097ADBC5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37932-7A35-48EE-B9CC-B751AEB5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C850-3B8D-4AE3-8DC5-26C34E4A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87DCB8-BBC7-4655-9895-230C84BE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53479-CEE2-472A-9C35-8C22D01B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F70B1-80BE-4C61-B2E4-60031949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8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49F44-82D6-4768-83B3-844CAADB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6E163-49D9-41FA-A824-1BE9198D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17E1F-1B4D-4607-8641-5CE9228F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0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ED6C-4EA7-4000-8DF3-A2296BF9C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DAE5F-DFB3-47DB-B735-C656EB8BE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16D9F-4E6B-40FD-9B88-4F5980CA0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89B90-B9FC-4CB3-9998-19EC9D3D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49959-A3F8-4F0A-8318-8310158D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0DC44-0977-45FC-87F7-27097798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9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F600-DBCD-4AB6-8E92-8309AC52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32197-C87B-48DC-8DB7-8F734FBDE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E99D0-8685-409C-A8B5-92596B6E3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3E0F2-BCBD-4775-AF77-30864520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2330D-291C-44CD-8A79-7C8AB74E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603ED-0E77-421A-B6C1-CF1875CF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21883F-B4A3-4E24-A678-C346E410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992F5-374D-4F4F-81DC-EB7D2CA51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88826-683B-46EF-9401-57731F179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4FE46-80ED-4815-BC85-3F4B93A54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27C51-CA1F-48D6-B843-2AD4CB0AC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3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AE5B51B-285E-4B3C-822D-0B31AB3E0E9F}"/>
              </a:ext>
            </a:extLst>
          </p:cNvPr>
          <p:cNvGrpSpPr/>
          <p:nvPr/>
        </p:nvGrpSpPr>
        <p:grpSpPr>
          <a:xfrm flipH="1">
            <a:off x="0" y="1"/>
            <a:ext cx="10482470" cy="6857999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D1A10D-3ADE-4689-91E9-365DFCFA8F8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82BD9D-B251-48AB-9142-1714EC1C5DB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FBFF1E-AD65-471C-BB21-F635CCDE29F7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6AFEEA-806C-46F6-B562-2A81A736F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330" y="1824729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Comparing three-step heuristics for the permutation flow shop problem</a:t>
            </a:r>
            <a:endParaRPr lang="pt-BR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8EA97-4E59-428C-86D7-DD552E9A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330" y="430440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it-IT" sz="2800" dirty="0"/>
              <a:t>Imma Ribas, Ramon Companys, Xavier Tort-Martorell</a:t>
            </a:r>
          </a:p>
          <a:p>
            <a:pPr algn="l"/>
            <a:r>
              <a:rPr lang="it-IT" dirty="0"/>
              <a:t>Computers &amp; Operations Research (2010)</a:t>
            </a:r>
          </a:p>
        </p:txBody>
      </p:sp>
    </p:spTree>
    <p:extLst>
      <p:ext uri="{BB962C8B-B14F-4D97-AF65-F5344CB8AC3E}">
        <p14:creationId xmlns:p14="http://schemas.microsoft.com/office/powerpoint/2010/main" val="2715165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NEDA: Algoritmo de Descida Não Exaustivo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Procedimento da Heurística – 3º Passo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F9107B-207E-4D40-89ED-2A903FF985FD}"/>
              </a:ext>
            </a:extLst>
          </p:cNvPr>
          <p:cNvSpPr txBox="1"/>
          <p:nvPr/>
        </p:nvSpPr>
        <p:spPr>
          <a:xfrm>
            <a:off x="902320" y="2370252"/>
            <a:ext cx="5471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15342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5</a:t>
            </a:r>
            <a:r>
              <a:rPr lang="pt-BR" sz="2000" b="1" dirty="0"/>
              <a:t>1</a:t>
            </a:r>
            <a:r>
              <a:rPr lang="pt-BR" sz="2000" dirty="0"/>
              <a:t>342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dirty="0"/>
              <a:t>1</a:t>
            </a:r>
            <a:r>
              <a:rPr lang="pt-BR" sz="2000" dirty="0"/>
              <a:t>42 |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53</a:t>
            </a:r>
            <a:r>
              <a:rPr lang="pt-BR" sz="2000" b="1" dirty="0"/>
              <a:t>1</a:t>
            </a:r>
            <a:r>
              <a:rPr lang="pt-BR" sz="2000" dirty="0"/>
              <a:t>2 | </a:t>
            </a:r>
            <a:r>
              <a:rPr lang="pt-BR" sz="2000" dirty="0">
                <a:solidFill>
                  <a:srgbClr val="00B050"/>
                </a:solidFill>
              </a:rPr>
              <a:t>2534</a:t>
            </a:r>
            <a:r>
              <a:rPr lang="pt-BR" sz="2000" b="1" dirty="0">
                <a:solidFill>
                  <a:srgbClr val="00B050"/>
                </a:solidFill>
              </a:rPr>
              <a:t>1</a:t>
            </a:r>
            <a:endParaRPr lang="pt-BR" sz="20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20F0DD-2F74-4644-9864-76120BD384E6}"/>
              </a:ext>
            </a:extLst>
          </p:cNvPr>
          <p:cNvSpPr/>
          <p:nvPr/>
        </p:nvSpPr>
        <p:spPr>
          <a:xfrm>
            <a:off x="902320" y="2383504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6A5A91-E122-408D-9B2E-8E93666DBC4F}"/>
              </a:ext>
            </a:extLst>
          </p:cNvPr>
          <p:cNvSpPr txBox="1"/>
          <p:nvPr/>
        </p:nvSpPr>
        <p:spPr>
          <a:xfrm>
            <a:off x="902320" y="3028890"/>
            <a:ext cx="8732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25341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5</a:t>
            </a:r>
            <a:r>
              <a:rPr lang="pt-BR" sz="2000" b="1" dirty="0"/>
              <a:t>2</a:t>
            </a:r>
            <a:r>
              <a:rPr lang="pt-BR" sz="2000" dirty="0"/>
              <a:t>341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dirty="0"/>
              <a:t>2</a:t>
            </a:r>
            <a:r>
              <a:rPr lang="pt-BR" sz="2000" dirty="0"/>
              <a:t>41 |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53</a:t>
            </a:r>
            <a:r>
              <a:rPr lang="pt-BR" sz="2000" b="1" dirty="0"/>
              <a:t>2</a:t>
            </a:r>
            <a:r>
              <a:rPr lang="pt-BR" sz="2000" dirty="0"/>
              <a:t>1 | 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dirty="0"/>
              <a:t>534</a:t>
            </a:r>
            <a:r>
              <a:rPr lang="pt-BR" sz="2000" b="1" dirty="0"/>
              <a:t>2</a:t>
            </a:r>
            <a:r>
              <a:rPr lang="pt-BR" sz="2000" dirty="0"/>
              <a:t> | 2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b="1" dirty="0"/>
              <a:t>5</a:t>
            </a:r>
            <a:r>
              <a:rPr lang="pt-BR" sz="2000" dirty="0"/>
              <a:t>41 | </a:t>
            </a:r>
            <a:r>
              <a:rPr lang="pt-BR" sz="2000" dirty="0">
                <a:solidFill>
                  <a:srgbClr val="00B050"/>
                </a:solidFill>
              </a:rPr>
              <a:t>243</a:t>
            </a:r>
            <a:r>
              <a:rPr lang="pt-BR" sz="2000" b="1" dirty="0">
                <a:solidFill>
                  <a:srgbClr val="00B050"/>
                </a:solidFill>
              </a:rPr>
              <a:t>5</a:t>
            </a:r>
            <a:r>
              <a:rPr lang="pt-BR" sz="2000" dirty="0">
                <a:solidFill>
                  <a:srgbClr val="00B050"/>
                </a:solidFill>
              </a:rPr>
              <a:t>1</a:t>
            </a:r>
            <a:r>
              <a:rPr lang="pt-BR" sz="2000" dirty="0"/>
              <a:t> </a:t>
            </a:r>
            <a:endParaRPr lang="pt-BR" sz="20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289ACA-B5D7-4E9F-A243-A798E2099A9A}"/>
              </a:ext>
            </a:extLst>
          </p:cNvPr>
          <p:cNvSpPr/>
          <p:nvPr/>
        </p:nvSpPr>
        <p:spPr>
          <a:xfrm>
            <a:off x="902320" y="3042142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BE7F0A-2DA5-4DD0-BD4C-21E32B9EEED8}"/>
              </a:ext>
            </a:extLst>
          </p:cNvPr>
          <p:cNvSpPr txBox="1"/>
          <p:nvPr/>
        </p:nvSpPr>
        <p:spPr>
          <a:xfrm>
            <a:off x="902320" y="3687528"/>
            <a:ext cx="8732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24351</a:t>
            </a:r>
            <a:r>
              <a:rPr lang="pt-BR" sz="2000" b="1" dirty="0"/>
              <a:t>    -&gt;</a:t>
            </a:r>
            <a:r>
              <a:rPr lang="pt-BR" sz="2000" dirty="0"/>
              <a:t>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b="1" dirty="0"/>
              <a:t>2</a:t>
            </a:r>
            <a:r>
              <a:rPr lang="pt-BR" sz="2000" dirty="0"/>
              <a:t>351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dirty="0"/>
              <a:t>2</a:t>
            </a:r>
            <a:r>
              <a:rPr lang="pt-BR" sz="2000" dirty="0"/>
              <a:t>51 | </a:t>
            </a:r>
            <a:r>
              <a:rPr lang="pt-BR" sz="2000" dirty="0">
                <a:solidFill>
                  <a:srgbClr val="00B050"/>
                </a:solidFill>
              </a:rPr>
              <a:t>543</a:t>
            </a:r>
            <a:r>
              <a:rPr lang="pt-BR" sz="2000" b="1" dirty="0">
                <a:solidFill>
                  <a:srgbClr val="00B050"/>
                </a:solidFill>
              </a:rPr>
              <a:t>2</a:t>
            </a:r>
            <a:r>
              <a:rPr lang="pt-BR" sz="2000" dirty="0">
                <a:solidFill>
                  <a:srgbClr val="00B050"/>
                </a:solidFill>
              </a:rPr>
              <a:t>1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66A17D-7001-4A6D-B71E-03353BB31F9B}"/>
              </a:ext>
            </a:extLst>
          </p:cNvPr>
          <p:cNvSpPr/>
          <p:nvPr/>
        </p:nvSpPr>
        <p:spPr>
          <a:xfrm>
            <a:off x="902320" y="3700780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6ECEB62-B8B6-430D-9982-B30C6F0A55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19262" y="2864886"/>
            <a:ext cx="3743068" cy="177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58003CC-DA64-49CA-B390-FF3A35149351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1319263" y="3544684"/>
            <a:ext cx="5452601" cy="156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932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NEDA: Algoritmo de Descida Não Exaustivo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Procedimento da Heurística – 3º Passo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9011AA-FD91-4E18-8004-FCEBF303BB3B}"/>
              </a:ext>
            </a:extLst>
          </p:cNvPr>
          <p:cNvSpPr txBox="1"/>
          <p:nvPr/>
        </p:nvSpPr>
        <p:spPr>
          <a:xfrm>
            <a:off x="902320" y="4346166"/>
            <a:ext cx="9924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54321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b="1" dirty="0"/>
              <a:t>5</a:t>
            </a:r>
            <a:r>
              <a:rPr lang="pt-BR" sz="2000" dirty="0"/>
              <a:t>321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4</a:t>
            </a:r>
            <a:r>
              <a:rPr lang="pt-BR" sz="2000" b="1" dirty="0"/>
              <a:t>5</a:t>
            </a:r>
            <a:r>
              <a:rPr lang="pt-BR" sz="2000" dirty="0"/>
              <a:t>21 | </a:t>
            </a:r>
            <a:r>
              <a:rPr lang="pt-BR" sz="2000" dirty="0">
                <a:solidFill>
                  <a:schemeClr val="accent2"/>
                </a:solidFill>
              </a:rPr>
              <a:t>2</a:t>
            </a:r>
            <a:r>
              <a:rPr lang="pt-BR" sz="2000" dirty="0"/>
              <a:t>43</a:t>
            </a:r>
            <a:r>
              <a:rPr lang="pt-BR" sz="2000" b="1" dirty="0"/>
              <a:t>5</a:t>
            </a:r>
            <a:r>
              <a:rPr lang="pt-BR" sz="2000" dirty="0"/>
              <a:t>1 | 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dirty="0"/>
              <a:t>432</a:t>
            </a:r>
            <a:r>
              <a:rPr lang="pt-BR" sz="2000" b="1" dirty="0"/>
              <a:t>5</a:t>
            </a:r>
            <a:r>
              <a:rPr lang="pt-BR" sz="2000" dirty="0"/>
              <a:t> | 5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b="1" dirty="0"/>
              <a:t>4</a:t>
            </a:r>
            <a:r>
              <a:rPr lang="pt-BR" sz="2000" dirty="0"/>
              <a:t>21 | 5</a:t>
            </a:r>
            <a:r>
              <a:rPr lang="pt-BR" sz="2000" dirty="0">
                <a:solidFill>
                  <a:schemeClr val="accent2"/>
                </a:solidFill>
              </a:rPr>
              <a:t>2</a:t>
            </a:r>
            <a:r>
              <a:rPr lang="pt-BR" sz="2000" dirty="0"/>
              <a:t>3</a:t>
            </a:r>
            <a:r>
              <a:rPr lang="pt-BR" sz="2000" b="1" dirty="0"/>
              <a:t>4</a:t>
            </a:r>
            <a:r>
              <a:rPr lang="pt-BR" sz="2000" dirty="0"/>
              <a:t>1 | 5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dirty="0"/>
              <a:t>32</a:t>
            </a:r>
            <a:r>
              <a:rPr lang="pt-BR" sz="2000" b="1" dirty="0"/>
              <a:t>4</a:t>
            </a:r>
            <a:r>
              <a:rPr lang="pt-BR" sz="2000" dirty="0"/>
              <a:t> | 54</a:t>
            </a:r>
            <a:r>
              <a:rPr lang="pt-BR" sz="2000" dirty="0">
                <a:solidFill>
                  <a:schemeClr val="accent2"/>
                </a:solidFill>
              </a:rPr>
              <a:t>2</a:t>
            </a:r>
            <a:r>
              <a:rPr lang="pt-BR" sz="2000" b="1" dirty="0"/>
              <a:t>3</a:t>
            </a:r>
            <a:r>
              <a:rPr lang="pt-BR" sz="2000" dirty="0"/>
              <a:t>1 | 54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dirty="0"/>
              <a:t>2</a:t>
            </a:r>
            <a:r>
              <a:rPr lang="pt-BR" sz="2000" b="1" dirty="0"/>
              <a:t>3</a:t>
            </a:r>
            <a:r>
              <a:rPr lang="pt-BR" sz="2000" dirty="0"/>
              <a:t> | 543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b="1" dirty="0"/>
              <a:t>2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F058F7-6CA9-40CF-A222-6181B4993807}"/>
              </a:ext>
            </a:extLst>
          </p:cNvPr>
          <p:cNvSpPr/>
          <p:nvPr/>
        </p:nvSpPr>
        <p:spPr>
          <a:xfrm>
            <a:off x="902320" y="4359418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45499-F752-4731-BF14-8ABAD330BC5C}"/>
              </a:ext>
            </a:extLst>
          </p:cNvPr>
          <p:cNvSpPr txBox="1"/>
          <p:nvPr/>
        </p:nvSpPr>
        <p:spPr>
          <a:xfrm>
            <a:off x="838200" y="5591317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Passando por todas as permutações e não encontrando nenhuma que melhore o objetivo, o algoritmo finaliza e a solução final é a última obtida (no exemplo, a </a:t>
            </a:r>
            <a:r>
              <a:rPr lang="pt-BR" b="1" dirty="0">
                <a:solidFill>
                  <a:srgbClr val="00B050"/>
                </a:solidFill>
              </a:rPr>
              <a:t>54321</a:t>
            </a:r>
            <a:r>
              <a:rPr lang="pt-BR" dirty="0"/>
              <a:t>)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81AB15-65AF-4423-A64D-BE9D2F841509}"/>
              </a:ext>
            </a:extLst>
          </p:cNvPr>
          <p:cNvSpPr txBox="1"/>
          <p:nvPr/>
        </p:nvSpPr>
        <p:spPr>
          <a:xfrm>
            <a:off x="902320" y="2370252"/>
            <a:ext cx="5471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15342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5</a:t>
            </a:r>
            <a:r>
              <a:rPr lang="pt-BR" sz="2000" b="1" dirty="0"/>
              <a:t>1</a:t>
            </a:r>
            <a:r>
              <a:rPr lang="pt-BR" sz="2000" dirty="0"/>
              <a:t>342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dirty="0"/>
              <a:t>1</a:t>
            </a:r>
            <a:r>
              <a:rPr lang="pt-BR" sz="2000" dirty="0"/>
              <a:t>42 |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53</a:t>
            </a:r>
            <a:r>
              <a:rPr lang="pt-BR" sz="2000" b="1" dirty="0"/>
              <a:t>1</a:t>
            </a:r>
            <a:r>
              <a:rPr lang="pt-BR" sz="2000" dirty="0"/>
              <a:t>2 | </a:t>
            </a:r>
            <a:r>
              <a:rPr lang="pt-BR" sz="2000" dirty="0">
                <a:solidFill>
                  <a:srgbClr val="00B050"/>
                </a:solidFill>
              </a:rPr>
              <a:t>2534</a:t>
            </a:r>
            <a:r>
              <a:rPr lang="pt-BR" sz="2000" b="1" dirty="0">
                <a:solidFill>
                  <a:srgbClr val="00B050"/>
                </a:solidFill>
              </a:rPr>
              <a:t>1</a:t>
            </a:r>
            <a:endParaRPr lang="pt-BR" sz="20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1AB6F4-A891-48E6-9176-6E1A18BC0E3C}"/>
              </a:ext>
            </a:extLst>
          </p:cNvPr>
          <p:cNvSpPr/>
          <p:nvPr/>
        </p:nvSpPr>
        <p:spPr>
          <a:xfrm>
            <a:off x="902320" y="2383504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88EAD6-9B22-42B9-9369-7237FE64B2BC}"/>
              </a:ext>
            </a:extLst>
          </p:cNvPr>
          <p:cNvSpPr txBox="1"/>
          <p:nvPr/>
        </p:nvSpPr>
        <p:spPr>
          <a:xfrm>
            <a:off x="902320" y="3028890"/>
            <a:ext cx="8732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25341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5</a:t>
            </a:r>
            <a:r>
              <a:rPr lang="pt-BR" sz="2000" b="1" dirty="0"/>
              <a:t>2</a:t>
            </a:r>
            <a:r>
              <a:rPr lang="pt-BR" sz="2000" dirty="0"/>
              <a:t>341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dirty="0"/>
              <a:t>2</a:t>
            </a:r>
            <a:r>
              <a:rPr lang="pt-BR" sz="2000" dirty="0"/>
              <a:t>41 |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53</a:t>
            </a:r>
            <a:r>
              <a:rPr lang="pt-BR" sz="2000" b="1" dirty="0"/>
              <a:t>2</a:t>
            </a:r>
            <a:r>
              <a:rPr lang="pt-BR" sz="2000" dirty="0"/>
              <a:t>1 | 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dirty="0"/>
              <a:t>534</a:t>
            </a:r>
            <a:r>
              <a:rPr lang="pt-BR" sz="2000" b="1" dirty="0"/>
              <a:t>2</a:t>
            </a:r>
            <a:r>
              <a:rPr lang="pt-BR" sz="2000" dirty="0"/>
              <a:t> | 2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b="1" dirty="0"/>
              <a:t>5</a:t>
            </a:r>
            <a:r>
              <a:rPr lang="pt-BR" sz="2000" dirty="0"/>
              <a:t>41 | </a:t>
            </a:r>
            <a:r>
              <a:rPr lang="pt-BR" sz="2000" dirty="0">
                <a:solidFill>
                  <a:srgbClr val="00B050"/>
                </a:solidFill>
              </a:rPr>
              <a:t>243</a:t>
            </a:r>
            <a:r>
              <a:rPr lang="pt-BR" sz="2000" b="1" dirty="0">
                <a:solidFill>
                  <a:srgbClr val="00B050"/>
                </a:solidFill>
              </a:rPr>
              <a:t>5</a:t>
            </a:r>
            <a:r>
              <a:rPr lang="pt-BR" sz="2000" dirty="0">
                <a:solidFill>
                  <a:srgbClr val="00B050"/>
                </a:solidFill>
              </a:rPr>
              <a:t>1</a:t>
            </a:r>
            <a:r>
              <a:rPr lang="pt-BR" sz="2000" dirty="0"/>
              <a:t> </a:t>
            </a:r>
            <a:endParaRPr lang="pt-BR" sz="20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03B189-B7C0-4CBF-AA4D-E641A809E01D}"/>
              </a:ext>
            </a:extLst>
          </p:cNvPr>
          <p:cNvSpPr/>
          <p:nvPr/>
        </p:nvSpPr>
        <p:spPr>
          <a:xfrm>
            <a:off x="902320" y="3042142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8F3B4B-B250-4E46-B8A1-83C719039D3D}"/>
              </a:ext>
            </a:extLst>
          </p:cNvPr>
          <p:cNvSpPr txBox="1"/>
          <p:nvPr/>
        </p:nvSpPr>
        <p:spPr>
          <a:xfrm>
            <a:off x="902320" y="3687528"/>
            <a:ext cx="8732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24351</a:t>
            </a:r>
            <a:r>
              <a:rPr lang="pt-BR" sz="2000" b="1" dirty="0"/>
              <a:t>    -&gt;</a:t>
            </a:r>
            <a:r>
              <a:rPr lang="pt-BR" sz="2000" dirty="0"/>
              <a:t>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b="1" dirty="0"/>
              <a:t>2</a:t>
            </a:r>
            <a:r>
              <a:rPr lang="pt-BR" sz="2000" dirty="0"/>
              <a:t>351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dirty="0"/>
              <a:t>2</a:t>
            </a:r>
            <a:r>
              <a:rPr lang="pt-BR" sz="2000" dirty="0"/>
              <a:t>51 | </a:t>
            </a:r>
            <a:r>
              <a:rPr lang="pt-BR" sz="2000" dirty="0">
                <a:solidFill>
                  <a:srgbClr val="00B050"/>
                </a:solidFill>
              </a:rPr>
              <a:t>543</a:t>
            </a:r>
            <a:r>
              <a:rPr lang="pt-BR" sz="2000" b="1" dirty="0">
                <a:solidFill>
                  <a:srgbClr val="00B050"/>
                </a:solidFill>
              </a:rPr>
              <a:t>2</a:t>
            </a:r>
            <a:r>
              <a:rPr lang="pt-BR" sz="2000" dirty="0">
                <a:solidFill>
                  <a:srgbClr val="00B050"/>
                </a:solidFill>
              </a:rPr>
              <a:t>1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3F2748-037F-4C3D-8C7D-062DD77FC99D}"/>
              </a:ext>
            </a:extLst>
          </p:cNvPr>
          <p:cNvSpPr/>
          <p:nvPr/>
        </p:nvSpPr>
        <p:spPr>
          <a:xfrm>
            <a:off x="902320" y="3700780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CA0E53E-9385-4623-B580-5C3A36BC1D9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19262" y="2864886"/>
            <a:ext cx="3743068" cy="177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CB67AA5-B03A-4C9A-BCD7-F85729779186}"/>
              </a:ext>
            </a:extLst>
          </p:cNvPr>
          <p:cNvCxnSpPr>
            <a:cxnSpLocks/>
            <a:endCxn id="28" idx="0"/>
          </p:cNvCxnSpPr>
          <p:nvPr/>
        </p:nvCxnSpPr>
        <p:spPr>
          <a:xfrm rot="10800000" flipV="1">
            <a:off x="1319263" y="3544684"/>
            <a:ext cx="5452601" cy="156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664DD50-205F-4BC3-84A6-134F186E6BF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19261" y="4157662"/>
            <a:ext cx="2876502" cy="164171"/>
          </a:xfrm>
          <a:prstGeom prst="bentConnector3">
            <a:avLst>
              <a:gd name="adj1" fmla="val 1000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Left Brace 31">
            <a:extLst>
              <a:ext uri="{FF2B5EF4-FFF2-40B4-BE49-F238E27FC236}">
                <a16:creationId xmlns:a16="http://schemas.microsoft.com/office/drawing/2014/main" id="{3B379B6A-FE90-4FCA-A007-EEF37C382715}"/>
              </a:ext>
            </a:extLst>
          </p:cNvPr>
          <p:cNvSpPr/>
          <p:nvPr/>
        </p:nvSpPr>
        <p:spPr>
          <a:xfrm rot="16200000">
            <a:off x="6383476" y="502928"/>
            <a:ext cx="53665" cy="862140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C73B9A-F1ED-48C5-95F5-401EDD34756B}"/>
              </a:ext>
            </a:extLst>
          </p:cNvPr>
          <p:cNvSpPr txBox="1"/>
          <p:nvPr/>
        </p:nvSpPr>
        <p:spPr>
          <a:xfrm>
            <a:off x="5277661" y="4962145"/>
            <a:ext cx="2264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n.(n-1)/2 = 10 vizinhos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53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2173090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3496479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8A66-7A3C-4F76-A5BA-9EC47E357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AE3CB-5727-490C-B232-9E32B274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95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Contextualização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266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Reversibilidade</a:t>
            </a:r>
          </a:p>
        </p:txBody>
      </p:sp>
    </p:spTree>
    <p:extLst>
      <p:ext uri="{BB962C8B-B14F-4D97-AF65-F5344CB8AC3E}">
        <p14:creationId xmlns:p14="http://schemas.microsoft.com/office/powerpoint/2010/main" val="277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 da Heurística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484B8B-4997-49EC-BEBA-7858624F5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1º passo: ordenação inicial baseado em um indicador</a:t>
            </a:r>
          </a:p>
          <a:p>
            <a:r>
              <a:rPr lang="pt-BR" dirty="0"/>
              <a:t>2º passo: procedimento de inserção</a:t>
            </a:r>
          </a:p>
          <a:p>
            <a:r>
              <a:rPr lang="en-US" dirty="0"/>
              <a:t>3º </a:t>
            </a:r>
            <a:r>
              <a:rPr lang="en-US" dirty="0" err="1"/>
              <a:t>passo</a:t>
            </a:r>
            <a:r>
              <a:rPr lang="en-US" dirty="0"/>
              <a:t>: </a:t>
            </a:r>
            <a:r>
              <a:rPr lang="en-US" dirty="0" err="1"/>
              <a:t>procedimento</a:t>
            </a:r>
            <a:r>
              <a:rPr lang="en-US" dirty="0"/>
              <a:t> de </a:t>
            </a:r>
            <a:r>
              <a:rPr lang="en-US" dirty="0" err="1"/>
              <a:t>busca</a:t>
            </a:r>
            <a:r>
              <a:rPr lang="en-US" dirty="0"/>
              <a:t> local </a:t>
            </a:r>
            <a:r>
              <a:rPr lang="en-US" dirty="0" err="1"/>
              <a:t>iterada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primeiros</a:t>
            </a:r>
            <a:r>
              <a:rPr lang="en-US" dirty="0"/>
              <a:t> </a:t>
            </a:r>
            <a:r>
              <a:rPr lang="en-US" dirty="0" err="1"/>
              <a:t>passos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baseados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heurística</a:t>
            </a:r>
            <a:r>
              <a:rPr lang="en-US" dirty="0"/>
              <a:t> NEH e </a:t>
            </a:r>
            <a:r>
              <a:rPr lang="en-US" dirty="0" err="1"/>
              <a:t>constroem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, que </a:t>
            </a:r>
            <a:r>
              <a:rPr lang="en-US" dirty="0" err="1"/>
              <a:t>depois</a:t>
            </a:r>
            <a:r>
              <a:rPr lang="en-US" dirty="0"/>
              <a:t> é </a:t>
            </a:r>
            <a:r>
              <a:rPr lang="en-US" dirty="0" err="1"/>
              <a:t>melhorada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terceiro</a:t>
            </a:r>
            <a:r>
              <a:rPr lang="en-US" dirty="0"/>
              <a:t> </a:t>
            </a:r>
            <a:r>
              <a:rPr lang="en-US" dirty="0" err="1"/>
              <a:t>passo</a:t>
            </a:r>
            <a:r>
              <a:rPr lang="en-US" dirty="0"/>
              <a:t> da </a:t>
            </a:r>
            <a:r>
              <a:rPr lang="en-US" dirty="0" err="1"/>
              <a:t>busca</a:t>
            </a:r>
            <a:r>
              <a:rPr lang="en-US" dirty="0"/>
              <a:t> local </a:t>
            </a:r>
            <a:r>
              <a:rPr lang="en-US" dirty="0" err="1"/>
              <a:t>iterada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869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3475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Ordenação inicial das tarefas de acordo com 4 variantes:</a:t>
            </a:r>
          </a:p>
          <a:p>
            <a:r>
              <a:rPr lang="pt-BR" dirty="0"/>
              <a:t>KK: ordenação em ordem decrescente de </a:t>
            </a:r>
          </a:p>
          <a:p>
            <a:pPr marL="0" indent="0">
              <a:buNone/>
            </a:pPr>
            <a:r>
              <a:rPr lang="pt-BR" dirty="0"/>
              <a:t>sendo: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LPT: ordenação em ordem decrescente de </a:t>
            </a:r>
          </a:p>
          <a:p>
            <a:r>
              <a:rPr lang="pt-BR" dirty="0"/>
              <a:t>NM: ordenação em ordem decrescente de</a:t>
            </a:r>
          </a:p>
          <a:p>
            <a:pPr marL="0" indent="0">
              <a:buNone/>
            </a:pPr>
            <a:r>
              <a:rPr lang="pt-BR" dirty="0"/>
              <a:t>sendo </a:t>
            </a:r>
            <a:r>
              <a:rPr lang="pt-BR" dirty="0" err="1"/>
              <a:t>BT</a:t>
            </a:r>
            <a:r>
              <a:rPr lang="pt-BR" baseline="-25000" dirty="0" err="1"/>
              <a:t>hi</a:t>
            </a:r>
            <a:r>
              <a:rPr lang="pt-BR" dirty="0"/>
              <a:t>  o limite inferior do tempo de espera entre o término da tarefa i para o início da tarefa h em todas as máquinas consideradas</a:t>
            </a:r>
          </a:p>
          <a:p>
            <a:r>
              <a:rPr lang="pt-BR" dirty="0"/>
              <a:t>RA: uma sequência inicial é gerada randomicamente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Procedimento da Heurística – 1º Passo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C66489-7DB0-45BC-9C62-0AD1F7A7F7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61" b="10982"/>
          <a:stretch/>
        </p:blipFill>
        <p:spPr>
          <a:xfrm>
            <a:off x="7319413" y="3901556"/>
            <a:ext cx="2116136" cy="4451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75D6D0-BFC9-4CDA-9C22-8ED7C8B823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95" b="1"/>
          <a:stretch/>
        </p:blipFill>
        <p:spPr>
          <a:xfrm>
            <a:off x="7345918" y="4396643"/>
            <a:ext cx="3149804" cy="4536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665EDC6-4DAF-4454-9C55-87F78551E7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14" b="-1"/>
          <a:stretch/>
        </p:blipFill>
        <p:spPr>
          <a:xfrm>
            <a:off x="2933590" y="3397249"/>
            <a:ext cx="4686954" cy="351789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8E45C5A-2B36-4C13-8DD3-7FF4076AF903}"/>
              </a:ext>
            </a:extLst>
          </p:cNvPr>
          <p:cNvGrpSpPr/>
          <p:nvPr/>
        </p:nvGrpSpPr>
        <p:grpSpPr>
          <a:xfrm>
            <a:off x="2951758" y="2863263"/>
            <a:ext cx="4668786" cy="428500"/>
            <a:chOff x="1402358" y="2966772"/>
            <a:chExt cx="4668786" cy="4285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FCE5EE4-7A5C-4747-BAD3-90E47B526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02358" y="2966772"/>
              <a:ext cx="4324954" cy="41915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FE985A0-BCEF-4A3F-87C7-9D6DE74A63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2827" t="-504" b="-1"/>
            <a:stretch/>
          </p:blipFill>
          <p:spPr>
            <a:xfrm>
              <a:off x="5734932" y="3021865"/>
              <a:ext cx="336212" cy="373407"/>
            </a:xfrm>
            <a:prstGeom prst="rect">
              <a:avLst/>
            </a:prstGeom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5252A0A2-41CA-4913-B0A2-28D032D5A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9068" y="2389952"/>
            <a:ext cx="1995067" cy="3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3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3475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Procedimento da Heurística – 2º Passo</a:t>
            </a:r>
          </a:p>
        </p:txBody>
      </p:sp>
    </p:spTree>
    <p:extLst>
      <p:ext uri="{BB962C8B-B14F-4D97-AF65-F5344CB8AC3E}">
        <p14:creationId xmlns:p14="http://schemas.microsoft.com/office/powerpoint/2010/main" val="293750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NEDA: Algoritmo de Descida Não Exaustivo</a:t>
            </a:r>
          </a:p>
          <a:p>
            <a:pPr marL="0" indent="0">
              <a:buNone/>
            </a:pPr>
            <a:r>
              <a:rPr lang="pt-BR" sz="2400" dirty="0"/>
              <a:t>Tenta melhorar a solução (</a:t>
            </a:r>
            <a:r>
              <a:rPr lang="el-GR" sz="2400" dirty="0"/>
              <a:t>π</a:t>
            </a:r>
            <a:r>
              <a:rPr lang="pt-BR" sz="2400" dirty="0"/>
              <a:t>) trocando quaisquer duas posições na sequência. Pode gerar até n.(n-1)/2 vizinhos. Se uma nova permutação melhorar o valor da função objetivo, ela se torna a nova solução atual e o processo continua até que todas as posições tenham sido permutadas e a melhora já não está acontecendo. Neste procedimento, </a:t>
            </a:r>
            <a:r>
              <a:rPr lang="pt-BR" sz="2400" b="1" dirty="0"/>
              <a:t>a vizinhança é sempre explorada na mesma ordem</a:t>
            </a:r>
            <a:r>
              <a:rPr lang="pt-BR" sz="2400" dirty="0"/>
              <a:t>.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Procedimento da Heurística – 3º Passo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4A0390C-2304-4CE1-B896-26D492D96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24293"/>
            <a:ext cx="6186707" cy="2503519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AA1771-A01A-48A2-9E13-EF049B9A3614}"/>
              </a:ext>
            </a:extLst>
          </p:cNvPr>
          <p:cNvSpPr txBox="1"/>
          <p:nvPr/>
        </p:nvSpPr>
        <p:spPr>
          <a:xfrm>
            <a:off x="7354956" y="5991712"/>
            <a:ext cx="19957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Solução de partida:</a:t>
            </a:r>
          </a:p>
          <a:p>
            <a:pPr algn="ctr"/>
            <a:r>
              <a:rPr lang="pt-BR" sz="2400" b="1" dirty="0">
                <a:solidFill>
                  <a:srgbClr val="00B050"/>
                </a:solidFill>
              </a:rPr>
              <a:t>15342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64D0E8-638E-48CA-8C1D-0D8B94FD8CB8}"/>
              </a:ext>
            </a:extLst>
          </p:cNvPr>
          <p:cNvSpPr/>
          <p:nvPr/>
        </p:nvSpPr>
        <p:spPr>
          <a:xfrm>
            <a:off x="5963478" y="6374296"/>
            <a:ext cx="1113183" cy="2535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0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NEDA: Algoritmo de Descida Não Exaustivo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Procedimento da Heurística – 3º Passo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77CCFC-2DC3-4C05-A5AE-EB8F8318EADF}"/>
              </a:ext>
            </a:extLst>
          </p:cNvPr>
          <p:cNvSpPr txBox="1"/>
          <p:nvPr/>
        </p:nvSpPr>
        <p:spPr>
          <a:xfrm>
            <a:off x="902320" y="2370252"/>
            <a:ext cx="5471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15342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5</a:t>
            </a:r>
            <a:r>
              <a:rPr lang="pt-BR" sz="2000" b="1" dirty="0"/>
              <a:t>1</a:t>
            </a:r>
            <a:r>
              <a:rPr lang="pt-BR" sz="2000" dirty="0"/>
              <a:t>342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dirty="0"/>
              <a:t>1</a:t>
            </a:r>
            <a:r>
              <a:rPr lang="pt-BR" sz="2000" dirty="0"/>
              <a:t>42 |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53</a:t>
            </a:r>
            <a:r>
              <a:rPr lang="pt-BR" sz="2000" b="1" dirty="0"/>
              <a:t>1</a:t>
            </a:r>
            <a:r>
              <a:rPr lang="pt-BR" sz="2000" dirty="0"/>
              <a:t>2 | </a:t>
            </a:r>
            <a:r>
              <a:rPr lang="pt-BR" sz="2000" dirty="0">
                <a:solidFill>
                  <a:srgbClr val="00B050"/>
                </a:solidFill>
              </a:rPr>
              <a:t>2534</a:t>
            </a:r>
            <a:r>
              <a:rPr lang="pt-BR" sz="2000" b="1" dirty="0">
                <a:solidFill>
                  <a:srgbClr val="00B050"/>
                </a:solidFill>
              </a:rPr>
              <a:t>1</a:t>
            </a:r>
            <a:endParaRPr lang="pt-BR" sz="20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87B78A-2ABB-4BA1-B576-12B2E9AEA666}"/>
              </a:ext>
            </a:extLst>
          </p:cNvPr>
          <p:cNvSpPr/>
          <p:nvPr/>
        </p:nvSpPr>
        <p:spPr>
          <a:xfrm>
            <a:off x="902320" y="2383504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26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NEDA: Algoritmo de Descida Não Exaustivo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Procedimento da Heurística – 3º Passo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325EF9-E4AE-4274-9049-FCA4A5E69D02}"/>
              </a:ext>
            </a:extLst>
          </p:cNvPr>
          <p:cNvSpPr txBox="1"/>
          <p:nvPr/>
        </p:nvSpPr>
        <p:spPr>
          <a:xfrm>
            <a:off x="902320" y="2370252"/>
            <a:ext cx="5471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15342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5</a:t>
            </a:r>
            <a:r>
              <a:rPr lang="pt-BR" sz="2000" b="1" dirty="0"/>
              <a:t>1</a:t>
            </a:r>
            <a:r>
              <a:rPr lang="pt-BR" sz="2000" dirty="0"/>
              <a:t>342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dirty="0"/>
              <a:t>1</a:t>
            </a:r>
            <a:r>
              <a:rPr lang="pt-BR" sz="2000" dirty="0"/>
              <a:t>42 |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53</a:t>
            </a:r>
            <a:r>
              <a:rPr lang="pt-BR" sz="2000" b="1" dirty="0"/>
              <a:t>1</a:t>
            </a:r>
            <a:r>
              <a:rPr lang="pt-BR" sz="2000" dirty="0"/>
              <a:t>2 | </a:t>
            </a:r>
            <a:r>
              <a:rPr lang="pt-BR" sz="2000" dirty="0">
                <a:solidFill>
                  <a:srgbClr val="00B050"/>
                </a:solidFill>
              </a:rPr>
              <a:t>2534</a:t>
            </a:r>
            <a:r>
              <a:rPr lang="pt-BR" sz="2000" b="1" dirty="0">
                <a:solidFill>
                  <a:srgbClr val="00B050"/>
                </a:solidFill>
              </a:rPr>
              <a:t>1</a:t>
            </a:r>
            <a:endParaRPr lang="pt-BR" sz="20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6D8BC8-9046-48D8-856A-8B3CFDE4C780}"/>
              </a:ext>
            </a:extLst>
          </p:cNvPr>
          <p:cNvSpPr/>
          <p:nvPr/>
        </p:nvSpPr>
        <p:spPr>
          <a:xfrm>
            <a:off x="902320" y="2383504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3F7F70-5036-491E-B46A-9E17FB8B9086}"/>
              </a:ext>
            </a:extLst>
          </p:cNvPr>
          <p:cNvSpPr txBox="1"/>
          <p:nvPr/>
        </p:nvSpPr>
        <p:spPr>
          <a:xfrm>
            <a:off x="902320" y="3028890"/>
            <a:ext cx="8732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25341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5</a:t>
            </a:r>
            <a:r>
              <a:rPr lang="pt-BR" sz="2000" b="1" dirty="0"/>
              <a:t>2</a:t>
            </a:r>
            <a:r>
              <a:rPr lang="pt-BR" sz="2000" dirty="0"/>
              <a:t>341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dirty="0"/>
              <a:t>2</a:t>
            </a:r>
            <a:r>
              <a:rPr lang="pt-BR" sz="2000" dirty="0"/>
              <a:t>41 |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53</a:t>
            </a:r>
            <a:r>
              <a:rPr lang="pt-BR" sz="2000" b="1" dirty="0"/>
              <a:t>2</a:t>
            </a:r>
            <a:r>
              <a:rPr lang="pt-BR" sz="2000" dirty="0"/>
              <a:t>1 | 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dirty="0"/>
              <a:t>534</a:t>
            </a:r>
            <a:r>
              <a:rPr lang="pt-BR" sz="2000" b="1" dirty="0"/>
              <a:t>2</a:t>
            </a:r>
            <a:r>
              <a:rPr lang="pt-BR" sz="2000" dirty="0"/>
              <a:t> | 2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b="1" dirty="0"/>
              <a:t>5</a:t>
            </a:r>
            <a:r>
              <a:rPr lang="pt-BR" sz="2000" dirty="0"/>
              <a:t>41 | </a:t>
            </a:r>
            <a:r>
              <a:rPr lang="pt-BR" sz="2000" dirty="0">
                <a:solidFill>
                  <a:srgbClr val="00B050"/>
                </a:solidFill>
              </a:rPr>
              <a:t>243</a:t>
            </a:r>
            <a:r>
              <a:rPr lang="pt-BR" sz="2000" b="1" dirty="0">
                <a:solidFill>
                  <a:srgbClr val="00B050"/>
                </a:solidFill>
              </a:rPr>
              <a:t>5</a:t>
            </a:r>
            <a:r>
              <a:rPr lang="pt-BR" sz="2000" dirty="0">
                <a:solidFill>
                  <a:srgbClr val="00B050"/>
                </a:solidFill>
              </a:rPr>
              <a:t>1</a:t>
            </a:r>
            <a:r>
              <a:rPr lang="pt-BR" sz="2000" dirty="0"/>
              <a:t> </a:t>
            </a:r>
            <a:endParaRPr lang="pt-BR" sz="20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7FF923-56AF-4F16-9910-5CBA3FF27D76}"/>
              </a:ext>
            </a:extLst>
          </p:cNvPr>
          <p:cNvSpPr/>
          <p:nvPr/>
        </p:nvSpPr>
        <p:spPr>
          <a:xfrm>
            <a:off x="902320" y="3042142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0EBDE47-8230-4F57-8D60-2C22F6BA2AD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19262" y="2864886"/>
            <a:ext cx="3743068" cy="177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76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1962</TotalTime>
  <Words>454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Comparing three-step heuristics for the permutation flow shop problem</vt:lpstr>
      <vt:lpstr>Contextualização</vt:lpstr>
      <vt:lpstr>Reversibilidade</vt:lpstr>
      <vt:lpstr>Procedimento da Heurística</vt:lpstr>
      <vt:lpstr>Procedimento da Heurística – 1º Passo</vt:lpstr>
      <vt:lpstr>Procedimento da Heurística – 2º Passo</vt:lpstr>
      <vt:lpstr>Procedimento da Heurística – 3º Passo</vt:lpstr>
      <vt:lpstr>Procedimento da Heurística – 3º Passo</vt:lpstr>
      <vt:lpstr>Procedimento da Heurística – 3º Passo</vt:lpstr>
      <vt:lpstr>Procedimento da Heurística – 3º Passo</vt:lpstr>
      <vt:lpstr>Procedimento da Heurística – 3º Passo</vt:lpstr>
      <vt:lpstr>Resultados</vt:lpstr>
      <vt:lpstr>Conclusão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PRO5826 - Estudo de Heurísticas e Meta-heurísticas para Problemas de Produção</dc:title>
  <dc:creator>Jhonatan</dc:creator>
  <cp:lastModifiedBy>Luiza Biasoto</cp:lastModifiedBy>
  <cp:revision>51</cp:revision>
  <dcterms:created xsi:type="dcterms:W3CDTF">2021-07-14T22:40:57Z</dcterms:created>
  <dcterms:modified xsi:type="dcterms:W3CDTF">2021-07-21T03:44:51Z</dcterms:modified>
</cp:coreProperties>
</file>