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74" r:id="rId4"/>
    <p:sldId id="275" r:id="rId5"/>
    <p:sldId id="258" r:id="rId6"/>
    <p:sldId id="281" r:id="rId7"/>
    <p:sldId id="260" r:id="rId8"/>
    <p:sldId id="276" r:id="rId9"/>
    <p:sldId id="277" r:id="rId10"/>
    <p:sldId id="278" r:id="rId11"/>
    <p:sldId id="279" r:id="rId12"/>
    <p:sldId id="282" r:id="rId13"/>
    <p:sldId id="267" r:id="rId14"/>
    <p:sldId id="268" r:id="rId15"/>
    <p:sldId id="271" r:id="rId16"/>
    <p:sldId id="269" r:id="rId17"/>
    <p:sldId id="27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AppData\Roaming\Microsoft\Excel\expo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125463386169058E-2"/>
                  <c:y val="0.287854711709423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compilado!$B$38:$H$38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compilado!$B$39:$H$39</c:f>
              <c:numCache>
                <c:formatCode>General</c:formatCode>
                <c:ptCount val="7"/>
                <c:pt idx="0">
                  <c:v>3.0659139156341553E-3</c:v>
                </c:pt>
                <c:pt idx="1">
                  <c:v>4.962533712387085E-3</c:v>
                </c:pt>
                <c:pt idx="2">
                  <c:v>1.0597068071365356E-2</c:v>
                </c:pt>
                <c:pt idx="3">
                  <c:v>2.1416527032852174E-2</c:v>
                </c:pt>
                <c:pt idx="4">
                  <c:v>4.1763359308242799E-2</c:v>
                </c:pt>
                <c:pt idx="5">
                  <c:v>0.11240067481994628</c:v>
                </c:pt>
                <c:pt idx="6">
                  <c:v>0.23736521601676941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91-47E2-885C-4956CDB09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791824"/>
        <c:axId val="1865785264"/>
      </c:scatterChart>
      <c:valAx>
        <c:axId val="18657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Dimensão (n)</a:t>
                </a:r>
              </a:p>
            </c:rich>
          </c:tx>
          <c:layout>
            <c:manualLayout>
              <c:xMode val="edge"/>
              <c:yMode val="edge"/>
              <c:x val="0.46856562348160508"/>
              <c:y val="0.901516129032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785264"/>
        <c:crosses val="autoZero"/>
        <c:crossBetween val="midCat"/>
      </c:valAx>
      <c:valAx>
        <c:axId val="18657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Tempo (s)</a:t>
                </a:r>
              </a:p>
            </c:rich>
          </c:tx>
          <c:layout>
            <c:manualLayout>
              <c:xMode val="edge"/>
              <c:yMode val="edge"/>
              <c:x val="9.3383121978651597E-3"/>
              <c:y val="0.30727940055880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7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 - Heurística de construção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16/07/2021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7857F-DC67-4DE6-AEEB-B800F2100200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2F1F02-DD2A-484D-86C8-E9A378ABE5A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4ED2A8-013F-4B58-96FF-EB1C81E6180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30ED12-D084-4A9C-A768-65671C9AC99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D8472-5E6A-49E5-A840-9E8018B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822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785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424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730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3E2A7-1E4B-45DC-B0F1-A0A97BA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45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4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53FCD-5836-4C81-BD82-FF912054E1B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259D3C-B0EF-413D-9B7E-AB92824A2A2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557CE7-E828-429A-A725-31770670163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8CD17A-03FA-4543-A057-7D97647BB52C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629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24912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947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89770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13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7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1103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2346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0879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51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22"/>
            <a:ext cx="10515600" cy="172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Alguns itens, por muito pouco, não vão pro outro conjunto, inclusive itens com muito incentivo para estar no outro conjunto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6907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 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71773-90F7-44D3-AE86-98926337246A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4EAF96-1D1A-4C08-8383-6631D74ACD6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7C84BA-5E79-4585-9A52-E1A1E0455B8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1867D-DAC6-4488-A582-6FB1568AA9BA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0014D34-E074-49C3-B90C-BAF48EDC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33552"/>
              </p:ext>
            </p:extLst>
          </p:nvPr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/>
              <a:t>Heurística proposta – Hte +Hz</a:t>
            </a:r>
            <a:r>
              <a:rPr lang="pt-BR" sz="4800" baseline="-2500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FDA292-7535-4735-A58A-BF0E881A1C1E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B7945C-B6AA-4F73-A095-B4823088C27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4BE988-68C1-4AC8-B5B5-6A222FAEFE1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B1600-7326-4A2D-B991-E55912D892DA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31D0301-768A-437A-884A-E58CBF0A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algumas instâncias/”h” retornam melhores valores com Z mais altos e outras com Z mais baixos, as instâncias são rodadas com diversos valores de Z e o melhor valor é armazenado</a:t>
            </a:r>
          </a:p>
        </p:txBody>
      </p:sp>
    </p:spTree>
    <p:extLst>
      <p:ext uri="{BB962C8B-B14F-4D97-AF65-F5344CB8AC3E}">
        <p14:creationId xmlns:p14="http://schemas.microsoft.com/office/powerpoint/2010/main" val="114841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47241"/>
              </p:ext>
            </p:extLst>
          </p:nvPr>
        </p:nvGraphicFramePr>
        <p:xfrm>
          <a:off x="944365" y="2070100"/>
          <a:ext cx="886003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6003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82417903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1,92%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11,8%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0,58%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0,26%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7,16%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1,83%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1,77%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1,97%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-1,63%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6,49%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4,05%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1,51%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2,15%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-0,86%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6,33%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2,88%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-1,58%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E75B8F-164C-4858-A7DC-15B16DC1F3D9}"/>
              </a:ext>
            </a:extLst>
          </p:cNvPr>
          <p:cNvSpPr/>
          <p:nvPr/>
        </p:nvSpPr>
        <p:spPr>
          <a:xfrm>
            <a:off x="3577129" y="3095443"/>
            <a:ext cx="44492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A8D6-68AB-47A5-81F6-8D8845A0F613}"/>
              </a:ext>
            </a:extLst>
          </p:cNvPr>
          <p:cNvSpPr txBox="1"/>
          <p:nvPr/>
        </p:nvSpPr>
        <p:spPr>
          <a:xfrm>
            <a:off x="6821153" y="5542874"/>
            <a:ext cx="3763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*Resultados originais de </a:t>
            </a:r>
            <a:r>
              <a:rPr lang="pt-BR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Jarboui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al.[2]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0A36F8-E859-4AA8-BB6E-BD77A38D8908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3BD517-6D2A-4CA6-B8C0-CE8410FD66FA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A3096F-4893-4CDA-9CC0-CCF9443B2D7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2C2159-5F8B-4100-82B1-32D44B034ED6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47F0AD-A610-4A7A-BF84-418B0CF6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14800"/>
              </p:ext>
            </p:extLst>
          </p:nvPr>
        </p:nvGraphicFramePr>
        <p:xfrm>
          <a:off x="344556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8,29%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BDEEDB-CD33-4562-B233-8E4CE044E60F}"/>
              </a:ext>
            </a:extLst>
          </p:cNvPr>
          <p:cNvSpPr txBox="1"/>
          <p:nvPr/>
        </p:nvSpPr>
        <p:spPr>
          <a:xfrm>
            <a:off x="289203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2,0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99773FC-2500-44DC-9FF4-0BC2D30F2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69009"/>
              </p:ext>
            </p:extLst>
          </p:nvPr>
        </p:nvGraphicFramePr>
        <p:xfrm>
          <a:off x="6326943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2FC600-312D-4767-A74E-97780BB4FEAE}"/>
              </a:ext>
            </a:extLst>
          </p:cNvPr>
          <p:cNvSpPr txBox="1"/>
          <p:nvPr/>
        </p:nvSpPr>
        <p:spPr>
          <a:xfrm>
            <a:off x="6271590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0,9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CA89D3A-7C5D-4E29-B9FD-339163052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214341"/>
              </p:ext>
            </p:extLst>
          </p:nvPr>
        </p:nvGraphicFramePr>
        <p:xfrm>
          <a:off x="344556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-5,18%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-1,80%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-1,69%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-2,61%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4,99%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5,46%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5,70%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5,67%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1,60%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0,01%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2,12%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A094ECB-03B9-4880-AD94-5E3D6AC0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23382"/>
              </p:ext>
            </p:extLst>
          </p:nvPr>
        </p:nvGraphicFramePr>
        <p:xfrm>
          <a:off x="6326943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3,84%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2,06%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-0,09%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-0,22%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-2,29%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3,07%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3,57%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1,11%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0,17%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1,96%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1527356-EFC8-4257-A221-2108AB10D0E8}"/>
              </a:ext>
            </a:extLst>
          </p:cNvPr>
          <p:cNvSpPr txBox="1"/>
          <p:nvPr/>
        </p:nvSpPr>
        <p:spPr>
          <a:xfrm>
            <a:off x="289203" y="4131015"/>
            <a:ext cx="12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BA935-C067-4B8F-9342-5FC4FD902B4A}"/>
              </a:ext>
            </a:extLst>
          </p:cNvPr>
          <p:cNvSpPr txBox="1"/>
          <p:nvPr/>
        </p:nvSpPr>
        <p:spPr>
          <a:xfrm>
            <a:off x="6271590" y="4131015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6F1AD-6861-4234-AE91-4CF17E4BB8F4}"/>
              </a:ext>
            </a:extLst>
          </p:cNvPr>
          <p:cNvSpPr/>
          <p:nvPr/>
        </p:nvSpPr>
        <p:spPr>
          <a:xfrm>
            <a:off x="8140700" y="5803901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E2E017-30F7-4FBF-BC1D-501288F9FE9A}"/>
              </a:ext>
            </a:extLst>
          </p:cNvPr>
          <p:cNvSpPr/>
          <p:nvPr/>
        </p:nvSpPr>
        <p:spPr>
          <a:xfrm>
            <a:off x="8140700" y="3064655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CCD2B-64DB-4E9F-8311-2187D3700776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E0AE3A-DBC5-4B3A-87B2-38351B0F23A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4CCEC-485B-4C46-8F68-80447E3ED4A0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66819C-7F49-4F7C-A4FB-411620FB976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93C15D-76DE-4FCB-9118-A0770F93E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19722"/>
              </p:ext>
            </p:extLst>
          </p:nvPr>
        </p:nvGraphicFramePr>
        <p:xfrm>
          <a:off x="2550885" y="1853406"/>
          <a:ext cx="6799944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18DD2-9CAE-4E5F-8F38-7CE11952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47768"/>
              </p:ext>
            </p:extLst>
          </p:nvPr>
        </p:nvGraphicFramePr>
        <p:xfrm>
          <a:off x="2550882" y="5790406"/>
          <a:ext cx="6799947" cy="539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718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4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Encontramos</a:t>
            </a:r>
            <a:r>
              <a:rPr lang="en-US" dirty="0"/>
              <a:t> no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i="1" dirty="0"/>
              <a:t>Metaheuristics for Production Scheduling</a:t>
            </a:r>
            <a:r>
              <a:rPr lang="en-US" dirty="0"/>
              <a:t>, de </a:t>
            </a:r>
            <a:r>
              <a:rPr lang="en-US" dirty="0" err="1"/>
              <a:t>Jarboui</a:t>
            </a:r>
            <a:r>
              <a:rPr lang="en-US" dirty="0"/>
              <a:t> et al.[2],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E,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6794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B6203F4-9925-4AF5-A8D3-9562B83AC486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8FE711-8B41-477F-9255-1D0F61EC8876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4008D7-3F24-4C3F-8952-D7CCCA27AAE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3AA35B-1854-45D0-953A-B040EBEA5D1B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DCFE2-8642-4C6F-96A1-50716C217F07}"/>
              </a:ext>
            </a:extLst>
          </p:cNvPr>
          <p:cNvSpPr/>
          <p:nvPr/>
        </p:nvSpPr>
        <p:spPr>
          <a:xfrm>
            <a:off x="1841500" y="4343400"/>
            <a:ext cx="7505700" cy="3683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BEBE7-D0A0-4231-8A51-14842C82FECE}"/>
              </a:ext>
            </a:extLst>
          </p:cNvPr>
          <p:cNvSpPr/>
          <p:nvPr/>
        </p:nvSpPr>
        <p:spPr>
          <a:xfrm>
            <a:off x="2387600" y="4343400"/>
            <a:ext cx="7493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4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6B059-B525-4C3A-A75C-092EDEF36F2A}"/>
              </a:ext>
            </a:extLst>
          </p:cNvPr>
          <p:cNvSpPr/>
          <p:nvPr/>
        </p:nvSpPr>
        <p:spPr>
          <a:xfrm>
            <a:off x="3136900" y="4343400"/>
            <a:ext cx="9906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7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38C11-6AF2-4486-AEA1-BE9C43B901E9}"/>
              </a:ext>
            </a:extLst>
          </p:cNvPr>
          <p:cNvSpPr/>
          <p:nvPr/>
        </p:nvSpPr>
        <p:spPr>
          <a:xfrm>
            <a:off x="4127500" y="4343400"/>
            <a:ext cx="393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6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A89EB-37F0-4E13-BEC4-0D6E712C6C71}"/>
              </a:ext>
            </a:extLst>
          </p:cNvPr>
          <p:cNvSpPr/>
          <p:nvPr/>
        </p:nvSpPr>
        <p:spPr>
          <a:xfrm>
            <a:off x="4521200" y="4343400"/>
            <a:ext cx="12827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2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5BD6F-994C-456C-8014-607A3DED838D}"/>
              </a:ext>
            </a:extLst>
          </p:cNvPr>
          <p:cNvSpPr/>
          <p:nvPr/>
        </p:nvSpPr>
        <p:spPr>
          <a:xfrm>
            <a:off x="5803900" y="4343400"/>
            <a:ext cx="4064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5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52517-4410-4CDA-978D-312AE52D5C50}"/>
              </a:ext>
            </a:extLst>
          </p:cNvPr>
          <p:cNvSpPr/>
          <p:nvPr/>
        </p:nvSpPr>
        <p:spPr>
          <a:xfrm>
            <a:off x="6210300" y="4343400"/>
            <a:ext cx="11938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10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F5875-263A-4592-914B-8ECCBDF9BADB}"/>
              </a:ext>
            </a:extLst>
          </p:cNvPr>
          <p:cNvSpPr/>
          <p:nvPr/>
        </p:nvSpPr>
        <p:spPr>
          <a:xfrm>
            <a:off x="7404100" y="4343400"/>
            <a:ext cx="520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A1019-B5DE-4A18-BB46-8069970AB674}"/>
              </a:ext>
            </a:extLst>
          </p:cNvPr>
          <p:cNvSpPr/>
          <p:nvPr/>
        </p:nvSpPr>
        <p:spPr>
          <a:xfrm>
            <a:off x="7924800" y="4343400"/>
            <a:ext cx="711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9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6BBE1-5AF6-4DDB-81AC-C5EB4CF1D95E}"/>
              </a:ext>
            </a:extLst>
          </p:cNvPr>
          <p:cNvSpPr/>
          <p:nvPr/>
        </p:nvSpPr>
        <p:spPr>
          <a:xfrm>
            <a:off x="8636000" y="4343400"/>
            <a:ext cx="7112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8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3A309-9157-46C3-B629-108A9832D883}"/>
              </a:ext>
            </a:extLst>
          </p:cNvPr>
          <p:cNvSpPr txBox="1"/>
          <p:nvPr/>
        </p:nvSpPr>
        <p:spPr>
          <a:xfrm>
            <a:off x="1541578" y="472543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0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AC1F-5C39-43AC-84F5-A34AF0BC035C}"/>
              </a:ext>
            </a:extLst>
          </p:cNvPr>
          <p:cNvCxnSpPr>
            <a:cxnSpLocks/>
          </p:cNvCxnSpPr>
          <p:nvPr/>
        </p:nvCxnSpPr>
        <p:spPr>
          <a:xfrm>
            <a:off x="4521200" y="2921000"/>
            <a:ext cx="0" cy="1790700"/>
          </a:xfrm>
          <a:prstGeom prst="line">
            <a:avLst/>
          </a:prstGeom>
          <a:ln w="38100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F4F39B-A324-49B9-AE4B-6CCB2EAE5139}"/>
              </a:ext>
            </a:extLst>
          </p:cNvPr>
          <p:cNvSpPr txBox="1"/>
          <p:nvPr/>
        </p:nvSpPr>
        <p:spPr>
          <a:xfrm>
            <a:off x="4221278" y="472543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d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0FA6DD-D69D-4483-A23A-B4B6EDE382C7}"/>
              </a:ext>
            </a:extLst>
          </p:cNvPr>
          <p:cNvCxnSpPr>
            <a:cxnSpLocks/>
          </p:cNvCxnSpPr>
          <p:nvPr/>
        </p:nvCxnSpPr>
        <p:spPr>
          <a:xfrm flipV="1">
            <a:off x="2387600" y="3177104"/>
            <a:ext cx="2133599" cy="8233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2931AA-BD34-4F69-9D80-DD1CCAD5573F}"/>
              </a:ext>
            </a:extLst>
          </p:cNvPr>
          <p:cNvCxnSpPr>
            <a:cxnSpLocks/>
          </p:cNvCxnSpPr>
          <p:nvPr/>
        </p:nvCxnSpPr>
        <p:spPr>
          <a:xfrm>
            <a:off x="4521200" y="3177104"/>
            <a:ext cx="5918200" cy="9884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833E0D-AB9D-4785-B89F-E2A6E1AEB191}"/>
              </a:ext>
            </a:extLst>
          </p:cNvPr>
          <p:cNvSpPr txBox="1"/>
          <p:nvPr/>
        </p:nvSpPr>
        <p:spPr>
          <a:xfrm>
            <a:off x="3042898" y="304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46D5E3-D6E7-47A9-AB13-17C5E4E8E1B3}"/>
              </a:ext>
            </a:extLst>
          </p:cNvPr>
          <p:cNvSpPr txBox="1"/>
          <p:nvPr/>
        </p:nvSpPr>
        <p:spPr>
          <a:xfrm>
            <a:off x="7147888" y="31252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81218B2F-2B16-4C1A-AD9D-E42B376E1B96}"/>
              </a:ext>
            </a:extLst>
          </p:cNvPr>
          <p:cNvSpPr/>
          <p:nvPr/>
        </p:nvSpPr>
        <p:spPr>
          <a:xfrm rot="16200000">
            <a:off x="3351238" y="4050322"/>
            <a:ext cx="206325" cy="2133602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BDB06-55F9-4F13-974D-1E75306912A8}"/>
              </a:ext>
            </a:extLst>
          </p:cNvPr>
          <p:cNvSpPr txBox="1"/>
          <p:nvPr/>
        </p:nvSpPr>
        <p:spPr>
          <a:xfrm>
            <a:off x="2863469" y="5260449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9285FF44-DA6F-4468-98A5-8A4C7A6ADA96}"/>
              </a:ext>
            </a:extLst>
          </p:cNvPr>
          <p:cNvSpPr/>
          <p:nvPr/>
        </p:nvSpPr>
        <p:spPr>
          <a:xfrm rot="16200000">
            <a:off x="7378724" y="2159608"/>
            <a:ext cx="206327" cy="5915025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F86FF9-A53E-44FE-9CBC-2177F7203B0F}"/>
              </a:ext>
            </a:extLst>
          </p:cNvPr>
          <p:cNvSpPr txBox="1"/>
          <p:nvPr/>
        </p:nvSpPr>
        <p:spPr>
          <a:xfrm>
            <a:off x="6889369" y="5260449"/>
            <a:ext cx="11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055F5-1AF2-4D83-9F97-EBFD40D77531}"/>
              </a:ext>
            </a:extLst>
          </p:cNvPr>
          <p:cNvSpPr/>
          <p:nvPr/>
        </p:nvSpPr>
        <p:spPr>
          <a:xfrm>
            <a:off x="9347200" y="4343400"/>
            <a:ext cx="1092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D65783-2432-418F-96B0-0439CF4BD88E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3F565-177D-411B-9E1F-66B48F5CECB3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64D72-D52F-499E-B3E2-2AEAD4DF3F6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94B0C-5ED1-44A9-9299-9B47B9862AD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8C7B5-5D1C-4105-8BF0-646D7436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920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832507-6CF1-45DC-8353-3632A6EDA18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3BA014-A828-4724-B7C6-66947BC4E1BF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CAD660-C360-4063-8DC4-00ACA60C0D4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5EF322-2662-4F61-A311-D85387A845E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/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9666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2531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1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11F1A4-8E19-49D2-8474-A9D5E1E333C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6326F-1685-4622-9B33-8299997A059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C4C154-C44F-4D87-A9F6-14668ED3D81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BCB63-3032-4581-9198-D8EAB0D72DB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263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347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9113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3886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8531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2B9C4-C9E1-4ED8-B8A1-B2968E6D622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C313D8-C6B8-404A-A9DF-0B36DA5C67E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EC17D6-FD4B-4933-BC48-23E14063424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DC2833-1D77-4283-973A-92310339685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5780-8AED-4086-B6B9-20B6DAF8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300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30108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113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409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AF84BB-94E3-4327-8ED7-A6B44BD9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8614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8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534BA-5C31-4919-9849-05E964B9612B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9B5-6D77-4802-9A5E-A59B95A8C0E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D1E46F-495A-4B01-A07D-A153DC27C84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37902C-F422-4093-9883-479684E0B10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1DBE88-3BD7-4E03-A9BA-A05E2DD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44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138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12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699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5B81D8-28DE-43B6-B78D-FAC9506C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4181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2301</Words>
  <Application>Microsoft Office PowerPoint</Application>
  <PresentationFormat>Widescreen</PresentationFormat>
  <Paragraphs>1212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PRO5826 Estudo de Heurísticas e Meta-heurísticas para Problemas de Produção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PowerPoint Presentation</vt:lpstr>
      <vt:lpstr>Heurística proposta – Hte +Hzcorte</vt:lpstr>
      <vt:lpstr>PowerPoint Presentation</vt:lpstr>
      <vt:lpstr>Heurística proposta – Hte +Hzcorte</vt:lpstr>
      <vt:lpstr>Resultados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39</cp:revision>
  <dcterms:created xsi:type="dcterms:W3CDTF">2021-07-14T22:40:57Z</dcterms:created>
  <dcterms:modified xsi:type="dcterms:W3CDTF">2021-07-16T04:03:21Z</dcterms:modified>
</cp:coreProperties>
</file>