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89" r:id="rId3"/>
    <p:sldId id="257" r:id="rId4"/>
    <p:sldId id="294" r:id="rId5"/>
    <p:sldId id="295" r:id="rId6"/>
    <p:sldId id="287" r:id="rId7"/>
    <p:sldId id="297" r:id="rId8"/>
    <p:sldId id="300" r:id="rId9"/>
    <p:sldId id="296" r:id="rId10"/>
    <p:sldId id="299" r:id="rId11"/>
    <p:sldId id="302" r:id="rId12"/>
    <p:sldId id="303" r:id="rId13"/>
    <p:sldId id="298" r:id="rId14"/>
    <p:sldId id="301" r:id="rId15"/>
    <p:sldId id="292" r:id="rId16"/>
    <p:sldId id="305" r:id="rId17"/>
    <p:sldId id="306" r:id="rId18"/>
    <p:sldId id="269" r:id="rId19"/>
    <p:sldId id="304" r:id="rId20"/>
    <p:sldId id="307" r:id="rId21"/>
    <p:sldId id="308" r:id="rId22"/>
    <p:sldId id="310" r:id="rId23"/>
    <p:sldId id="311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" initials="J" lastIdx="1" clrIdx="0">
    <p:extLst>
      <p:ext uri="{19B8F6BF-5375-455C-9EA6-DF929625EA0E}">
        <p15:presenceInfo xmlns:p15="http://schemas.microsoft.com/office/powerpoint/2012/main" userId="Jhona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44546A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Heurística construtiva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Heurística de melhoria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População Inicial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BB13E-77E2-4718-AE66-A8D68865D9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75BF3E-171A-4689-853C-20771EF3CD47}">
      <dgm:prSet phldrT="[Text]"/>
      <dgm:spPr/>
      <dgm:t>
        <a:bodyPr/>
        <a:lstStyle/>
        <a:p>
          <a:r>
            <a:rPr lang="pt-BR" dirty="0"/>
            <a:t>População</a:t>
          </a:r>
        </a:p>
      </dgm:t>
    </dgm:pt>
    <dgm:pt modelId="{E524BDBA-0FD8-44BB-9386-A6C2DFEBC1A5}" type="parTrans" cxnId="{8E6B5281-53CF-47C0-9776-B52913D4A77C}">
      <dgm:prSet/>
      <dgm:spPr/>
      <dgm:t>
        <a:bodyPr/>
        <a:lstStyle/>
        <a:p>
          <a:endParaRPr lang="pt-BR"/>
        </a:p>
      </dgm:t>
    </dgm:pt>
    <dgm:pt modelId="{59DF1FCF-4846-437F-88C6-76A6219F5A94}" type="sibTrans" cxnId="{8E6B5281-53CF-47C0-9776-B52913D4A77C}">
      <dgm:prSet/>
      <dgm:spPr/>
      <dgm:t>
        <a:bodyPr/>
        <a:lstStyle/>
        <a:p>
          <a:endParaRPr lang="pt-BR"/>
        </a:p>
      </dgm:t>
    </dgm:pt>
    <dgm:pt modelId="{F46B48DA-B550-40A3-AF6D-D6FFCC0BAF18}">
      <dgm:prSet phldrT="[Text]"/>
      <dgm:spPr/>
      <dgm:t>
        <a:bodyPr/>
        <a:lstStyle/>
        <a:p>
          <a:r>
            <a:rPr lang="pt-BR" dirty="0"/>
            <a:t>Aumento da população/ diversidade</a:t>
          </a:r>
        </a:p>
      </dgm:t>
    </dgm:pt>
    <dgm:pt modelId="{F06DBD6B-AFF6-476F-B86F-EBF1641487AA}" type="parTrans" cxnId="{8411EFC3-60DE-4A81-8A14-F24DB6654C00}">
      <dgm:prSet/>
      <dgm:spPr/>
      <dgm:t>
        <a:bodyPr/>
        <a:lstStyle/>
        <a:p>
          <a:endParaRPr lang="pt-BR"/>
        </a:p>
      </dgm:t>
    </dgm:pt>
    <dgm:pt modelId="{66A2B171-EA01-4469-8EBB-4878F91FE131}" type="sibTrans" cxnId="{8411EFC3-60DE-4A81-8A14-F24DB6654C00}">
      <dgm:prSet/>
      <dgm:spPr/>
      <dgm:t>
        <a:bodyPr/>
        <a:lstStyle/>
        <a:p>
          <a:endParaRPr lang="pt-BR"/>
        </a:p>
      </dgm:t>
    </dgm:pt>
    <dgm:pt modelId="{5E5F2CE8-E751-4CF0-BFB2-76EE2583001C}">
      <dgm:prSet phldrT="[Text]"/>
      <dgm:spPr/>
      <dgm:t>
        <a:bodyPr/>
        <a:lstStyle/>
        <a:p>
          <a:r>
            <a:rPr lang="pt-BR" dirty="0"/>
            <a:t>Diminuição da população/</a:t>
          </a:r>
        </a:p>
        <a:p>
          <a:r>
            <a:rPr lang="pt-BR" dirty="0"/>
            <a:t>diversidade</a:t>
          </a:r>
        </a:p>
      </dgm:t>
    </dgm:pt>
    <dgm:pt modelId="{A6B9AB2D-4C88-4D49-B42F-B53E10C8E9C6}" type="parTrans" cxnId="{3625027C-4059-4923-8A6A-D3FF847231EF}">
      <dgm:prSet/>
      <dgm:spPr/>
      <dgm:t>
        <a:bodyPr/>
        <a:lstStyle/>
        <a:p>
          <a:endParaRPr lang="pt-BR"/>
        </a:p>
      </dgm:t>
    </dgm:pt>
    <dgm:pt modelId="{BB406723-C517-415F-B352-67BCECBEE815}" type="sibTrans" cxnId="{3625027C-4059-4923-8A6A-D3FF847231EF}">
      <dgm:prSet/>
      <dgm:spPr/>
      <dgm:t>
        <a:bodyPr/>
        <a:lstStyle/>
        <a:p>
          <a:endParaRPr lang="pt-BR"/>
        </a:p>
      </dgm:t>
    </dgm:pt>
    <dgm:pt modelId="{4D715CE3-376A-4BD6-83F6-61A93784DAA4}" type="pres">
      <dgm:prSet presAssocID="{D98BB13E-77E2-4718-AE66-A8D68865D969}" presName="Name0" presStyleCnt="0">
        <dgm:presLayoutVars>
          <dgm:dir/>
          <dgm:resizeHandles val="exact"/>
        </dgm:presLayoutVars>
      </dgm:prSet>
      <dgm:spPr/>
    </dgm:pt>
    <dgm:pt modelId="{393005E5-C3D8-4223-88A4-52AC761FD10F}" type="pres">
      <dgm:prSet presAssocID="{7A75BF3E-171A-4689-853C-20771EF3CD47}" presName="node" presStyleLbl="node1" presStyleIdx="0" presStyleCnt="3" custLinFactNeighborX="-1862" custLinFactNeighborY="5500">
        <dgm:presLayoutVars>
          <dgm:bulletEnabled val="1"/>
        </dgm:presLayoutVars>
      </dgm:prSet>
      <dgm:spPr/>
    </dgm:pt>
    <dgm:pt modelId="{0664D942-2562-4881-A5F1-3768CEC0158E}" type="pres">
      <dgm:prSet presAssocID="{59DF1FCF-4846-437F-88C6-76A6219F5A94}" presName="sibTrans" presStyleLbl="sibTrans2D1" presStyleIdx="0" presStyleCnt="2"/>
      <dgm:spPr/>
    </dgm:pt>
    <dgm:pt modelId="{E3FAAF40-D066-43B5-88E7-89077930EA16}" type="pres">
      <dgm:prSet presAssocID="{59DF1FCF-4846-437F-88C6-76A6219F5A94}" presName="connectorText" presStyleLbl="sibTrans2D1" presStyleIdx="0" presStyleCnt="2"/>
      <dgm:spPr/>
    </dgm:pt>
    <dgm:pt modelId="{9736F9CF-B144-48F0-A7DA-67811CE3A03E}" type="pres">
      <dgm:prSet presAssocID="{F46B48DA-B550-40A3-AF6D-D6FFCC0BAF18}" presName="node" presStyleLbl="node1" presStyleIdx="1" presStyleCnt="3" custLinFactNeighborY="0">
        <dgm:presLayoutVars>
          <dgm:bulletEnabled val="1"/>
        </dgm:presLayoutVars>
      </dgm:prSet>
      <dgm:spPr/>
    </dgm:pt>
    <dgm:pt modelId="{86DC9505-177F-4717-BB68-30A17B83F13E}" type="pres">
      <dgm:prSet presAssocID="{66A2B171-EA01-4469-8EBB-4878F91FE131}" presName="sibTrans" presStyleLbl="sibTrans2D1" presStyleIdx="1" presStyleCnt="2"/>
      <dgm:spPr/>
    </dgm:pt>
    <dgm:pt modelId="{42119F55-5F7C-42CD-B8DC-002B84A77271}" type="pres">
      <dgm:prSet presAssocID="{66A2B171-EA01-4469-8EBB-4878F91FE131}" presName="connectorText" presStyleLbl="sibTrans2D1" presStyleIdx="1" presStyleCnt="2"/>
      <dgm:spPr/>
    </dgm:pt>
    <dgm:pt modelId="{544FE4C8-D716-434A-BCD9-6CAF209F8C67}" type="pres">
      <dgm:prSet presAssocID="{5E5F2CE8-E751-4CF0-BFB2-76EE2583001C}" presName="node" presStyleLbl="node1" presStyleIdx="2" presStyleCnt="3" custLinFactNeighborX="-1039" custLinFactNeighborY="0">
        <dgm:presLayoutVars>
          <dgm:bulletEnabled val="1"/>
        </dgm:presLayoutVars>
      </dgm:prSet>
      <dgm:spPr/>
    </dgm:pt>
  </dgm:ptLst>
  <dgm:cxnLst>
    <dgm:cxn modelId="{83F13206-B46E-4F4A-A874-2A203CAE9630}" type="presOf" srcId="{59DF1FCF-4846-437F-88C6-76A6219F5A94}" destId="{0664D942-2562-4881-A5F1-3768CEC0158E}" srcOrd="0" destOrd="0" presId="urn:microsoft.com/office/officeart/2005/8/layout/process1"/>
    <dgm:cxn modelId="{50E5B622-E688-4195-92E0-C7395F1C6A65}" type="presOf" srcId="{66A2B171-EA01-4469-8EBB-4878F91FE131}" destId="{42119F55-5F7C-42CD-B8DC-002B84A77271}" srcOrd="1" destOrd="0" presId="urn:microsoft.com/office/officeart/2005/8/layout/process1"/>
    <dgm:cxn modelId="{3625027C-4059-4923-8A6A-D3FF847231EF}" srcId="{D98BB13E-77E2-4718-AE66-A8D68865D969}" destId="{5E5F2CE8-E751-4CF0-BFB2-76EE2583001C}" srcOrd="2" destOrd="0" parTransId="{A6B9AB2D-4C88-4D49-B42F-B53E10C8E9C6}" sibTransId="{BB406723-C517-415F-B352-67BCECBEE815}"/>
    <dgm:cxn modelId="{8E6B5281-53CF-47C0-9776-B52913D4A77C}" srcId="{D98BB13E-77E2-4718-AE66-A8D68865D969}" destId="{7A75BF3E-171A-4689-853C-20771EF3CD47}" srcOrd="0" destOrd="0" parTransId="{E524BDBA-0FD8-44BB-9386-A6C2DFEBC1A5}" sibTransId="{59DF1FCF-4846-437F-88C6-76A6219F5A94}"/>
    <dgm:cxn modelId="{FB3F168A-7EDB-4CF4-B0BD-435E4F3D920C}" type="presOf" srcId="{66A2B171-EA01-4469-8EBB-4878F91FE131}" destId="{86DC9505-177F-4717-BB68-30A17B83F13E}" srcOrd="0" destOrd="0" presId="urn:microsoft.com/office/officeart/2005/8/layout/process1"/>
    <dgm:cxn modelId="{9F8252BB-07CC-46E2-A4E6-854252247C13}" type="presOf" srcId="{D98BB13E-77E2-4718-AE66-A8D68865D969}" destId="{4D715CE3-376A-4BD6-83F6-61A93784DAA4}" srcOrd="0" destOrd="0" presId="urn:microsoft.com/office/officeart/2005/8/layout/process1"/>
    <dgm:cxn modelId="{8411EFC3-60DE-4A81-8A14-F24DB6654C00}" srcId="{D98BB13E-77E2-4718-AE66-A8D68865D969}" destId="{F46B48DA-B550-40A3-AF6D-D6FFCC0BAF18}" srcOrd="1" destOrd="0" parTransId="{F06DBD6B-AFF6-476F-B86F-EBF1641487AA}" sibTransId="{66A2B171-EA01-4469-8EBB-4878F91FE131}"/>
    <dgm:cxn modelId="{7F8EAED4-C1DB-42B4-8E29-9E0D84A66286}" type="presOf" srcId="{7A75BF3E-171A-4689-853C-20771EF3CD47}" destId="{393005E5-C3D8-4223-88A4-52AC761FD10F}" srcOrd="0" destOrd="0" presId="urn:microsoft.com/office/officeart/2005/8/layout/process1"/>
    <dgm:cxn modelId="{12938CE9-49ED-450F-AF45-6E0C69D81EC7}" type="presOf" srcId="{59DF1FCF-4846-437F-88C6-76A6219F5A94}" destId="{E3FAAF40-D066-43B5-88E7-89077930EA16}" srcOrd="1" destOrd="0" presId="urn:microsoft.com/office/officeart/2005/8/layout/process1"/>
    <dgm:cxn modelId="{4E94E6E9-DFD5-4BC8-B6EF-C6348316063F}" type="presOf" srcId="{F46B48DA-B550-40A3-AF6D-D6FFCC0BAF18}" destId="{9736F9CF-B144-48F0-A7DA-67811CE3A03E}" srcOrd="0" destOrd="0" presId="urn:microsoft.com/office/officeart/2005/8/layout/process1"/>
    <dgm:cxn modelId="{F64C6AEB-9F74-4B89-9C2E-FE9488EDFF23}" type="presOf" srcId="{5E5F2CE8-E751-4CF0-BFB2-76EE2583001C}" destId="{544FE4C8-D716-434A-BCD9-6CAF209F8C67}" srcOrd="0" destOrd="0" presId="urn:microsoft.com/office/officeart/2005/8/layout/process1"/>
    <dgm:cxn modelId="{072917B1-0D31-49B4-97CF-BFF4C149002E}" type="presParOf" srcId="{4D715CE3-376A-4BD6-83F6-61A93784DAA4}" destId="{393005E5-C3D8-4223-88A4-52AC761FD10F}" srcOrd="0" destOrd="0" presId="urn:microsoft.com/office/officeart/2005/8/layout/process1"/>
    <dgm:cxn modelId="{CEF2C1A8-72D2-43D3-B782-62078545B454}" type="presParOf" srcId="{4D715CE3-376A-4BD6-83F6-61A93784DAA4}" destId="{0664D942-2562-4881-A5F1-3768CEC0158E}" srcOrd="1" destOrd="0" presId="urn:microsoft.com/office/officeart/2005/8/layout/process1"/>
    <dgm:cxn modelId="{5F7BE7B3-D402-4DBB-A660-4216CD834789}" type="presParOf" srcId="{0664D942-2562-4881-A5F1-3768CEC0158E}" destId="{E3FAAF40-D066-43B5-88E7-89077930EA16}" srcOrd="0" destOrd="0" presId="urn:microsoft.com/office/officeart/2005/8/layout/process1"/>
    <dgm:cxn modelId="{5810567A-D6F4-423F-8E10-0BC1CE5689FE}" type="presParOf" srcId="{4D715CE3-376A-4BD6-83F6-61A93784DAA4}" destId="{9736F9CF-B144-48F0-A7DA-67811CE3A03E}" srcOrd="2" destOrd="0" presId="urn:microsoft.com/office/officeart/2005/8/layout/process1"/>
    <dgm:cxn modelId="{9E0B8B6D-8F18-455F-B778-8D9E54C15110}" type="presParOf" srcId="{4D715CE3-376A-4BD6-83F6-61A93784DAA4}" destId="{86DC9505-177F-4717-BB68-30A17B83F13E}" srcOrd="3" destOrd="0" presId="urn:microsoft.com/office/officeart/2005/8/layout/process1"/>
    <dgm:cxn modelId="{C13D3E64-81D5-437F-B2CA-ACD768729A3C}" type="presParOf" srcId="{86DC9505-177F-4717-BB68-30A17B83F13E}" destId="{42119F55-5F7C-42CD-B8DC-002B84A77271}" srcOrd="0" destOrd="0" presId="urn:microsoft.com/office/officeart/2005/8/layout/process1"/>
    <dgm:cxn modelId="{537BB164-08E5-418E-8A36-6DDA76F8C218}" type="presParOf" srcId="{4D715CE3-376A-4BD6-83F6-61A93784DAA4}" destId="{544FE4C8-D716-434A-BCD9-6CAF209F8C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230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construtiva</a:t>
          </a:r>
        </a:p>
      </dsp:txBody>
      <dsp:txXfrm>
        <a:off x="45209" y="377815"/>
        <a:ext cx="2085195" cy="1220733"/>
      </dsp:txXfrm>
    </dsp:sp>
    <dsp:sp modelId="{0664D942-2562-4881-A5F1-3768CEC0158E}">
      <dsp:nvSpPr>
        <dsp:cNvPr id="0" name=""/>
        <dsp:cNvSpPr/>
      </dsp:nvSpPr>
      <dsp:spPr>
        <a:xfrm>
          <a:off x="2384499" y="720199"/>
          <a:ext cx="45816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2384499" y="827392"/>
        <a:ext cx="320715" cy="321579"/>
      </dsp:txXfrm>
    </dsp:sp>
    <dsp:sp modelId="{9736F9CF-B144-48F0-A7DA-67811CE3A03E}">
      <dsp:nvSpPr>
        <dsp:cNvPr id="0" name=""/>
        <dsp:cNvSpPr/>
      </dsp:nvSpPr>
      <dsp:spPr>
        <a:xfrm>
          <a:off x="3032844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Heurística de melhoria</a:t>
          </a:r>
        </a:p>
      </dsp:txBody>
      <dsp:txXfrm>
        <a:off x="3070823" y="377815"/>
        <a:ext cx="2085195" cy="1220733"/>
      </dsp:txXfrm>
    </dsp:sp>
    <dsp:sp modelId="{86DC9505-177F-4717-BB68-30A17B83F13E}">
      <dsp:nvSpPr>
        <dsp:cNvPr id="0" name=""/>
        <dsp:cNvSpPr/>
      </dsp:nvSpPr>
      <dsp:spPr>
        <a:xfrm>
          <a:off x="5407867" y="720199"/>
          <a:ext cx="453404" cy="535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kern="1200"/>
        </a:p>
      </dsp:txBody>
      <dsp:txXfrm>
        <a:off x="5407867" y="827392"/>
        <a:ext cx="317383" cy="321579"/>
      </dsp:txXfrm>
    </dsp:sp>
    <dsp:sp modelId="{544FE4C8-D716-434A-BCD9-6CAF209F8C67}">
      <dsp:nvSpPr>
        <dsp:cNvPr id="0" name=""/>
        <dsp:cNvSpPr/>
      </dsp:nvSpPr>
      <dsp:spPr>
        <a:xfrm>
          <a:off x="6049477" y="339836"/>
          <a:ext cx="2161153" cy="129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População Inicial</a:t>
          </a:r>
        </a:p>
      </dsp:txBody>
      <dsp:txXfrm>
        <a:off x="6087456" y="377815"/>
        <a:ext cx="2085195" cy="1220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7143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44665" y="431214"/>
        <a:ext cx="2060143" cy="1206068"/>
      </dsp:txXfrm>
    </dsp:sp>
    <dsp:sp modelId="{0664D942-2562-4881-A5F1-3768CEC0158E}">
      <dsp:nvSpPr>
        <dsp:cNvPr id="0" name=""/>
        <dsp:cNvSpPr/>
      </dsp:nvSpPr>
      <dsp:spPr>
        <a:xfrm>
          <a:off x="2355850" y="769485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5850" y="875390"/>
        <a:ext cx="316861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05E5-C3D8-4223-88A4-52AC761FD10F}">
      <dsp:nvSpPr>
        <dsp:cNvPr id="0" name=""/>
        <dsp:cNvSpPr/>
      </dsp:nvSpPr>
      <dsp:spPr>
        <a:xfrm>
          <a:off x="0" y="464153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População</a:t>
          </a:r>
        </a:p>
      </dsp:txBody>
      <dsp:txXfrm>
        <a:off x="37522" y="501675"/>
        <a:ext cx="2060143" cy="1206068"/>
      </dsp:txXfrm>
    </dsp:sp>
    <dsp:sp modelId="{0664D942-2562-4881-A5F1-3768CEC0158E}">
      <dsp:nvSpPr>
        <dsp:cNvPr id="0" name=""/>
        <dsp:cNvSpPr/>
      </dsp:nvSpPr>
      <dsp:spPr>
        <a:xfrm rot="21519175">
          <a:off x="2350429" y="804412"/>
          <a:ext cx="456572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2350448" y="911927"/>
        <a:ext cx="319600" cy="317716"/>
      </dsp:txXfrm>
    </dsp:sp>
    <dsp:sp modelId="{9736F9CF-B144-48F0-A7DA-67811CE3A03E}">
      <dsp:nvSpPr>
        <dsp:cNvPr id="0" name=""/>
        <dsp:cNvSpPr/>
      </dsp:nvSpPr>
      <dsp:spPr>
        <a:xfrm>
          <a:off x="2996406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Aumento da população/ diversidade</a:t>
          </a:r>
        </a:p>
      </dsp:txBody>
      <dsp:txXfrm>
        <a:off x="3033928" y="431214"/>
        <a:ext cx="2060143" cy="1206068"/>
      </dsp:txXfrm>
    </dsp:sp>
    <dsp:sp modelId="{86DC9505-177F-4717-BB68-30A17B83F13E}">
      <dsp:nvSpPr>
        <dsp:cNvPr id="0" name=""/>
        <dsp:cNvSpPr/>
      </dsp:nvSpPr>
      <dsp:spPr>
        <a:xfrm>
          <a:off x="5342894" y="769485"/>
          <a:ext cx="447956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>
        <a:off x="5342894" y="875390"/>
        <a:ext cx="313569" cy="317716"/>
      </dsp:txXfrm>
    </dsp:sp>
    <dsp:sp modelId="{544FE4C8-D716-434A-BCD9-6CAF209F8C67}">
      <dsp:nvSpPr>
        <dsp:cNvPr id="0" name=""/>
        <dsp:cNvSpPr/>
      </dsp:nvSpPr>
      <dsp:spPr>
        <a:xfrm>
          <a:off x="5976794" y="393692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Diminuição da população/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diversidade</a:t>
          </a:r>
        </a:p>
      </dsp:txBody>
      <dsp:txXfrm>
        <a:off x="6014316" y="431214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DEA4-2043-4C00-AC0E-FB629F9F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1E27-7C73-4C56-8CF0-FD96AD47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8610-F939-430F-83E9-B6F42FC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D340-FBFC-46BD-8811-56B7F549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140C-3BE7-4A47-A927-2753F7B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22D9-BAD8-4478-B74D-AFF063C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FDF4B-A74D-4101-B2AF-35C8E4B54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F0A-509F-4E1E-A5A6-0DD21A3E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C68A-7100-4A70-9441-D5D2716B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6612-D293-4F81-AF55-08BCD962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5A61D-3F00-4DED-98EB-9015C562D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FDB3-E7B3-4FB7-901A-31F379B03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8C1A0-E785-4ED1-B7F2-6A2D1BE3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9058-16CE-4113-BDDD-2A7EC860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245E-08DF-4F8D-8BBE-1715D06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E6F-D0A4-409E-9200-7058B54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8EF1-8F8E-4B16-936F-4374C24C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F72-3F42-4774-9B93-8EDBFD7C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0BF-C6C2-4E6A-9ADE-F6B80D0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0C28-E4F8-4069-B1A8-672E828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E06D-9923-4813-B719-89D0D2F2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8715-3C35-4611-9ECD-E109D70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78FA-D04E-4672-84A3-B25857F6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30B3-DDB5-4A95-B3A7-2FCC0FB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AEEB-E54C-43A4-8EB5-1BB88C28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BDF-B31A-4652-BD0A-AF78EC6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B63B-1F6F-4ECD-9AF7-5BD89E7B7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E06-35A4-4BAD-8C3E-01FC32FE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B60A-AD1B-4E02-9AA9-D04F02A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D6B3-C6A1-4DCE-99E9-3FD2F99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832E-615B-49DC-8473-8B4828C8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F02-2775-4380-B4B9-07F4229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DF4E-0A1A-4240-BD00-9763052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B7673-5FBE-4164-B3EA-0D0D1183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45ABE-4548-4748-A796-093725E2A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0267-D28B-47BC-9444-6F5733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B388-191A-4C54-BAAF-50ED3E4E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49855-1A55-4DA4-B8DE-097ADBC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932-7A35-48EE-B9CC-B751AEB5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C850-3B8D-4AE3-8DC5-26C34E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DCB8-BBC7-4655-9895-230C84BE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53479-CEE2-472A-9C35-8C22D01B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F70B1-80BE-4C61-B2E4-6003194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49F44-82D6-4768-83B3-844CAADB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E163-49D9-41FA-A824-1BE9198D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7E1F-1B4D-4607-8641-5CE9228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ED6C-4EA7-4000-8DF3-A2296BF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AE5F-DFB3-47DB-B735-C656EB8B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6D9F-4E6B-40FD-9B88-4F5980CA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9B90-B9FC-4CB3-9998-19EC9D3D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49959-A3F8-4F0A-8318-8310158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C44-0977-45FC-87F7-27097798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F600-DBCD-4AB6-8E92-8309AC52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2197-C87B-48DC-8DB7-8F734FBD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99D0-8685-409C-A8B5-92596B6E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3E0F2-BCBD-4775-AF77-30864520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330D-291C-44CD-8A79-7C8AB74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03ED-0E77-421A-B6C1-CF1875C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1883F-B4A3-4E24-A678-C346E410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92F5-374D-4F4F-81DC-EB7D2CA5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8826-683B-46EF-9401-57731F17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FE46-80ED-4815-BC85-3F4B93A5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7C51-CA1F-48D6-B843-2AD4CB0A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E5B51B-285E-4B3C-822D-0B31AB3E0E9F}"/>
              </a:ext>
            </a:extLst>
          </p:cNvPr>
          <p:cNvGrpSpPr/>
          <p:nvPr/>
        </p:nvGrpSpPr>
        <p:grpSpPr>
          <a:xfrm flipH="1">
            <a:off x="0" y="1"/>
            <a:ext cx="10482470" cy="6857999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A10D-3ADE-4689-91E9-365DFCFA8F8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2BD9D-B251-48AB-9142-1714EC1C5DB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FBFF1E-AD65-471C-BB21-F635CCDE29F7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AFEEA-806C-46F6-B562-2A81A736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30" y="18247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pt-BR" sz="4900" dirty="0"/>
              <a:t>PRO5826</a:t>
            </a:r>
            <a:br>
              <a:rPr lang="pt-BR" dirty="0"/>
            </a:br>
            <a:r>
              <a:rPr lang="pt-BR" sz="4900" b="1" dirty="0"/>
              <a:t>Estudo de Heurísticas e Meta-heurísticas para Problemas de Produção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EA97-4E59-428C-86D7-DD552E9A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30" y="430440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Implementação III - Metaheurística</a:t>
            </a:r>
          </a:p>
          <a:p>
            <a:pPr algn="l"/>
            <a:r>
              <a:rPr lang="pt-BR" dirty="0"/>
              <a:t>Jhonatan Albertini</a:t>
            </a:r>
          </a:p>
          <a:p>
            <a:pPr algn="l"/>
            <a:r>
              <a:rPr lang="pt-BR" dirty="0"/>
              <a:t>Luiza Biasoto</a:t>
            </a:r>
          </a:p>
          <a:p>
            <a:pPr algn="l"/>
            <a:r>
              <a:rPr lang="pt-BR" dirty="0"/>
              <a:t>03/09/2021</a:t>
            </a:r>
          </a:p>
        </p:txBody>
      </p:sp>
    </p:spTree>
    <p:extLst>
      <p:ext uri="{BB962C8B-B14F-4D97-AF65-F5344CB8AC3E}">
        <p14:creationId xmlns:p14="http://schemas.microsoft.com/office/powerpoint/2010/main" val="271516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604BE5E1-B49B-4893-A3B1-741BE62549B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8763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732453" y="1445843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5661A6-773E-47EB-A038-2161D4A84034}"/>
              </a:ext>
            </a:extLst>
          </p:cNvPr>
          <p:cNvGrpSpPr/>
          <p:nvPr/>
        </p:nvGrpSpPr>
        <p:grpSpPr>
          <a:xfrm>
            <a:off x="4652483" y="4077070"/>
            <a:ext cx="2135187" cy="1281112"/>
            <a:chOff x="2996406" y="393692"/>
            <a:chExt cx="2135187" cy="128111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B422EAC-C955-4192-B46F-7566F136F0A2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70BD8A3D-AAAA-40CD-B577-9B805213DA02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Cruzamentos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C5C6FB-EE01-4387-899F-D1100D007EED}"/>
              </a:ext>
            </a:extLst>
          </p:cNvPr>
          <p:cNvGrpSpPr/>
          <p:nvPr/>
        </p:nvGrpSpPr>
        <p:grpSpPr>
          <a:xfrm>
            <a:off x="4665929" y="5412157"/>
            <a:ext cx="2135187" cy="1281112"/>
            <a:chOff x="2996406" y="393692"/>
            <a:chExt cx="2135187" cy="128111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35F694D-89C9-4E5F-8AFB-3E96151F11E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id="{4BF4D699-500A-496A-BC0E-5ED12141CEB3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Mutação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1AF7AB-A351-4614-A5B1-02FF82C90E86}"/>
              </a:ext>
            </a:extLst>
          </p:cNvPr>
          <p:cNvGrpSpPr/>
          <p:nvPr/>
        </p:nvGrpSpPr>
        <p:grpSpPr>
          <a:xfrm>
            <a:off x="7598835" y="4077070"/>
            <a:ext cx="2135187" cy="1281112"/>
            <a:chOff x="2996406" y="393692"/>
            <a:chExt cx="2135187" cy="128111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20239CF-8E8E-40F6-A8EB-0B34CFFAAB2C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8B4C17B8-5D16-4A03-952C-8C674CAE87CF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100" kern="1200" dirty="0"/>
                <a:t>Avaliação e seleção dos genes sobreviventes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87833F-0BF5-4BCA-8203-37817E2B09E2}"/>
              </a:ext>
            </a:extLst>
          </p:cNvPr>
          <p:cNvGrpSpPr/>
          <p:nvPr/>
        </p:nvGrpSpPr>
        <p:grpSpPr>
          <a:xfrm>
            <a:off x="1587649" y="4039548"/>
            <a:ext cx="2135187" cy="1281112"/>
            <a:chOff x="2996406" y="393692"/>
            <a:chExt cx="2135187" cy="128111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640EEB8-2422-4725-8204-CD3B0A9DFF00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55ADCB21-3021-480B-A1E2-2CF70C1A5F3C}"/>
                </a:ext>
              </a:extLst>
            </p:cNvPr>
            <p:cNvSpPr txBox="1"/>
            <p:nvPr/>
          </p:nvSpPr>
          <p:spPr>
            <a:xfrm>
              <a:off x="3033928" y="431214"/>
              <a:ext cx="2060143" cy="120606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500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E33AC5-349A-4E07-BC88-E8B88DA76B3D}"/>
              </a:ext>
            </a:extLst>
          </p:cNvPr>
          <p:cNvGrpSpPr/>
          <p:nvPr/>
        </p:nvGrpSpPr>
        <p:grpSpPr>
          <a:xfrm>
            <a:off x="9022769" y="1324809"/>
            <a:ext cx="2612642" cy="644603"/>
            <a:chOff x="2996406" y="393692"/>
            <a:chExt cx="2135187" cy="130003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A3A822F-9FE0-4512-AC6E-50D23A593069}"/>
                </a:ext>
              </a:extLst>
            </p:cNvPr>
            <p:cNvSpPr/>
            <p:nvPr/>
          </p:nvSpPr>
          <p:spPr>
            <a:xfrm>
              <a:off x="2996406" y="393692"/>
              <a:ext cx="2135187" cy="128111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BACAC22F-DCC4-4A72-A5F6-B4101427E455}"/>
                </a:ext>
              </a:extLst>
            </p:cNvPr>
            <p:cNvSpPr txBox="1"/>
            <p:nvPr/>
          </p:nvSpPr>
          <p:spPr>
            <a:xfrm>
              <a:off x="2996406" y="487656"/>
              <a:ext cx="2060143" cy="120606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100" kern="1200" dirty="0"/>
                <a:t>Fixado em 1000 gerações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73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Codificação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Codificação de problema da mochila, cada tarefa recebe um bit:</a:t>
            </a:r>
          </a:p>
          <a:p>
            <a:pPr marL="0" indent="0">
              <a:buNone/>
            </a:pPr>
            <a:r>
              <a:rPr lang="pt-BR" dirty="0"/>
              <a:t>1 = Termina antes da data;</a:t>
            </a:r>
          </a:p>
          <a:p>
            <a:pPr marL="0" indent="0">
              <a:buNone/>
            </a:pPr>
            <a:r>
              <a:rPr lang="pt-BR" dirty="0"/>
              <a:t>0 = termina após.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Premissas para essa modelagem: </a:t>
            </a:r>
          </a:p>
          <a:p>
            <a:pPr marL="0" indent="0">
              <a:buNone/>
            </a:pPr>
            <a:r>
              <a:rPr lang="pt-BR" dirty="0"/>
              <a:t>Sempre um trabalho termina em “d”</a:t>
            </a:r>
          </a:p>
          <a:p>
            <a:pPr marL="0" indent="0">
              <a:buNone/>
            </a:pPr>
            <a:r>
              <a:rPr lang="pt-BR" dirty="0"/>
              <a:t>Sequência será definida pela propriedade do V-shape.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77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Aptidão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 aptidão é o valor da função objetivo. Menor Melhor. </a:t>
            </a:r>
          </a:p>
          <a:p>
            <a:endParaRPr lang="pt-BR" dirty="0"/>
          </a:p>
          <a:p>
            <a:r>
              <a:rPr lang="pt-BR" dirty="0"/>
              <a:t>Foi considerada a possibilidade do início do primeiro trabalho</a:t>
            </a:r>
          </a:p>
          <a:p>
            <a:pPr marL="0" indent="0">
              <a:buNone/>
            </a:pPr>
            <a:r>
              <a:rPr lang="pt-BR" dirty="0"/>
              <a:t>ser em 0.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20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Cruzamento – cruzamentos</a:t>
            </a:r>
            <a:endParaRPr lang="pt-BR" i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758E22-91D5-4535-84E1-B1D32F6A5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2830950"/>
            <a:ext cx="4619625" cy="2257425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7F12C1-1DF7-48BD-B75C-BA4233125E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Foram implementadas dois tipo de cruzamento:</a:t>
            </a:r>
          </a:p>
          <a:p>
            <a:pPr marL="0" indent="0">
              <a:buNone/>
            </a:pPr>
            <a:r>
              <a:rPr lang="pt-BR" dirty="0"/>
              <a:t>Meio a meio                                         Aleatório                                               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F8DA74-3320-447E-84F8-06AF56A6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2709668"/>
            <a:ext cx="4905375" cy="32861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537310-0944-4C80-9B94-2795533304B9}"/>
              </a:ext>
            </a:extLst>
          </p:cNvPr>
          <p:cNvSpPr/>
          <p:nvPr/>
        </p:nvSpPr>
        <p:spPr>
          <a:xfrm>
            <a:off x="892044" y="5801534"/>
            <a:ext cx="10929064" cy="85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Não houve diferença no objetivo entre os tipos de cruzamento, e portanto foi adotado o mais simples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A9B1BA-BFB3-4C70-BEF9-7C4FE797B174}"/>
              </a:ext>
            </a:extLst>
          </p:cNvPr>
          <p:cNvSpPr/>
          <p:nvPr/>
        </p:nvSpPr>
        <p:spPr>
          <a:xfrm>
            <a:off x="8882743" y="1402050"/>
            <a:ext cx="3072375" cy="1325563"/>
          </a:xfrm>
          <a:prstGeom prst="wedgeEllipseCallout">
            <a:avLst>
              <a:gd name="adj1" fmla="val -39358"/>
              <a:gd name="adj2" fmla="val 603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 gerar filhos diferentes dos mesmos pais</a:t>
            </a:r>
          </a:p>
        </p:txBody>
      </p:sp>
    </p:spTree>
    <p:extLst>
      <p:ext uri="{BB962C8B-B14F-4D97-AF65-F5344CB8AC3E}">
        <p14:creationId xmlns:p14="http://schemas.microsoft.com/office/powerpoint/2010/main" val="331491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Cruzamento – seleção de pais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91C911-E154-4735-ABEF-7DBCCE8F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7694" cy="4351338"/>
          </a:xfrm>
        </p:spPr>
        <p:txBody>
          <a:bodyPr>
            <a:normAutofit/>
          </a:bodyPr>
          <a:lstStyle/>
          <a:p>
            <a:r>
              <a:rPr lang="pt-BR" b="1" dirty="0"/>
              <a:t>Coliseu (torneio):</a:t>
            </a:r>
          </a:p>
          <a:p>
            <a:pPr lvl="1"/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F1A652-A5C4-4D5E-BD14-E073E5D7DB58}"/>
              </a:ext>
            </a:extLst>
          </p:cNvPr>
          <p:cNvSpPr txBox="1">
            <a:spLocks/>
          </p:cNvSpPr>
          <p:nvPr/>
        </p:nvSpPr>
        <p:spPr>
          <a:xfrm>
            <a:off x="7355633" y="1743497"/>
            <a:ext cx="40976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Roleta:</a:t>
            </a:r>
          </a:p>
          <a:p>
            <a:pPr lvl="1"/>
            <a:endParaRPr lang="pt-BR" dirty="0"/>
          </a:p>
        </p:txBody>
      </p:sp>
      <p:pic>
        <p:nvPicPr>
          <p:cNvPr id="1026" name="Picture 2" descr="PLATEIA.COM: RODA A RODA - SBT - 11/09/2010">
            <a:extLst>
              <a:ext uri="{FF2B5EF4-FFF2-40B4-BE49-F238E27FC236}">
                <a16:creationId xmlns:a16="http://schemas.microsoft.com/office/drawing/2014/main" id="{DB2D3AD3-2B1C-42A8-B088-9C590937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2999401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LATEIA.COM: RODA A RODA - SBT - 11/09/2010">
            <a:extLst>
              <a:ext uri="{FF2B5EF4-FFF2-40B4-BE49-F238E27FC236}">
                <a16:creationId xmlns:a16="http://schemas.microsoft.com/office/drawing/2014/main" id="{7ADFFCE9-8316-4751-A4FB-22CA5F46D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3651398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LATEIA.COM: RODA A RODA - SBT - 11/09/2010">
            <a:extLst>
              <a:ext uri="{FF2B5EF4-FFF2-40B4-BE49-F238E27FC236}">
                <a16:creationId xmlns:a16="http://schemas.microsoft.com/office/drawing/2014/main" id="{EA31F313-33CB-4FF9-BC12-97CCD7FA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4763572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LATEIA.COM: RODA A RODA - SBT - 11/09/2010">
            <a:extLst>
              <a:ext uri="{FF2B5EF4-FFF2-40B4-BE49-F238E27FC236}">
                <a16:creationId xmlns:a16="http://schemas.microsoft.com/office/drawing/2014/main" id="{35057A4B-12CF-4B5D-9FA5-A9424EA2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9" y="5415569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D1B5D39-4794-4287-9F4D-AAA20A24EED0}"/>
              </a:ext>
            </a:extLst>
          </p:cNvPr>
          <p:cNvCxnSpPr>
            <a:stCxn id="1026" idx="3"/>
            <a:endCxn id="10" idx="3"/>
          </p:cNvCxnSpPr>
          <p:nvPr/>
        </p:nvCxnSpPr>
        <p:spPr>
          <a:xfrm>
            <a:off x="2108718" y="3254925"/>
            <a:ext cx="12700" cy="65199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1585E9D-1779-481C-8913-2707A869EFE9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>
            <a:off x="2108718" y="5019096"/>
            <a:ext cx="12700" cy="65199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E47CE-BAF1-4373-8F40-39897211E65E}"/>
              </a:ext>
            </a:extLst>
          </p:cNvPr>
          <p:cNvCxnSpPr>
            <a:cxnSpLocks/>
          </p:cNvCxnSpPr>
          <p:nvPr/>
        </p:nvCxnSpPr>
        <p:spPr>
          <a:xfrm>
            <a:off x="2341206" y="3593354"/>
            <a:ext cx="42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4EA448-C726-4A6A-BEE3-35DD886EB769}"/>
              </a:ext>
            </a:extLst>
          </p:cNvPr>
          <p:cNvCxnSpPr>
            <a:cxnSpLocks/>
          </p:cNvCxnSpPr>
          <p:nvPr/>
        </p:nvCxnSpPr>
        <p:spPr>
          <a:xfrm>
            <a:off x="2341206" y="5368814"/>
            <a:ext cx="424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0CCF3-8BFE-40AB-8DE3-C37E1603291F}"/>
              </a:ext>
            </a:extLst>
          </p:cNvPr>
          <p:cNvSpPr/>
          <p:nvPr/>
        </p:nvSpPr>
        <p:spPr>
          <a:xfrm>
            <a:off x="2796540" y="3368040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6C441-69AA-4998-827A-D841EBE78AF4}"/>
              </a:ext>
            </a:extLst>
          </p:cNvPr>
          <p:cNvSpPr/>
          <p:nvPr/>
        </p:nvSpPr>
        <p:spPr>
          <a:xfrm>
            <a:off x="2796540" y="5131734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6BD20B-EFF1-4ED5-8D76-43B6DAC936AC}"/>
              </a:ext>
            </a:extLst>
          </p:cNvPr>
          <p:cNvSpPr/>
          <p:nvPr/>
        </p:nvSpPr>
        <p:spPr>
          <a:xfrm>
            <a:off x="390939" y="2377440"/>
            <a:ext cx="4544955" cy="472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Sorteios entre os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taxa_elitismo</a:t>
            </a:r>
            <a:r>
              <a:rPr lang="pt-BR" dirty="0">
                <a:highlight>
                  <a:srgbClr val="FFFF00"/>
                </a:highlight>
              </a:rPr>
              <a:t>”</a:t>
            </a:r>
            <a:r>
              <a:rPr lang="pt-BR" dirty="0"/>
              <a:t> % melhores: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493F2E-D920-4F40-B648-92D29EE59E5D}"/>
              </a:ext>
            </a:extLst>
          </p:cNvPr>
          <p:cNvSpPr/>
          <p:nvPr/>
        </p:nvSpPr>
        <p:spPr>
          <a:xfrm>
            <a:off x="6427634" y="2370081"/>
            <a:ext cx="4544955" cy="472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Um sorteio já define qual o parente.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taxa_elitismo</a:t>
            </a:r>
            <a:r>
              <a:rPr lang="pt-BR" dirty="0">
                <a:highlight>
                  <a:srgbClr val="FFFF00"/>
                </a:highlight>
              </a:rPr>
              <a:t>”</a:t>
            </a:r>
            <a:r>
              <a:rPr lang="pt-BR" dirty="0"/>
              <a:t>% melhores soluções</a:t>
            </a:r>
          </a:p>
          <a:p>
            <a:pPr algn="ctr"/>
            <a:r>
              <a:rPr lang="pt-BR" dirty="0"/>
              <a:t>tem mais chance</a:t>
            </a:r>
          </a:p>
        </p:txBody>
      </p:sp>
      <p:pic>
        <p:nvPicPr>
          <p:cNvPr id="28" name="Picture 2" descr="PLATEIA.COM: RODA A RODA - SBT - 11/09/2010">
            <a:extLst>
              <a:ext uri="{FF2B5EF4-FFF2-40B4-BE49-F238E27FC236}">
                <a16:creationId xmlns:a16="http://schemas.microsoft.com/office/drawing/2014/main" id="{BCFD02EF-58F1-4314-BCA9-5E7C38AB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55" y="3403171"/>
            <a:ext cx="1552129" cy="60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5C1AA3E-A1AA-470D-B226-414E27D94B7C}"/>
              </a:ext>
            </a:extLst>
          </p:cNvPr>
          <p:cNvSpPr/>
          <p:nvPr/>
        </p:nvSpPr>
        <p:spPr>
          <a:xfrm>
            <a:off x="8476531" y="3434483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1</a:t>
            </a:r>
          </a:p>
        </p:txBody>
      </p:sp>
      <p:pic>
        <p:nvPicPr>
          <p:cNvPr id="30" name="Picture 2" descr="PLATEIA.COM: RODA A RODA - SBT - 11/09/2010">
            <a:extLst>
              <a:ext uri="{FF2B5EF4-FFF2-40B4-BE49-F238E27FC236}">
                <a16:creationId xmlns:a16="http://schemas.microsoft.com/office/drawing/2014/main" id="{99A73076-3F48-4D5D-A156-F586AB0BD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56" y="4058287"/>
            <a:ext cx="1552129" cy="5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A8E1522-2CF9-4B06-B83A-216ED78AFFAC}"/>
              </a:ext>
            </a:extLst>
          </p:cNvPr>
          <p:cNvSpPr/>
          <p:nvPr/>
        </p:nvSpPr>
        <p:spPr>
          <a:xfrm>
            <a:off x="8467166" y="4058287"/>
            <a:ext cx="2277862" cy="47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Parente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35B71A-7269-4816-BA8F-56E54FAD1B99}"/>
              </a:ext>
            </a:extLst>
          </p:cNvPr>
          <p:cNvSpPr/>
          <p:nvPr/>
        </p:nvSpPr>
        <p:spPr>
          <a:xfrm>
            <a:off x="6649284" y="4731268"/>
            <a:ext cx="4323305" cy="93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Tipo de seleção de pais definido pela variável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usa_coliseu</a:t>
            </a:r>
            <a:r>
              <a:rPr lang="pt-BR" dirty="0">
                <a:highlight>
                  <a:srgbClr val="FFFF00"/>
                </a:highlight>
              </a:rPr>
              <a:t>”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F01628EC-0F1D-478B-8B31-BDE9544DD6DB}"/>
              </a:ext>
            </a:extLst>
          </p:cNvPr>
          <p:cNvSpPr/>
          <p:nvPr/>
        </p:nvSpPr>
        <p:spPr>
          <a:xfrm>
            <a:off x="5383155" y="5604173"/>
            <a:ext cx="3689725" cy="1170055"/>
          </a:xfrm>
          <a:prstGeom prst="wedgeEllipseCallout">
            <a:avLst>
              <a:gd name="adj1" fmla="val 49384"/>
              <a:gd name="adj2" fmla="val -608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Esse destaque é dado a variáveis que fizemos testes. Vamos contar os resultados no final</a:t>
            </a:r>
          </a:p>
        </p:txBody>
      </p:sp>
    </p:spTree>
    <p:extLst>
      <p:ext uri="{BB962C8B-B14F-4D97-AF65-F5344CB8AC3E}">
        <p14:creationId xmlns:p14="http://schemas.microsoft.com/office/powerpoint/2010/main" val="139264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  <a:p>
            <a:pPr marL="0" indent="0">
              <a:buNone/>
            </a:pPr>
            <a:r>
              <a:rPr lang="pt-BR" b="1" dirty="0"/>
              <a:t>Os mutantes tem sua aptidão avaliada e são incluídos na população.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Mutação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filhos são enviados para a etapa de mutação:</a:t>
            </a:r>
          </a:p>
          <a:p>
            <a:pPr marL="0" indent="0">
              <a:buNone/>
            </a:pPr>
            <a:r>
              <a:rPr lang="pt-BR" dirty="0"/>
              <a:t>Cada bit tem uma chance de ser invertido igual a: </a:t>
            </a:r>
            <a:r>
              <a:rPr lang="pt-BR" dirty="0">
                <a:highlight>
                  <a:srgbClr val="FFFF00"/>
                </a:highlight>
              </a:rPr>
              <a:t>“</a:t>
            </a:r>
            <a:r>
              <a:rPr lang="pt-BR" dirty="0" err="1">
                <a:highlight>
                  <a:srgbClr val="FFFF00"/>
                </a:highlight>
              </a:rPr>
              <a:t>taxa_inicial_mutação</a:t>
            </a:r>
            <a:r>
              <a:rPr lang="pt-BR" dirty="0">
                <a:highlight>
                  <a:srgbClr val="FFFF00"/>
                </a:highlight>
              </a:rPr>
              <a:t>” </a:t>
            </a:r>
            <a:r>
              <a:rPr lang="pt-BR" dirty="0"/>
              <a:t>/ tamanho do problema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Soluções infactíveis são enviadas para uma </a:t>
            </a:r>
            <a:r>
              <a:rPr lang="pt-BR" b="1" dirty="0"/>
              <a:t>etapa de reparação </a:t>
            </a:r>
            <a:r>
              <a:rPr lang="pt-BR" dirty="0"/>
              <a:t>que passa os itens necessários para depois da data, </a:t>
            </a:r>
            <a:r>
              <a:rPr lang="pt-BR" b="1" dirty="0"/>
              <a:t>ordenados por </a:t>
            </a:r>
            <a:r>
              <a:rPr lang="pt-BR" b="1" dirty="0" err="1"/>
              <a:t>Zcorte</a:t>
            </a:r>
            <a:r>
              <a:rPr lang="pt-BR" b="1" dirty="0"/>
              <a:t>.</a:t>
            </a:r>
          </a:p>
          <a:p>
            <a:pPr marL="0" indent="0">
              <a:buNone/>
            </a:pPr>
            <a:r>
              <a:rPr lang="pt-BR" b="1" dirty="0"/>
              <a:t>Os mutantes tem sua aptidão avaliada e são incluídos na população.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AA460-B858-474A-898D-6601D91F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5" y="3283171"/>
            <a:ext cx="4676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Parametrização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A675D7-EB33-4228-9E82-3457DFB2F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Foram escolhidas para a parametrização as variáveis: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taxa_inicial_mutação</a:t>
            </a:r>
            <a:r>
              <a:rPr lang="pt-BR" dirty="0"/>
              <a:t>”: [0.2, 1, 5]; 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usa_coliseu</a:t>
            </a:r>
            <a:r>
              <a:rPr lang="pt-BR" dirty="0"/>
              <a:t>”: [0, 1];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taxa_elitismo</a:t>
            </a:r>
            <a:r>
              <a:rPr lang="pt-BR" dirty="0"/>
              <a:t>”: [0.35, 0.75, 1].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Foram testados no problema 3 de 200 unidades, com todos h;</a:t>
            </a:r>
          </a:p>
          <a:p>
            <a:pPr marL="0" indent="0">
              <a:buNone/>
            </a:pPr>
            <a:r>
              <a:rPr lang="pt-BR" dirty="0"/>
              <a:t>Foram rodados 6 vezes.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7010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– Quanto ao </a:t>
            </a:r>
            <a:r>
              <a:rPr lang="pt-BR" dirty="0" err="1"/>
              <a:t>obj</a:t>
            </a:r>
            <a:r>
              <a:rPr lang="pt-BR" dirty="0"/>
              <a:t>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028FD9B-AC64-4F79-B46E-25DC30ED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5" y="2302132"/>
            <a:ext cx="4898540" cy="30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5533A77-42D8-4F0B-B6FC-5378D57F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294" y="2302132"/>
            <a:ext cx="5192291" cy="328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Taxa </a:t>
            </a:r>
            <a:r>
              <a:rPr lang="pt-BR" b="1" dirty="0" err="1"/>
              <a:t>elitistimo</a:t>
            </a:r>
            <a:r>
              <a:rPr lang="pt-BR" b="1" dirty="0"/>
              <a:t>                                                     </a:t>
            </a:r>
            <a:r>
              <a:rPr lang="pt-BR" b="1" dirty="0" err="1"/>
              <a:t>Usa_coliseu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692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7CCF6-CAE8-40B8-A439-7B06F7F7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98956"/>
              </p:ext>
            </p:extLst>
          </p:nvPr>
        </p:nvGraphicFramePr>
        <p:xfrm>
          <a:off x="400245" y="3373172"/>
          <a:ext cx="9591678" cy="1866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650161119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3031466836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15075010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53236039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633435064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45619214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030011122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1366427858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072739719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3959229205"/>
                    </a:ext>
                  </a:extLst>
                </a:gridCol>
                <a:gridCol w="851189">
                  <a:extLst>
                    <a:ext uri="{9D8B030D-6E8A-4147-A177-3AD203B41FA5}">
                      <a16:colId xmlns:a16="http://schemas.microsoft.com/office/drawing/2014/main" val="294077832"/>
                    </a:ext>
                  </a:extLst>
                </a:gridCol>
              </a:tblGrid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serviço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6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3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4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9994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pi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089853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ai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7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5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378922"/>
                  </a:ext>
                </a:extLst>
              </a:tr>
              <a:tr h="237517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bi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36250"/>
                  </a:ext>
                </a:extLst>
              </a:tr>
              <a:tr h="166262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z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-0,75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-0,71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-0,67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0,18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0,29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0,30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u="none" strike="noStrike" dirty="0">
                          <a:effectLst/>
                        </a:rPr>
                        <a:t>0,60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99942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90B4E-4845-47A8-969E-2EF301EC9C2F}"/>
              </a:ext>
            </a:extLst>
          </p:cNvPr>
          <p:cNvCxnSpPr/>
          <p:nvPr/>
        </p:nvCxnSpPr>
        <p:spPr>
          <a:xfrm flipV="1">
            <a:off x="2435823" y="2469351"/>
            <a:ext cx="0" cy="3879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BED4E96-F0BA-4CAA-9F0D-E63B92F02050}"/>
              </a:ext>
            </a:extLst>
          </p:cNvPr>
          <p:cNvSpPr/>
          <p:nvPr/>
        </p:nvSpPr>
        <p:spPr>
          <a:xfrm rot="16200000">
            <a:off x="2033813" y="5940521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C2950-62A0-413C-BCB3-288DFA5D4C68}"/>
              </a:ext>
            </a:extLst>
          </p:cNvPr>
          <p:cNvSpPr/>
          <p:nvPr/>
        </p:nvSpPr>
        <p:spPr>
          <a:xfrm rot="16200000">
            <a:off x="2033813" y="2274714"/>
            <a:ext cx="346228" cy="4705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8FD23-2EE4-4F75-B49F-9A1E9E0C727E}"/>
              </a:ext>
            </a:extLst>
          </p:cNvPr>
          <p:cNvSpPr txBox="1"/>
          <p:nvPr/>
        </p:nvSpPr>
        <p:spPr>
          <a:xfrm>
            <a:off x="1094781" y="646551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 </a:t>
            </a:r>
            <a:r>
              <a:rPr lang="pt-BR" b="1" dirty="0"/>
              <a:t>= 0,75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A9C06-3521-4014-992B-F0AC5D45869F}"/>
              </a:ext>
            </a:extLst>
          </p:cNvPr>
          <p:cNvCxnSpPr/>
          <p:nvPr/>
        </p:nvCxnSpPr>
        <p:spPr>
          <a:xfrm flipV="1">
            <a:off x="5894962" y="2431621"/>
            <a:ext cx="0" cy="3879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2512A6C-EE38-425A-8099-0E8C65E03FD1}"/>
              </a:ext>
            </a:extLst>
          </p:cNvPr>
          <p:cNvSpPr/>
          <p:nvPr/>
        </p:nvSpPr>
        <p:spPr>
          <a:xfrm rot="16200000">
            <a:off x="5477712" y="590279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0B393C1-0152-42BB-8639-1AAF305DF976}"/>
              </a:ext>
            </a:extLst>
          </p:cNvPr>
          <p:cNvSpPr/>
          <p:nvPr/>
        </p:nvSpPr>
        <p:spPr>
          <a:xfrm rot="16200000">
            <a:off x="5489232" y="2274713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15C93-98F3-4C3B-B64A-4E81DA87894F}"/>
              </a:ext>
            </a:extLst>
          </p:cNvPr>
          <p:cNvSpPr txBox="1"/>
          <p:nvPr/>
        </p:nvSpPr>
        <p:spPr>
          <a:xfrm>
            <a:off x="4605779" y="639116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19CA45-54C7-489C-A94E-D2E009C8DD5F}"/>
              </a:ext>
            </a:extLst>
          </p:cNvPr>
          <p:cNvCxnSpPr>
            <a:cxnSpLocks/>
          </p:cNvCxnSpPr>
          <p:nvPr/>
        </p:nvCxnSpPr>
        <p:spPr>
          <a:xfrm flipH="1" flipV="1">
            <a:off x="9314343" y="2336858"/>
            <a:ext cx="13169" cy="36695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8E3794-A44A-42B3-AF0A-1764899449A4}"/>
              </a:ext>
            </a:extLst>
          </p:cNvPr>
          <p:cNvSpPr/>
          <p:nvPr/>
        </p:nvSpPr>
        <p:spPr>
          <a:xfrm rot="5400000">
            <a:off x="9376487" y="5858841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8C927C-72AF-4CFF-8BF1-6C4131DBCE57}"/>
              </a:ext>
            </a:extLst>
          </p:cNvPr>
          <p:cNvSpPr/>
          <p:nvPr/>
        </p:nvSpPr>
        <p:spPr>
          <a:xfrm rot="5400000">
            <a:off x="9372688" y="2274714"/>
            <a:ext cx="346228" cy="4705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1AC83-8037-4FB3-9AF9-78468EAAAD02}"/>
              </a:ext>
            </a:extLst>
          </p:cNvPr>
          <p:cNvSpPr txBox="1"/>
          <p:nvPr/>
        </p:nvSpPr>
        <p:spPr>
          <a:xfrm>
            <a:off x="9001154" y="628084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42598-6360-434C-B357-311B2FC75E05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23DD-75CD-43DD-8D22-40AF61ADB09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AE32C0-1423-4E0B-AA7C-4F46E6FE0386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9BD04-6485-4332-9E53-C1B42D3BC052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3721DDB8-8A56-4343-BE6D-F7DC38461ABF}"/>
              </a:ext>
            </a:extLst>
          </p:cNvPr>
          <p:cNvSpPr txBox="1">
            <a:spLocks/>
          </p:cNvSpPr>
          <p:nvPr/>
        </p:nvSpPr>
        <p:spPr>
          <a:xfrm>
            <a:off x="838200" y="259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Relembrando... z</a:t>
            </a:r>
            <a:r>
              <a:rPr lang="pt-BR" sz="4800" baseline="-25000" dirty="0"/>
              <a:t>corte</a:t>
            </a:r>
            <a:endParaRPr lang="pt-BR" sz="4800" i="1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5B88E7-699F-4269-9E5D-87D0BF8E26BA}"/>
              </a:ext>
            </a:extLst>
          </p:cNvPr>
          <p:cNvCxnSpPr>
            <a:cxnSpLocks/>
          </p:cNvCxnSpPr>
          <p:nvPr/>
        </p:nvCxnSpPr>
        <p:spPr>
          <a:xfrm flipH="1" flipV="1">
            <a:off x="10496069" y="2385431"/>
            <a:ext cx="13169" cy="36695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D686B64-2AFB-45C1-8EDA-4E015E364C18}"/>
              </a:ext>
            </a:extLst>
          </p:cNvPr>
          <p:cNvSpPr/>
          <p:nvPr/>
        </p:nvSpPr>
        <p:spPr>
          <a:xfrm rot="5400000">
            <a:off x="10558213" y="5907414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94D151E-43B0-4560-ACA8-E2CB06B3DBC2}"/>
              </a:ext>
            </a:extLst>
          </p:cNvPr>
          <p:cNvSpPr/>
          <p:nvPr/>
        </p:nvSpPr>
        <p:spPr>
          <a:xfrm rot="5400000">
            <a:off x="10554414" y="2323287"/>
            <a:ext cx="346228" cy="47051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20CCBE-132F-4989-995B-1D7E3F424B2D}"/>
              </a:ext>
            </a:extLst>
          </p:cNvPr>
          <p:cNvSpPr txBox="1"/>
          <p:nvPr/>
        </p:nvSpPr>
        <p:spPr>
          <a:xfrm>
            <a:off x="10346463" y="6280847"/>
            <a:ext cx="12326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/>
              <a:t>z</a:t>
            </a:r>
            <a:r>
              <a:rPr lang="pt-BR" b="1" baseline="-25000" dirty="0"/>
              <a:t>corte</a:t>
            </a:r>
            <a:r>
              <a:rPr lang="pt-BR" b="1" dirty="0"/>
              <a:t> = 0,75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EDC209-C0EC-4736-A68A-2CD88DD29E21}"/>
              </a:ext>
            </a:extLst>
          </p:cNvPr>
          <p:cNvGrpSpPr/>
          <p:nvPr/>
        </p:nvGrpSpPr>
        <p:grpSpPr>
          <a:xfrm>
            <a:off x="-26777" y="1182985"/>
            <a:ext cx="2320492" cy="1484288"/>
            <a:chOff x="2824909" y="1427810"/>
            <a:chExt cx="2320492" cy="148428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B21BCF-FB7F-4541-A92C-A26B78E7F8B0}"/>
                </a:ext>
              </a:extLst>
            </p:cNvPr>
            <p:cNvSpPr/>
            <p:nvPr/>
          </p:nvSpPr>
          <p:spPr>
            <a:xfrm>
              <a:off x="2824909" y="1427810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Z = (bi - ai)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3696B1-41C8-4FE0-831A-580D68D75AB7}"/>
                </a:ext>
              </a:extLst>
            </p:cNvPr>
            <p:cNvSpPr/>
            <p:nvPr/>
          </p:nvSpPr>
          <p:spPr>
            <a:xfrm>
              <a:off x="2824909" y="1813685"/>
              <a:ext cx="2320492" cy="1098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      (bi + ai) 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FE3083-B40D-4C98-B8F9-A890CA1FA371}"/>
              </a:ext>
            </a:extLst>
          </p:cNvPr>
          <p:cNvCxnSpPr/>
          <p:nvPr/>
        </p:nvCxnSpPr>
        <p:spPr>
          <a:xfrm>
            <a:off x="934141" y="1943421"/>
            <a:ext cx="907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771566-7644-4B3B-8655-A23677672C93}"/>
              </a:ext>
            </a:extLst>
          </p:cNvPr>
          <p:cNvSpPr/>
          <p:nvPr/>
        </p:nvSpPr>
        <p:spPr>
          <a:xfrm>
            <a:off x="2202801" y="1463999"/>
            <a:ext cx="4959999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Coeficiente com domínio [-1,1];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6492F5-8073-4444-8633-97F5339710EC}"/>
              </a:ext>
            </a:extLst>
          </p:cNvPr>
          <p:cNvSpPr/>
          <p:nvPr/>
        </p:nvSpPr>
        <p:spPr>
          <a:xfrm>
            <a:off x="6700158" y="1412988"/>
            <a:ext cx="5220771" cy="537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dirty="0"/>
              <a:t>Positivo = priorizado para atrasar;</a:t>
            </a:r>
          </a:p>
          <a:p>
            <a:r>
              <a:rPr lang="pt-BR" sz="2400" dirty="0"/>
              <a:t>Negativo = priorizado para adiantar</a:t>
            </a:r>
          </a:p>
        </p:txBody>
      </p:sp>
    </p:spTree>
    <p:extLst>
      <p:ext uri="{BB962C8B-B14F-4D97-AF65-F5344CB8AC3E}">
        <p14:creationId xmlns:p14="http://schemas.microsoft.com/office/powerpoint/2010/main" val="317177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- Quanto ao </a:t>
            </a:r>
            <a:r>
              <a:rPr lang="pt-BR" dirty="0" err="1"/>
              <a:t>obj</a:t>
            </a:r>
            <a:r>
              <a:rPr lang="pt-BR" dirty="0"/>
              <a:t>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Taxa mutação                                           Taxa elitismo, apenas para h=0.6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50808F1-C85B-4A65-8D52-47C90E602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82" y="2295629"/>
            <a:ext cx="5684374" cy="359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B2C041E-A706-48CA-86A0-25BAACDD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0700"/>
            <a:ext cx="5553228" cy="380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D1AEDF-2126-4769-8926-17B211F13ACA}"/>
              </a:ext>
            </a:extLst>
          </p:cNvPr>
          <p:cNvSpPr/>
          <p:nvPr/>
        </p:nvSpPr>
        <p:spPr>
          <a:xfrm>
            <a:off x="6479458" y="2220700"/>
            <a:ext cx="1248697" cy="296358"/>
          </a:xfrm>
          <a:prstGeom prst="rect">
            <a:avLst/>
          </a:prstGeom>
          <a:solidFill>
            <a:srgbClr val="4472C4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37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 - Quanto ao </a:t>
            </a:r>
            <a:r>
              <a:rPr lang="pt-BR" dirty="0" err="1"/>
              <a:t>obj</a:t>
            </a:r>
            <a:r>
              <a:rPr lang="pt-BR" dirty="0"/>
              <a:t>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98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Resultado: Não conclusivo.</a:t>
            </a:r>
          </a:p>
          <a:p>
            <a:pPr marL="0" indent="0">
              <a:buNone/>
            </a:pPr>
            <a:r>
              <a:rPr lang="pt-BR" b="1" dirty="0"/>
              <a:t>Olhando a performance, observamos que a roleta </a:t>
            </a:r>
            <a:r>
              <a:rPr lang="pt-BR" b="1" dirty="0" err="1"/>
              <a:t>perfomava</a:t>
            </a:r>
            <a:r>
              <a:rPr lang="pt-BR" b="1" dirty="0"/>
              <a:t> melhor: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B221CF5-49AF-4156-A64A-D0CF8D29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88" y="2734227"/>
            <a:ext cx="5236463" cy="35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2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– Parametrização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Parâmetros adotados: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taxa_inicial_mutação</a:t>
            </a:r>
            <a:r>
              <a:rPr lang="pt-BR" dirty="0"/>
              <a:t>”: 1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usa_coliseu</a:t>
            </a:r>
            <a:r>
              <a:rPr lang="pt-BR" dirty="0"/>
              <a:t>”: 0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taxa_elitismo</a:t>
            </a:r>
            <a:r>
              <a:rPr lang="pt-BR" dirty="0"/>
              <a:t>”: 0.75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1031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949790-9AEA-4D22-9A39-8F903E7223E3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A50CD7-B4B2-44CF-8223-B66D2D4A5D71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D19AD-A478-42BD-8029-C16F334FDF55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530B9-22B7-4025-8173-20A8873BD5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A047F9-7EF7-4200-B53B-BF10AC84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55" y="1674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Tabelas de resultados e comparativo com outras etapas.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1021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F851240-255D-4D85-9D0D-FA7CFA0D82DF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023AF-87F3-48B2-9A9A-EDC7955DDF1C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539C79-5B70-4B48-A05A-32951E47216B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47D9C5-A582-41A3-A53B-319C181C2928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pt-BR" dirty="0"/>
              <a:t>Abordagem mista que prioriza inicialmente os serviços pela suas diferenças entre a</a:t>
            </a:r>
            <a:r>
              <a:rPr lang="pt-BR" baseline="-25000" dirty="0"/>
              <a:t>i</a:t>
            </a:r>
            <a:r>
              <a:rPr lang="pt-BR" dirty="0"/>
              <a:t> e b</a:t>
            </a:r>
            <a:r>
              <a:rPr lang="pt-BR" baseline="-25000" dirty="0"/>
              <a:t>i</a:t>
            </a:r>
            <a:r>
              <a:rPr lang="pt-BR" dirty="0"/>
              <a:t> e, em seguida, considera o quanto os remanescentes penalizarão a função objetivo é uma estratégia válida.</a:t>
            </a:r>
          </a:p>
          <a:p>
            <a:r>
              <a:rPr lang="pt-BR" dirty="0"/>
              <a:t>Melhores resultados foram obtidos para conjuntos de maiores dimensões (n &gt;= 50) e problemas mais restritivos (h até 0,4). Apesar de apresentar um pior objetivo para os menos restritivos (h &gt;= 0,6), o z</a:t>
            </a:r>
            <a:r>
              <a:rPr lang="pt-BR" baseline="-25000" dirty="0"/>
              <a:t>corte</a:t>
            </a:r>
            <a:r>
              <a:rPr lang="pt-BR" dirty="0"/>
              <a:t> = 0,5, caso combinado com um método de busca mais robusto, mostra potencial para objetivos melhores do que a referência de </a:t>
            </a:r>
            <a:r>
              <a:rPr lang="pt-BR" dirty="0" err="1"/>
              <a:t>Biskup</a:t>
            </a:r>
            <a:r>
              <a:rPr lang="pt-BR" dirty="0"/>
              <a:t>.</a:t>
            </a:r>
          </a:p>
          <a:p>
            <a:r>
              <a:rPr lang="pt-BR" dirty="0"/>
              <a:t>Como próximos passos: limitante da </a:t>
            </a:r>
            <a:r>
              <a:rPr lang="pt-BR" dirty="0" err="1"/>
              <a:t>pré</a:t>
            </a:r>
            <a:r>
              <a:rPr lang="pt-BR" dirty="0"/>
              <a:t>-alocação dos serviços, seja em relação ao tempo ou à parcela de serviços totais; melhorar a etapa de busca para instâncias menos restritivas; aplicação do z</a:t>
            </a:r>
            <a:r>
              <a:rPr lang="pt-BR" baseline="-25000" dirty="0"/>
              <a:t>corte</a:t>
            </a:r>
            <a:r>
              <a:rPr lang="pt-BR" dirty="0"/>
              <a:t> com outras heurísticas para avaliação do seu potencial.</a:t>
            </a:r>
          </a:p>
        </p:txBody>
      </p:sp>
    </p:spTree>
    <p:extLst>
      <p:ext uri="{BB962C8B-B14F-4D97-AF65-F5344CB8AC3E}">
        <p14:creationId xmlns:p14="http://schemas.microsoft.com/office/powerpoint/2010/main" val="2737552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6391EF-D07B-46B3-AA75-CBC1A5443448}"/>
              </a:ext>
            </a:extLst>
          </p:cNvPr>
          <p:cNvSpPr/>
          <p:nvPr/>
        </p:nvSpPr>
        <p:spPr>
          <a:xfrm>
            <a:off x="556589" y="230188"/>
            <a:ext cx="11635411" cy="1068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EF513-2E75-4D8F-AF68-76E88508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A1C19B-D6BF-479F-AC1D-0F653430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[1] Dirk </a:t>
            </a:r>
            <a:r>
              <a:rPr lang="en-US" b="1" i="0" dirty="0" err="1">
                <a:effectLst/>
              </a:rPr>
              <a:t>Biskup</a:t>
            </a:r>
            <a:r>
              <a:rPr lang="en-US" b="1" i="0" dirty="0">
                <a:effectLst/>
              </a:rPr>
              <a:t> and Martin Feldmann</a:t>
            </a:r>
            <a:r>
              <a:rPr lang="en-US" b="0" i="1" dirty="0">
                <a:effectLst/>
              </a:rPr>
              <a:t>. Benchmarks for scheduling on a single machine against restrictive and unrestrictive common due dates</a:t>
            </a:r>
            <a:r>
              <a:rPr lang="en-US" b="0" i="0" dirty="0">
                <a:effectLst/>
              </a:rPr>
              <a:t>. Computers &amp; Operations Research, 28(8):787–801, 2001.</a:t>
            </a:r>
          </a:p>
          <a:p>
            <a:pPr marL="0" indent="0">
              <a:buNone/>
            </a:pPr>
            <a:r>
              <a:rPr lang="en-US" b="1" i="0" dirty="0">
                <a:effectLst/>
              </a:rPr>
              <a:t>[2] Bassem </a:t>
            </a:r>
            <a:r>
              <a:rPr lang="en-US" b="1" i="0" dirty="0" err="1">
                <a:effectLst/>
              </a:rPr>
              <a:t>Jarboui</a:t>
            </a:r>
            <a:r>
              <a:rPr lang="en-US" b="1" i="0" dirty="0">
                <a:effectLst/>
              </a:rPr>
              <a:t>, Patrick </a:t>
            </a:r>
            <a:r>
              <a:rPr lang="en-US" b="1" i="0" dirty="0" err="1">
                <a:effectLst/>
              </a:rPr>
              <a:t>Siarry</a:t>
            </a:r>
            <a:r>
              <a:rPr lang="en-US" b="1" i="0" dirty="0">
                <a:effectLst/>
              </a:rPr>
              <a:t>, and Jacques </a:t>
            </a:r>
            <a:r>
              <a:rPr lang="en-US" b="1" i="0" dirty="0" err="1">
                <a:effectLst/>
              </a:rPr>
              <a:t>Teghem</a:t>
            </a:r>
            <a:r>
              <a:rPr lang="en-US" b="0" i="0" dirty="0">
                <a:effectLst/>
              </a:rPr>
              <a:t>. </a:t>
            </a:r>
            <a:r>
              <a:rPr lang="en-US" b="0" i="1" dirty="0">
                <a:effectLst/>
              </a:rPr>
              <a:t>Metaheuristics for </a:t>
            </a:r>
            <a:r>
              <a:rPr lang="en-US" b="0" i="1" dirty="0" err="1">
                <a:effectLst/>
              </a:rPr>
              <a:t>ProductionScheduling</a:t>
            </a:r>
            <a:r>
              <a:rPr lang="en-US" b="0" i="1" dirty="0">
                <a:effectLst/>
              </a:rPr>
              <a:t> (ISTE). </a:t>
            </a:r>
            <a:r>
              <a:rPr lang="en-US" b="0" i="0" dirty="0">
                <a:effectLst/>
              </a:rPr>
              <a:t>Wiley-IEEE Press, 1st edition, 2013.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D5E36-209E-47F6-A014-67669A3BF80B}"/>
              </a:ext>
            </a:extLst>
          </p:cNvPr>
          <p:cNvSpPr/>
          <p:nvPr/>
        </p:nvSpPr>
        <p:spPr>
          <a:xfrm>
            <a:off x="304799" y="230188"/>
            <a:ext cx="172280" cy="1068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E8062-CC65-4EE4-80F1-BF947B368DB4}"/>
              </a:ext>
            </a:extLst>
          </p:cNvPr>
          <p:cNvSpPr/>
          <p:nvPr/>
        </p:nvSpPr>
        <p:spPr>
          <a:xfrm>
            <a:off x="64602" y="230187"/>
            <a:ext cx="172280" cy="10685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- Introdução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4" descr="EVOLUTION">
            <a:extLst>
              <a:ext uri="{FF2B5EF4-FFF2-40B4-BE49-F238E27FC236}">
                <a16:creationId xmlns:a16="http://schemas.microsoft.com/office/drawing/2014/main" id="{AEB41C42-D956-45F4-BDB8-D8CB9569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32" y="3321050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4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geral – Algoritmo Genético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187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metaheurística</a:t>
            </a:r>
            <a:r>
              <a:rPr lang="en-US" sz="2400" dirty="0"/>
              <a:t> </a:t>
            </a:r>
            <a:r>
              <a:rPr lang="en-US" sz="2400" dirty="0" err="1"/>
              <a:t>escolhida</a:t>
            </a:r>
            <a:r>
              <a:rPr lang="en-US" sz="2400" dirty="0"/>
              <a:t> </a:t>
            </a:r>
            <a:r>
              <a:rPr lang="en-US" sz="2400" dirty="0" err="1"/>
              <a:t>foi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genético</a:t>
            </a:r>
            <a:r>
              <a:rPr lang="en-US" sz="2400" dirty="0"/>
              <a:t>,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probabilístico</a:t>
            </a:r>
            <a:r>
              <a:rPr lang="en-US" sz="2400" dirty="0"/>
              <a:t> </a:t>
            </a:r>
            <a:r>
              <a:rPr lang="en-US" sz="2400" dirty="0" err="1"/>
              <a:t>inspirado</a:t>
            </a:r>
            <a:r>
              <a:rPr lang="en-US" sz="2400" dirty="0"/>
              <a:t> no </a:t>
            </a:r>
            <a:r>
              <a:rPr lang="en-US" sz="2400" dirty="0" err="1"/>
              <a:t>processo</a:t>
            </a:r>
            <a:r>
              <a:rPr lang="en-US" sz="2400" dirty="0"/>
              <a:t> de </a:t>
            </a:r>
            <a:r>
              <a:rPr lang="en-US" sz="2400" dirty="0" err="1"/>
              <a:t>seleção</a:t>
            </a:r>
            <a:r>
              <a:rPr lang="en-US" sz="2400" dirty="0"/>
              <a:t> natural (John Holland, 1975)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geração</a:t>
            </a:r>
            <a:r>
              <a:rPr lang="en-US" sz="2400" dirty="0"/>
              <a:t> (</a:t>
            </a:r>
            <a:r>
              <a:rPr lang="en-US" sz="2400" dirty="0" err="1"/>
              <a:t>iteração</a:t>
            </a:r>
            <a:r>
              <a:rPr lang="en-US" sz="2400" dirty="0"/>
              <a:t>),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indivíduos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bem</a:t>
            </a:r>
            <a:r>
              <a:rPr lang="en-US" sz="2400" dirty="0"/>
              <a:t> </a:t>
            </a:r>
            <a:r>
              <a:rPr lang="en-US" sz="2400" dirty="0" err="1"/>
              <a:t>sucedidos</a:t>
            </a:r>
            <a:r>
              <a:rPr lang="en-US" sz="2400" dirty="0"/>
              <a:t> da </a:t>
            </a:r>
            <a:r>
              <a:rPr lang="en-US" sz="2400" dirty="0" err="1"/>
              <a:t>população</a:t>
            </a:r>
            <a:r>
              <a:rPr lang="en-US" sz="2400" dirty="0"/>
              <a:t> (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custo</a:t>
            </a:r>
            <a:r>
              <a:rPr lang="en-US" sz="2400" dirty="0"/>
              <a:t>) </a:t>
            </a:r>
            <a:r>
              <a:rPr lang="en-US" sz="2400" dirty="0" err="1"/>
              <a:t>possuem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chances de </a:t>
            </a:r>
            <a:r>
              <a:rPr lang="en-US" sz="2400" dirty="0" err="1"/>
              <a:t>sobreviver</a:t>
            </a:r>
            <a:r>
              <a:rPr lang="en-US" sz="2400" dirty="0"/>
              <a:t> e se </a:t>
            </a:r>
            <a:r>
              <a:rPr lang="en-US" sz="2400" dirty="0" err="1"/>
              <a:t>reproduzir</a:t>
            </a:r>
            <a:r>
              <a:rPr lang="en-US" sz="2400" dirty="0"/>
              <a:t> </a:t>
            </a:r>
            <a:r>
              <a:rPr lang="en-US" sz="2400" dirty="0" err="1"/>
              <a:t>nas</a:t>
            </a:r>
            <a:r>
              <a:rPr lang="en-US" sz="2400" dirty="0"/>
              <a:t> </a:t>
            </a:r>
            <a:r>
              <a:rPr lang="en-US" sz="2400" dirty="0" err="1"/>
              <a:t>gerações</a:t>
            </a:r>
            <a:r>
              <a:rPr lang="en-US" sz="2400" dirty="0"/>
              <a:t> </a:t>
            </a:r>
            <a:r>
              <a:rPr lang="en-US" sz="2400" dirty="0" err="1"/>
              <a:t>seguintes</a:t>
            </a:r>
            <a:endParaRPr lang="en-US" sz="2400" dirty="0"/>
          </a:p>
          <a:p>
            <a:r>
              <a:rPr lang="en-US" sz="2400" dirty="0" err="1"/>
              <a:t>Relembrando</a:t>
            </a:r>
            <a:r>
              <a:rPr lang="en-US" sz="2400" dirty="0"/>
              <a:t> o </a:t>
            </a:r>
            <a:r>
              <a:rPr lang="en-US" sz="2400" dirty="0" err="1"/>
              <a:t>algoritmo</a:t>
            </a:r>
            <a:r>
              <a:rPr lang="en-US" sz="2400" dirty="0"/>
              <a:t> </a:t>
            </a:r>
            <a:r>
              <a:rPr lang="en-US" sz="2400" dirty="0" err="1"/>
              <a:t>básico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70B19-CB37-4059-884E-6F54A1831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9"/>
          <a:stretch/>
        </p:blipFill>
        <p:spPr>
          <a:xfrm>
            <a:off x="3257154" y="4226717"/>
            <a:ext cx="5677692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5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 Inicial</a:t>
            </a:r>
            <a:endParaRPr lang="pt-BR" i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E5FE94C-0DEE-4ABA-A658-E40938A74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415612"/>
              </p:ext>
            </p:extLst>
          </p:nvPr>
        </p:nvGraphicFramePr>
        <p:xfrm>
          <a:off x="1418253" y="1987420"/>
          <a:ext cx="8226843" cy="197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6D898A2-2B53-4EC1-90D5-07673F153EE9}"/>
              </a:ext>
            </a:extLst>
          </p:cNvPr>
          <p:cNvSpPr/>
          <p:nvPr/>
        </p:nvSpPr>
        <p:spPr>
          <a:xfrm>
            <a:off x="9473585" y="4026062"/>
            <a:ext cx="2567673" cy="13974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5 soluções factíveis;</a:t>
            </a:r>
          </a:p>
          <a:p>
            <a:pPr algn="ctr"/>
            <a:r>
              <a:rPr lang="pt-BR" sz="2800" dirty="0"/>
              <a:t>“Ótimos locais”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353C3-C26F-4E1D-934F-AF4DA5CC0E27}"/>
              </a:ext>
            </a:extLst>
          </p:cNvPr>
          <p:cNvSpPr/>
          <p:nvPr/>
        </p:nvSpPr>
        <p:spPr>
          <a:xfrm>
            <a:off x="150742" y="4285023"/>
            <a:ext cx="3824099" cy="22078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Possui parâmetro de ajuste: “Z corte”</a:t>
            </a:r>
          </a:p>
          <a:p>
            <a:pPr algn="ctr"/>
            <a:r>
              <a:rPr lang="pt-BR" sz="2400" dirty="0"/>
              <a:t>É realizada com ajustes</a:t>
            </a:r>
          </a:p>
          <a:p>
            <a:pPr algn="ctr"/>
            <a:r>
              <a:rPr lang="pt-BR" sz="2400" dirty="0"/>
              <a:t> [0,25  0,5  0,6  0,75  2,0]</a:t>
            </a:r>
          </a:p>
          <a:p>
            <a:pPr algn="ctr"/>
            <a:r>
              <a:rPr lang="pt-BR" sz="2400" dirty="0"/>
              <a:t>Gera uma solução para cada “Z corte”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EEBF3B-5CCE-4F79-991D-6D308E1E5C2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62792" y="3532518"/>
            <a:ext cx="381828" cy="75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F29559-B049-4E80-9278-9A0A28155684}"/>
              </a:ext>
            </a:extLst>
          </p:cNvPr>
          <p:cNvCxnSpPr>
            <a:cxnSpLocks/>
          </p:cNvCxnSpPr>
          <p:nvPr/>
        </p:nvCxnSpPr>
        <p:spPr>
          <a:xfrm>
            <a:off x="8812699" y="3268381"/>
            <a:ext cx="660886" cy="77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E3B090-E3A4-4A36-98FF-E6074DBE3097}"/>
              </a:ext>
            </a:extLst>
          </p:cNvPr>
          <p:cNvSpPr/>
          <p:nvPr/>
        </p:nvSpPr>
        <p:spPr>
          <a:xfrm>
            <a:off x="5083170" y="4553896"/>
            <a:ext cx="2847849" cy="12217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Busca local em cada solução</a:t>
            </a:r>
          </a:p>
          <a:p>
            <a:pPr algn="ctr"/>
            <a:endParaRPr lang="pt-BR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ABA02E-2035-4EED-817B-1F3775D7FDA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601441" y="3532518"/>
            <a:ext cx="905654" cy="102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1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 – Definição da população inicial</a:t>
            </a:r>
            <a:endParaRPr lang="pt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6A5-BF63-4989-AFB4-E203947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Definimos como população inicial as soluções com os melhores objetivos da heurística construtiva + busca local para os diferentes z</a:t>
            </a:r>
            <a:r>
              <a:rPr lang="pt-BR" baseline="-25000" dirty="0"/>
              <a:t>corte</a:t>
            </a:r>
            <a:r>
              <a:rPr lang="pt-BR" dirty="0"/>
              <a:t> = [0,25  0,5  0,6  0,75  2,0], com os seus respectivos objetivos (fitness)</a:t>
            </a:r>
          </a:p>
          <a:p>
            <a:r>
              <a:rPr lang="pt-BR" dirty="0"/>
              <a:t>Esse grupo de soluções também fará parte do conjunto inicial de soluções reprodutoras (população inicial dos pais)</a:t>
            </a:r>
          </a:p>
        </p:txBody>
      </p:sp>
    </p:spTree>
    <p:extLst>
      <p:ext uri="{BB962C8B-B14F-4D97-AF65-F5344CB8AC3E}">
        <p14:creationId xmlns:p14="http://schemas.microsoft.com/office/powerpoint/2010/main" val="25913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Codificação</a:t>
            </a:r>
            <a:endParaRPr lang="pt-BR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93B834-5895-49B0-8F60-F2EDE44F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Codificação de problema da mochila, cada tarefa recebe um bit:</a:t>
            </a:r>
          </a:p>
          <a:p>
            <a:pPr marL="0" indent="0">
              <a:buNone/>
            </a:pPr>
            <a:r>
              <a:rPr lang="pt-BR" dirty="0"/>
              <a:t>1 = Termina antes da data;</a:t>
            </a:r>
          </a:p>
          <a:p>
            <a:pPr marL="0" indent="0">
              <a:buNone/>
            </a:pPr>
            <a:r>
              <a:rPr lang="pt-BR" dirty="0"/>
              <a:t>0 = termina após.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Premissas para essa modelagem: </a:t>
            </a:r>
          </a:p>
          <a:p>
            <a:pPr marL="0" indent="0">
              <a:buNone/>
            </a:pPr>
            <a:r>
              <a:rPr lang="pt-BR" dirty="0"/>
              <a:t>Sempre um trabalho termina em “d”</a:t>
            </a:r>
          </a:p>
          <a:p>
            <a:pPr marL="0" indent="0">
              <a:buNone/>
            </a:pPr>
            <a:r>
              <a:rPr lang="pt-BR" dirty="0"/>
              <a:t>Sequência será definida pela propriedade do V-shape.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49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2301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– Ideia Geral</a:t>
            </a:r>
            <a:endParaRPr lang="pt-BR" i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95425B5-E340-4E87-BB28-3FC4ED89B2D3}"/>
              </a:ext>
            </a:extLst>
          </p:cNvPr>
          <p:cNvGraphicFramePr/>
          <p:nvPr/>
        </p:nvGraphicFramePr>
        <p:xfrm>
          <a:off x="1606022" y="2006353"/>
          <a:ext cx="8128000" cy="206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F0A9950-51FC-4027-A39B-DBC94ADC63EA}"/>
              </a:ext>
            </a:extLst>
          </p:cNvPr>
          <p:cNvSpPr/>
          <p:nvPr/>
        </p:nvSpPr>
        <p:spPr>
          <a:xfrm>
            <a:off x="3860478" y="1690688"/>
            <a:ext cx="3630967" cy="3817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Repete até critério de parada</a:t>
            </a:r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A8389B6B-C173-4C35-B7C6-CB02FB79372E}"/>
              </a:ext>
            </a:extLst>
          </p:cNvPr>
          <p:cNvSpPr/>
          <p:nvPr/>
        </p:nvSpPr>
        <p:spPr>
          <a:xfrm flipH="1">
            <a:off x="2560319" y="1499818"/>
            <a:ext cx="6319516" cy="908102"/>
          </a:xfrm>
          <a:prstGeom prst="uturnArrow">
            <a:avLst>
              <a:gd name="adj1" fmla="val 25631"/>
              <a:gd name="adj2" fmla="val 25000"/>
              <a:gd name="adj3" fmla="val 26897"/>
              <a:gd name="adj4" fmla="val 43750"/>
              <a:gd name="adj5" fmla="val 10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0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1626B8C-7EF6-46EF-94A9-FBD6B3109E77}"/>
              </a:ext>
            </a:extLst>
          </p:cNvPr>
          <p:cNvGrpSpPr/>
          <p:nvPr/>
        </p:nvGrpSpPr>
        <p:grpSpPr>
          <a:xfrm>
            <a:off x="64602" y="179387"/>
            <a:ext cx="12127398" cy="1068526"/>
            <a:chOff x="64602" y="230187"/>
            <a:chExt cx="12127398" cy="10685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7C8D44-351E-49F2-ADAE-9CAC2A2505E9}"/>
                </a:ext>
              </a:extLst>
            </p:cNvPr>
            <p:cNvSpPr/>
            <p:nvPr/>
          </p:nvSpPr>
          <p:spPr>
            <a:xfrm>
              <a:off x="556589" y="230188"/>
              <a:ext cx="11635411" cy="1068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0FE0DC-EA0F-460D-9C35-A97BB8123263}"/>
                </a:ext>
              </a:extLst>
            </p:cNvPr>
            <p:cNvSpPr/>
            <p:nvPr/>
          </p:nvSpPr>
          <p:spPr>
            <a:xfrm>
              <a:off x="304799" y="230188"/>
              <a:ext cx="172280" cy="1068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56EB36-CC4F-4384-95AC-D4E5B8F94CC1}"/>
                </a:ext>
              </a:extLst>
            </p:cNvPr>
            <p:cNvSpPr/>
            <p:nvPr/>
          </p:nvSpPr>
          <p:spPr>
            <a:xfrm>
              <a:off x="64602" y="230187"/>
              <a:ext cx="172280" cy="1068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D6345F-DDA8-41BD-9F51-4947FE7D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Diversidade </a:t>
            </a:r>
            <a:r>
              <a:rPr lang="pt-BR" dirty="0" err="1"/>
              <a:t>vs</a:t>
            </a:r>
            <a:r>
              <a:rPr lang="pt-BR" dirty="0"/>
              <a:t> Pressão Evolutiva</a:t>
            </a:r>
            <a:endParaRPr lang="pt-BR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80801-55DE-4420-BB57-FD3214FF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66" y="1433650"/>
            <a:ext cx="7046604" cy="4071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8AE2C6-0D42-4F68-86D7-8B8923C9B97A}"/>
              </a:ext>
            </a:extLst>
          </p:cNvPr>
          <p:cNvSpPr txBox="1"/>
          <p:nvPr/>
        </p:nvSpPr>
        <p:spPr>
          <a:xfrm>
            <a:off x="1364457" y="5795050"/>
            <a:ext cx="10238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Ref.: Handbook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Metaheuristics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Michel </a:t>
            </a:r>
            <a:r>
              <a:rPr lang="pt-BR" dirty="0" err="1"/>
              <a:t>Gendreau</a:t>
            </a:r>
            <a:r>
              <a:rPr lang="pt-BR" dirty="0"/>
              <a:t>, Jean-Yves </a:t>
            </a:r>
            <a:r>
              <a:rPr lang="pt-BR" dirty="0" err="1"/>
              <a:t>Potvin</a:t>
            </a:r>
            <a:r>
              <a:rPr lang="pt-BR" dirty="0"/>
              <a:t>, página 268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5DA7C7C-F973-48BA-A0BC-D14B1F19FD81}"/>
              </a:ext>
            </a:extLst>
          </p:cNvPr>
          <p:cNvSpPr/>
          <p:nvPr/>
        </p:nvSpPr>
        <p:spPr>
          <a:xfrm>
            <a:off x="8096435" y="1383013"/>
            <a:ext cx="3506680" cy="1573237"/>
          </a:xfrm>
          <a:prstGeom prst="wedgeEllipseCallout">
            <a:avLst>
              <a:gd name="adj1" fmla="val -68627"/>
              <a:gd name="adj2" fmla="val 124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Variar a população é uma das formas de variar a diversidade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D5291-F86F-4EDF-AFA7-175AEC81D1FE}"/>
              </a:ext>
            </a:extLst>
          </p:cNvPr>
          <p:cNvSpPr/>
          <p:nvPr/>
        </p:nvSpPr>
        <p:spPr>
          <a:xfrm>
            <a:off x="5912529" y="5033640"/>
            <a:ext cx="1349405" cy="2308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F5377D-9EA8-48AD-9A9E-2EC01827912E}"/>
              </a:ext>
            </a:extLst>
          </p:cNvPr>
          <p:cNvSpPr/>
          <p:nvPr/>
        </p:nvSpPr>
        <p:spPr>
          <a:xfrm>
            <a:off x="556589" y="1866122"/>
            <a:ext cx="1869370" cy="17354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Apagar esse slide</a:t>
            </a:r>
            <a:r>
              <a:rPr lang="en-US" dirty="0"/>
              <a:t>?</a:t>
            </a:r>
          </a:p>
          <a:p>
            <a:pPr algn="ctr"/>
            <a:r>
              <a:rPr lang="en-US" dirty="0"/>
              <a:t>É </a:t>
            </a:r>
            <a:r>
              <a:rPr lang="en-US" dirty="0" err="1"/>
              <a:t>interessante</a:t>
            </a:r>
            <a:r>
              <a:rPr lang="en-US" dirty="0"/>
              <a:t> mas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a </a:t>
            </a:r>
            <a:r>
              <a:rPr lang="en-US" dirty="0" err="1"/>
              <a:t>ver</a:t>
            </a:r>
            <a:r>
              <a:rPr lang="en-US" dirty="0"/>
              <a:t> com o </a:t>
            </a:r>
            <a:r>
              <a:rPr lang="en-US" dirty="0" err="1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660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</TotalTime>
  <Words>1253</Words>
  <Application>Microsoft Office PowerPoint</Application>
  <PresentationFormat>Widescreen</PresentationFormat>
  <Paragraphs>239</Paragraphs>
  <Slides>25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PRO5826 Estudo de Heurísticas e Meta-heurísticas para Problemas de Produção</vt:lpstr>
      <vt:lpstr>PowerPoint Presentation</vt:lpstr>
      <vt:lpstr>Algoritmo Genético - Introdução</vt:lpstr>
      <vt:lpstr>Ideia geral – Algoritmo Genético</vt:lpstr>
      <vt:lpstr>População Inicial</vt:lpstr>
      <vt:lpstr>AG – Definição da população inicial</vt:lpstr>
      <vt:lpstr>Algoritmo Genético – Codificação</vt:lpstr>
      <vt:lpstr>Algoritmo Genético – Ideia Geral</vt:lpstr>
      <vt:lpstr>Diversidade vs Pressão Evolutiva</vt:lpstr>
      <vt:lpstr>Algoritmo Genético – Ideia Geral</vt:lpstr>
      <vt:lpstr>Algoritmo Genético – Codificação</vt:lpstr>
      <vt:lpstr>Algoritmo Genético – Aptidão</vt:lpstr>
      <vt:lpstr>Cruzamento – cruzamentos</vt:lpstr>
      <vt:lpstr>Cruzamento – seleção de pais</vt:lpstr>
      <vt:lpstr>AG – Mutação</vt:lpstr>
      <vt:lpstr>AG – Mutação</vt:lpstr>
      <vt:lpstr>AG – Mutação</vt:lpstr>
      <vt:lpstr>Parametrização</vt:lpstr>
      <vt:lpstr>Resultados – Parametrização – Quanto ao obj.</vt:lpstr>
      <vt:lpstr>Resultados – Parametrização - Quanto ao obj.</vt:lpstr>
      <vt:lpstr>Resultados – Parametrização - Quanto ao obj.</vt:lpstr>
      <vt:lpstr>Resultados – Parametrização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PRO5826 - Estudo de Heurísticas e Meta-heurísticas para Problemas de Produção</dc:title>
  <dc:creator>Jhonatan</dc:creator>
  <cp:lastModifiedBy>Jhonatan</cp:lastModifiedBy>
  <cp:revision>55</cp:revision>
  <dcterms:created xsi:type="dcterms:W3CDTF">2021-07-14T22:40:57Z</dcterms:created>
  <dcterms:modified xsi:type="dcterms:W3CDTF">2021-09-02T23:22:40Z</dcterms:modified>
</cp:coreProperties>
</file>