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289" r:id="rId4"/>
    <p:sldId id="274" r:id="rId5"/>
    <p:sldId id="290" r:id="rId6"/>
    <p:sldId id="291" r:id="rId7"/>
    <p:sldId id="293" r:id="rId8"/>
    <p:sldId id="292" r:id="rId9"/>
    <p:sldId id="301" r:id="rId10"/>
    <p:sldId id="299" r:id="rId11"/>
    <p:sldId id="294" r:id="rId12"/>
    <p:sldId id="295" r:id="rId13"/>
    <p:sldId id="300" r:id="rId14"/>
    <p:sldId id="297" r:id="rId15"/>
    <p:sldId id="296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2" clrIdx="0">
    <p:extLst>
      <p:ext uri="{19B8F6BF-5375-455C-9EA6-DF929625EA0E}">
        <p15:presenceInfo xmlns:p15="http://schemas.microsoft.com/office/powerpoint/2012/main" userId="Jhonatan" providerId="None"/>
      </p:ext>
    </p:extLst>
  </p:cmAuthor>
  <p:cmAuthor id="2" name="Luiza Biasoto" initials="LB" lastIdx="2" clrIdx="1">
    <p:extLst>
      <p:ext uri="{19B8F6BF-5375-455C-9EA6-DF929625EA0E}">
        <p15:presenceInfo xmlns:p15="http://schemas.microsoft.com/office/powerpoint/2012/main" userId="217099db60c05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Documents\GitHub\metaheuristicas\objetivos_com_buscalocal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Tempos!$D$1:$J$1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Tempos!$D$203:$J$203</c:f>
              <c:numCache>
                <c:formatCode>0.000</c:formatCode>
                <c:ptCount val="7"/>
                <c:pt idx="0">
                  <c:v>2.9292590618133541E-2</c:v>
                </c:pt>
                <c:pt idx="1">
                  <c:v>1.529086470603943E-2</c:v>
                </c:pt>
                <c:pt idx="2">
                  <c:v>3.6676658391952513E-2</c:v>
                </c:pt>
                <c:pt idx="3">
                  <c:v>8.5854283571243292E-2</c:v>
                </c:pt>
                <c:pt idx="4">
                  <c:v>0.46765289306640623</c:v>
                </c:pt>
                <c:pt idx="5">
                  <c:v>5.0143916046619417</c:v>
                </c:pt>
                <c:pt idx="6">
                  <c:v>22.077518205642701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95-48CD-A239-6B7631049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031872"/>
        <c:axId val="1055034368"/>
      </c:scatterChart>
      <c:valAx>
        <c:axId val="105503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Dimensão</a:t>
                </a:r>
                <a:r>
                  <a:rPr lang="en-US" b="1" baseline="0"/>
                  <a:t> (n)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034368"/>
        <c:crosses val="autoZero"/>
        <c:crossBetween val="midCat"/>
      </c:valAx>
      <c:valAx>
        <c:axId val="105503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031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06:37:04.451" idx="2">
    <p:pos x="4138" y="2628"/>
    <p:text>Luiza, esse é o termo?</p:text>
    <p:extLst>
      <p:ext uri="{C676402C-5697-4E1C-873F-D02D1690AC5C}">
        <p15:threadingInfo xmlns:p15="http://schemas.microsoft.com/office/powerpoint/2012/main" timeZoneBias="180"/>
      </p:ext>
    </p:extLst>
  </p:cm>
  <p:cm authorId="2" dt="2021-08-05T22:51:31.547" idx="1">
    <p:pos x="4138" y="2764"/>
    <p:text>eu troquei pra best-improvement, que é o termo que ela usou na nossa apresentação, o que acha?</p:text>
    <p:extLst>
      <p:ext uri="{C676402C-5697-4E1C-873F-D02D1690AC5C}">
        <p15:threadingInfo xmlns:p15="http://schemas.microsoft.com/office/powerpoint/2012/main" timeZoneBias="180">
          <p15:parentCm authorId="1" idx="2"/>
        </p15:threadingInfo>
      </p:ext>
    </p:extLst>
  </p:cm>
  <p:cm authorId="2" dt="2021-08-05T22:53:30.254" idx="2">
    <p:pos x="3593" y="1740"/>
    <p:text>ele avalia todos, não só do adiantado para o atrasado.. se nessa a troca do atrasado pro adiantado dá infeasible, na próxima ela pode dar factível...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umba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-168675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0" i="0" dirty="0">
                <a:effectLst/>
                <a:latin typeface="Arial" panose="020B0604020202020204" pitchFamily="34" charset="0"/>
              </a:rPr>
              <a:t>Problema de planejamento da produção em uma única máquina com datas de entrega em comum, considerando penalidades de adiantamento e de atraso de entrega</a:t>
            </a:r>
            <a:br>
              <a:rPr lang="pt-BR" sz="3600" b="0" i="0" dirty="0">
                <a:effectLst/>
                <a:latin typeface="Arial" panose="020B0604020202020204" pitchFamily="34" charset="0"/>
              </a:rPr>
            </a:br>
            <a:br>
              <a:rPr lang="pt-BR" sz="3600" b="0" i="0" dirty="0">
                <a:effectLst/>
                <a:latin typeface="Arial" panose="020B0604020202020204" pitchFamily="34" charset="0"/>
              </a:rPr>
            </a:br>
            <a:r>
              <a:rPr lang="pt-BR" sz="3600" b="0" i="0" dirty="0">
                <a:effectLst/>
                <a:latin typeface="Arial" panose="020B0604020202020204" pitchFamily="34" charset="0"/>
              </a:rPr>
              <a:t>Apresentação II – Busca local</a:t>
            </a:r>
            <a:endParaRPr lang="pt-BR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Jhonatan Albertini</a:t>
            </a:r>
          </a:p>
          <a:p>
            <a:pPr algn="l"/>
            <a:r>
              <a:rPr lang="it-IT" sz="2800" dirty="0"/>
              <a:t>Luiza Pellin Biasoto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para seleção da próxima solução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3ED73F-CE9A-429B-A111-89F18D184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27129"/>
              </p:ext>
            </p:extLst>
          </p:nvPr>
        </p:nvGraphicFramePr>
        <p:xfrm>
          <a:off x="888897" y="2633098"/>
          <a:ext cx="982281" cy="2251710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A0C978-5843-4463-B4D4-7C738A11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25203"/>
              </p:ext>
            </p:extLst>
          </p:nvPr>
        </p:nvGraphicFramePr>
        <p:xfrm>
          <a:off x="2319319" y="2633098"/>
          <a:ext cx="982281" cy="2251710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89F05-D2FC-4779-8351-58ECE391C108}"/>
              </a:ext>
            </a:extLst>
          </p:cNvPr>
          <p:cNvSpPr txBox="1"/>
          <p:nvPr/>
        </p:nvSpPr>
        <p:spPr>
          <a:xfrm>
            <a:off x="775320" y="2153152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</a:t>
            </a:r>
            <a:r>
              <a:rPr lang="pt-BR" b="1" dirty="0"/>
              <a:t>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53C71-E34D-471B-8D49-6E6D3218A03F}"/>
              </a:ext>
            </a:extLst>
          </p:cNvPr>
          <p:cNvSpPr txBox="1"/>
          <p:nvPr/>
        </p:nvSpPr>
        <p:spPr>
          <a:xfrm>
            <a:off x="2205742" y="2175977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</a:t>
            </a:r>
            <a:r>
              <a:rPr lang="pt-BR" b="1" dirty="0"/>
              <a:t>E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A8AE31-AA37-44E1-BB3B-DD8E5AC19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93343"/>
              </p:ext>
            </p:extLst>
          </p:nvPr>
        </p:nvGraphicFramePr>
        <p:xfrm>
          <a:off x="4347870" y="1728883"/>
          <a:ext cx="3477404" cy="42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351">
                  <a:extLst>
                    <a:ext uri="{9D8B030D-6E8A-4147-A177-3AD203B41FA5}">
                      <a16:colId xmlns:a16="http://schemas.microsoft.com/office/drawing/2014/main" val="1698690337"/>
                    </a:ext>
                  </a:extLst>
                </a:gridCol>
                <a:gridCol w="869351">
                  <a:extLst>
                    <a:ext uri="{9D8B030D-6E8A-4147-A177-3AD203B41FA5}">
                      <a16:colId xmlns:a16="http://schemas.microsoft.com/office/drawing/2014/main" val="2141034969"/>
                    </a:ext>
                  </a:extLst>
                </a:gridCol>
                <a:gridCol w="869351">
                  <a:extLst>
                    <a:ext uri="{9D8B030D-6E8A-4147-A177-3AD203B41FA5}">
                      <a16:colId xmlns:a16="http://schemas.microsoft.com/office/drawing/2014/main" val="3831319060"/>
                    </a:ext>
                  </a:extLst>
                </a:gridCol>
                <a:gridCol w="869351">
                  <a:extLst>
                    <a:ext uri="{9D8B030D-6E8A-4147-A177-3AD203B41FA5}">
                      <a16:colId xmlns:a16="http://schemas.microsoft.com/office/drawing/2014/main" val="272198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Tarefa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Origem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Destino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Novo objetivo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1054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1687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5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987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872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5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chemeClr val="accent6"/>
                          </a:solidFill>
                          <a:effectLst/>
                        </a:rPr>
                        <a:t>816</a:t>
                      </a:r>
                      <a:endParaRPr lang="en-US" sz="1600" b="1" i="0" u="none" strike="noStrike" kern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830</a:t>
                      </a: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890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982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5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infactível</a:t>
                      </a:r>
                      <a:endParaRPr lang="en-US" sz="14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1048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227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936E44-FF92-430E-BA93-E871291A4A9B}"/>
              </a:ext>
            </a:extLst>
          </p:cNvPr>
          <p:cNvSpPr txBox="1"/>
          <p:nvPr/>
        </p:nvSpPr>
        <p:spPr>
          <a:xfrm>
            <a:off x="1107649" y="4995422"/>
            <a:ext cx="20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Objetivo atual: </a:t>
            </a:r>
            <a:r>
              <a:rPr lang="pt-BR" b="1" dirty="0">
                <a:solidFill>
                  <a:schemeClr val="accent2"/>
                </a:solidFill>
              </a:rPr>
              <a:t>846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7809A-8E32-4C42-B84C-5F45C3F51261}"/>
              </a:ext>
            </a:extLst>
          </p:cNvPr>
          <p:cNvSpPr txBox="1"/>
          <p:nvPr/>
        </p:nvSpPr>
        <p:spPr>
          <a:xfrm>
            <a:off x="1337002" y="175133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Solução atual: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8E20-19DD-4CB9-9630-2F8C73617EB0}"/>
              </a:ext>
            </a:extLst>
          </p:cNvPr>
          <p:cNvSpPr txBox="1"/>
          <p:nvPr/>
        </p:nvSpPr>
        <p:spPr>
          <a:xfrm>
            <a:off x="4252274" y="1299948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Busca total: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8A44B05-2E1A-4AB9-8558-3658C9303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1578"/>
              </p:ext>
            </p:extLst>
          </p:nvPr>
        </p:nvGraphicFramePr>
        <p:xfrm>
          <a:off x="8813696" y="2633098"/>
          <a:ext cx="982281" cy="262699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771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427F008-417D-47C9-9A02-67D27362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6461"/>
              </p:ext>
            </p:extLst>
          </p:nvPr>
        </p:nvGraphicFramePr>
        <p:xfrm>
          <a:off x="10244118" y="2633098"/>
          <a:ext cx="982281" cy="187642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4231B60-F748-4C01-BEAE-A58C871489A7}"/>
              </a:ext>
            </a:extLst>
          </p:cNvPr>
          <p:cNvSpPr txBox="1"/>
          <p:nvPr/>
        </p:nvSpPr>
        <p:spPr>
          <a:xfrm>
            <a:off x="8700119" y="2153152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</a:t>
            </a:r>
            <a:r>
              <a:rPr lang="pt-BR" b="1" dirty="0"/>
              <a:t>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A2EBD-11BD-4D8F-AAEE-578A1A3C733D}"/>
              </a:ext>
            </a:extLst>
          </p:cNvPr>
          <p:cNvSpPr txBox="1"/>
          <p:nvPr/>
        </p:nvSpPr>
        <p:spPr>
          <a:xfrm>
            <a:off x="10130541" y="2175977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</a:t>
            </a:r>
            <a:r>
              <a:rPr lang="pt-BR" b="1" dirty="0"/>
              <a:t>E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62173-84D0-47DC-8B02-565BF9D3869F}"/>
              </a:ext>
            </a:extLst>
          </p:cNvPr>
          <p:cNvSpPr txBox="1"/>
          <p:nvPr/>
        </p:nvSpPr>
        <p:spPr>
          <a:xfrm>
            <a:off x="9018335" y="5379010"/>
            <a:ext cx="20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Objetivo atual: </a:t>
            </a:r>
            <a:r>
              <a:rPr lang="pt-BR" b="1" dirty="0">
                <a:solidFill>
                  <a:schemeClr val="accent6"/>
                </a:solidFill>
              </a:rPr>
              <a:t>816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EC70B-4D9F-4367-8157-481A8973BB8B}"/>
              </a:ext>
            </a:extLst>
          </p:cNvPr>
          <p:cNvSpPr txBox="1"/>
          <p:nvPr/>
        </p:nvSpPr>
        <p:spPr>
          <a:xfrm>
            <a:off x="9261801" y="1751338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Nova solução: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33E99-7252-40E1-B977-52497AAE58F3}"/>
              </a:ext>
            </a:extLst>
          </p:cNvPr>
          <p:cNvSpPr txBox="1"/>
          <p:nvPr/>
        </p:nvSpPr>
        <p:spPr>
          <a:xfrm>
            <a:off x="4224808" y="5993638"/>
            <a:ext cx="372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busca garante o atendimento da solução à propriedade do V-Shape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551E61-85C7-4ED5-8D07-6136985D84BF}"/>
              </a:ext>
            </a:extLst>
          </p:cNvPr>
          <p:cNvSpPr txBox="1"/>
          <p:nvPr/>
        </p:nvSpPr>
        <p:spPr>
          <a:xfrm>
            <a:off x="9896460" y="4725784"/>
            <a:ext cx="20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Tarefa 5 adicionada à </a:t>
            </a:r>
            <a:r>
              <a:rPr lang="pt-BR" b="1" dirty="0"/>
              <a:t>Lista Tabu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22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Em todas as buscas totais realizadas, caso o melhor objetivo seja menor que a solução incumbente, esta é atualizada.</a:t>
            </a:r>
          </a:p>
          <a:p>
            <a:r>
              <a:rPr lang="pt-BR" dirty="0"/>
              <a:t>Note que a solução atual pode ser atualizada sem que a incumbente também o seja, pois o algoritmo caminha por vizinhanças com soluções piores para tentar sair do ótimo local.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para seleção da próxima solução</a:t>
            </a:r>
          </a:p>
        </p:txBody>
      </p:sp>
    </p:spTree>
    <p:extLst>
      <p:ext uri="{BB962C8B-B14F-4D97-AF65-F5344CB8AC3E}">
        <p14:creationId xmlns:p14="http://schemas.microsoft.com/office/powerpoint/2010/main" val="19498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Existem três critérios de parada no algoritmo:</a:t>
            </a:r>
          </a:p>
          <a:p>
            <a:pPr lvl="1"/>
            <a:r>
              <a:rPr lang="pt-BR" dirty="0"/>
              <a:t>1º - define o limite máximo de iterações da busca total (padrão, 100)</a:t>
            </a:r>
          </a:p>
          <a:p>
            <a:pPr lvl="1"/>
            <a:r>
              <a:rPr lang="pt-BR" dirty="0"/>
              <a:t>2º - define o limite máximo de soluções piores aceitas (dependente da dimensão dos problemas (máximo(10%*dimensão, 4))</a:t>
            </a:r>
          </a:p>
          <a:p>
            <a:pPr lvl="1"/>
            <a:r>
              <a:rPr lang="pt-BR" dirty="0"/>
              <a:t>3º - define o limite da geração de soluções aleatórias (padrão, 5)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parada</a:t>
            </a:r>
          </a:p>
        </p:txBody>
      </p:sp>
    </p:spTree>
    <p:extLst>
      <p:ext uri="{BB962C8B-B14F-4D97-AF65-F5344CB8AC3E}">
        <p14:creationId xmlns:p14="http://schemas.microsoft.com/office/powerpoint/2010/main" val="345377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parada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A698-19C7-4388-AC40-29917D9F8748}"/>
              </a:ext>
            </a:extLst>
          </p:cNvPr>
          <p:cNvSpPr/>
          <p:nvPr/>
        </p:nvSpPr>
        <p:spPr>
          <a:xfrm>
            <a:off x="244391" y="2090918"/>
            <a:ext cx="1328495" cy="98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endParaRPr lang="pt-BR" sz="1400" b="1" dirty="0">
              <a:solidFill>
                <a:schemeClr val="tx1"/>
              </a:solidFill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</a:rPr>
              <a:t>(busca total)</a:t>
            </a:r>
            <a:endParaRPr lang="pt-BR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6671FA-8CE2-498D-959F-BE2AB89AB70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1572886" y="2580947"/>
            <a:ext cx="16499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6F9D6-EFCF-4795-AB7C-19545083B2B8}"/>
              </a:ext>
            </a:extLst>
          </p:cNvPr>
          <p:cNvSpPr/>
          <p:nvPr/>
        </p:nvSpPr>
        <p:spPr>
          <a:xfrm>
            <a:off x="3467694" y="3567582"/>
            <a:ext cx="936029" cy="459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 </a:t>
            </a:r>
            <a:r>
              <a:rPr lang="pt-BR" sz="1400" dirty="0"/>
              <a:t> 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4F9D21-7FA8-4819-8088-9694BF3F4AC7}"/>
              </a:ext>
            </a:extLst>
          </p:cNvPr>
          <p:cNvCxnSpPr>
            <a:cxnSpLocks/>
            <a:stCxn id="14" idx="1"/>
            <a:endCxn id="105" idx="3"/>
          </p:cNvCxnSpPr>
          <p:nvPr/>
        </p:nvCxnSpPr>
        <p:spPr>
          <a:xfrm rot="10800000">
            <a:off x="1764066" y="3797254"/>
            <a:ext cx="1703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4B24B15B-D024-4786-9407-C1F6A52D8781}"/>
              </a:ext>
            </a:extLst>
          </p:cNvPr>
          <p:cNvSpPr/>
          <p:nvPr/>
        </p:nvSpPr>
        <p:spPr>
          <a:xfrm>
            <a:off x="3222792" y="2199947"/>
            <a:ext cx="1418922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 que </a:t>
            </a:r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dirty="0">
                <a:solidFill>
                  <a:schemeClr val="tx1"/>
                </a:solidFill>
              </a:rPr>
              <a:t>?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5775CB-B567-48A9-A042-344537CFFF94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rot="16200000" flipH="1">
            <a:off x="3631164" y="3263036"/>
            <a:ext cx="605635" cy="3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3434A20-38F8-4CF4-AA45-3745692453E2}"/>
              </a:ext>
            </a:extLst>
          </p:cNvPr>
          <p:cNvCxnSpPr>
            <a:cxnSpLocks/>
            <a:stCxn id="21" idx="3"/>
            <a:endCxn id="83" idx="1"/>
          </p:cNvCxnSpPr>
          <p:nvPr/>
        </p:nvCxnSpPr>
        <p:spPr>
          <a:xfrm flipV="1">
            <a:off x="4641714" y="2577733"/>
            <a:ext cx="287808" cy="3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D88516-48A4-42C8-BB61-74B78177F93E}"/>
              </a:ext>
            </a:extLst>
          </p:cNvPr>
          <p:cNvCxnSpPr>
            <a:cxnSpLocks/>
            <a:stCxn id="83" idx="3"/>
            <a:endCxn id="130" idx="1"/>
          </p:cNvCxnSpPr>
          <p:nvPr/>
        </p:nvCxnSpPr>
        <p:spPr>
          <a:xfrm flipV="1">
            <a:off x="7822567" y="2577110"/>
            <a:ext cx="850917" cy="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6DE158A-77D4-4778-A1DA-622A9A528A7C}"/>
              </a:ext>
            </a:extLst>
          </p:cNvPr>
          <p:cNvCxnSpPr>
            <a:cxnSpLocks/>
            <a:stCxn id="130" idx="2"/>
            <a:endCxn id="133" idx="0"/>
          </p:cNvCxnSpPr>
          <p:nvPr/>
        </p:nvCxnSpPr>
        <p:spPr>
          <a:xfrm rot="16200000" flipH="1">
            <a:off x="9175375" y="3077184"/>
            <a:ext cx="542063" cy="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E365F5-CBEA-4661-A655-C48845109AB1}"/>
              </a:ext>
            </a:extLst>
          </p:cNvPr>
          <p:cNvSpPr/>
          <p:nvPr/>
        </p:nvSpPr>
        <p:spPr>
          <a:xfrm>
            <a:off x="777453" y="1496258"/>
            <a:ext cx="265754" cy="265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5604675-3FFF-4497-B025-C865962F284C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rot="5400000">
            <a:off x="745032" y="1925620"/>
            <a:ext cx="328906" cy="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941E80-7399-4519-9F98-35CAC84FCBE7}"/>
              </a:ext>
            </a:extLst>
          </p:cNvPr>
          <p:cNvSpPr txBox="1"/>
          <p:nvPr/>
        </p:nvSpPr>
        <p:spPr>
          <a:xfrm>
            <a:off x="3926066" y="2899674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CF981C-E32F-46CB-8667-5E1D01DA45B8}"/>
              </a:ext>
            </a:extLst>
          </p:cNvPr>
          <p:cNvSpPr txBox="1"/>
          <p:nvPr/>
        </p:nvSpPr>
        <p:spPr>
          <a:xfrm>
            <a:off x="4566915" y="2336246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5045BC5E-E1B1-4B5D-B617-4916B79FCC3B}"/>
              </a:ext>
            </a:extLst>
          </p:cNvPr>
          <p:cNvSpPr/>
          <p:nvPr/>
        </p:nvSpPr>
        <p:spPr>
          <a:xfrm>
            <a:off x="4929522" y="2196733"/>
            <a:ext cx="2893045" cy="762000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Limite piores atingido?</a:t>
            </a:r>
            <a:endParaRPr lang="en-US" sz="11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C915E4B-0D38-4D8B-AD6B-62019EA13FCB}"/>
              </a:ext>
            </a:extLst>
          </p:cNvPr>
          <p:cNvCxnSpPr>
            <a:cxnSpLocks/>
            <a:stCxn id="83" idx="2"/>
            <a:endCxn id="14" idx="3"/>
          </p:cNvCxnSpPr>
          <p:nvPr/>
        </p:nvCxnSpPr>
        <p:spPr>
          <a:xfrm rot="5400000">
            <a:off x="4970624" y="2391832"/>
            <a:ext cx="838521" cy="1972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69EB969-F17C-4929-93D3-5BE63A94EA18}"/>
              </a:ext>
            </a:extLst>
          </p:cNvPr>
          <p:cNvSpPr/>
          <p:nvPr/>
        </p:nvSpPr>
        <p:spPr>
          <a:xfrm>
            <a:off x="5069998" y="3565970"/>
            <a:ext cx="936029" cy="459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piores +1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65BE80-7799-4F96-8B2B-32A884F00DC0}"/>
              </a:ext>
            </a:extLst>
          </p:cNvPr>
          <p:cNvSpPr/>
          <p:nvPr/>
        </p:nvSpPr>
        <p:spPr>
          <a:xfrm>
            <a:off x="1836067" y="2340741"/>
            <a:ext cx="1123544" cy="459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Melhor tarefa adicionada à </a:t>
            </a:r>
            <a:r>
              <a:rPr lang="pt-BR" sz="1100" b="1" dirty="0">
                <a:solidFill>
                  <a:schemeClr val="tx1"/>
                </a:solidFill>
              </a:rPr>
              <a:t>lista tabu</a:t>
            </a:r>
            <a:r>
              <a:rPr lang="pt-BR" sz="1100" dirty="0">
                <a:solidFill>
                  <a:schemeClr val="tx1"/>
                </a:solidFill>
              </a:rPr>
              <a:t>*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0254F6-26BA-44BB-B8F4-BC8DF6C7765C}"/>
              </a:ext>
            </a:extLst>
          </p:cNvPr>
          <p:cNvSpPr txBox="1"/>
          <p:nvPr/>
        </p:nvSpPr>
        <p:spPr>
          <a:xfrm>
            <a:off x="1492475" y="2822042"/>
            <a:ext cx="181383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*por </a:t>
            </a:r>
            <a:r>
              <a:rPr lang="pt-BR" sz="1050" b="1" dirty="0">
                <a:solidFill>
                  <a:schemeClr val="tx1"/>
                </a:solidFill>
              </a:rPr>
              <a:t>máximo(2,5%*dimensão, 4) </a:t>
            </a:r>
            <a:r>
              <a:rPr lang="pt-BR" sz="1050" dirty="0">
                <a:solidFill>
                  <a:schemeClr val="tx1"/>
                </a:solidFill>
              </a:rPr>
              <a:t>iterações</a:t>
            </a:r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51FA69-AD41-4D26-B0E4-6971FD658D53}"/>
              </a:ext>
            </a:extLst>
          </p:cNvPr>
          <p:cNvSpPr txBox="1"/>
          <p:nvPr/>
        </p:nvSpPr>
        <p:spPr>
          <a:xfrm>
            <a:off x="2802992" y="1712448"/>
            <a:ext cx="2259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 qualquer momento,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</a:t>
            </a:r>
            <a:r>
              <a:rPr lang="el-GR" sz="1100" b="1" dirty="0">
                <a:solidFill>
                  <a:schemeClr val="tx1"/>
                </a:solidFill>
              </a:rPr>
              <a:t>π</a:t>
            </a:r>
            <a:r>
              <a:rPr lang="pt-BR" sz="1100" b="1" dirty="0">
                <a:solidFill>
                  <a:schemeClr val="tx1"/>
                </a:solidFill>
              </a:rPr>
              <a:t>’ &lt; </a:t>
            </a:r>
            <a:r>
              <a:rPr lang="el-GR" sz="1100" b="1" dirty="0">
                <a:solidFill>
                  <a:schemeClr val="tx1"/>
                </a:solidFill>
              </a:rPr>
              <a:t>π</a:t>
            </a:r>
            <a:r>
              <a:rPr lang="pt-BR" sz="1100" b="1" dirty="0"/>
              <a:t>*, </a:t>
            </a:r>
            <a:r>
              <a:rPr lang="el-GR" sz="1100" b="1" dirty="0">
                <a:solidFill>
                  <a:schemeClr val="tx1"/>
                </a:solidFill>
              </a:rPr>
              <a:t>π</a:t>
            </a:r>
            <a:r>
              <a:rPr lang="pt-BR" sz="1100" b="1" dirty="0"/>
              <a:t>* = </a:t>
            </a:r>
            <a:r>
              <a:rPr lang="el-GR" sz="1100" b="1" dirty="0">
                <a:solidFill>
                  <a:schemeClr val="tx1"/>
                </a:solidFill>
              </a:rPr>
              <a:t>π</a:t>
            </a:r>
            <a:r>
              <a:rPr lang="pt-BR" sz="1100" b="1" dirty="0">
                <a:solidFill>
                  <a:schemeClr val="tx1"/>
                </a:solidFill>
              </a:rPr>
              <a:t>’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endParaRPr lang="en-US" sz="1100" dirty="0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46D778DA-B389-450D-8CBF-899A5E490676}"/>
              </a:ext>
            </a:extLst>
          </p:cNvPr>
          <p:cNvSpPr/>
          <p:nvPr/>
        </p:nvSpPr>
        <p:spPr>
          <a:xfrm>
            <a:off x="47529" y="3416253"/>
            <a:ext cx="1716537" cy="762000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Limite buscas totais atingido?</a:t>
            </a:r>
            <a:endParaRPr lang="en-US" sz="1100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1838428-50FB-467A-9FC1-668E41129F74}"/>
              </a:ext>
            </a:extLst>
          </p:cNvPr>
          <p:cNvCxnSpPr>
            <a:cxnSpLocks/>
            <a:stCxn id="105" idx="0"/>
            <a:endCxn id="10" idx="2"/>
          </p:cNvCxnSpPr>
          <p:nvPr/>
        </p:nvCxnSpPr>
        <p:spPr>
          <a:xfrm rot="5400000" flipH="1" flipV="1">
            <a:off x="734580" y="3242195"/>
            <a:ext cx="345276" cy="2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34E62B9-6D18-4925-A1A3-DF669FB1698F}"/>
              </a:ext>
            </a:extLst>
          </p:cNvPr>
          <p:cNvCxnSpPr>
            <a:cxnSpLocks/>
            <a:stCxn id="105" idx="2"/>
            <a:endCxn id="130" idx="0"/>
          </p:cNvCxnSpPr>
          <p:nvPr/>
        </p:nvCxnSpPr>
        <p:spPr>
          <a:xfrm rot="5400000" flipH="1" flipV="1">
            <a:off x="4260379" y="-1007144"/>
            <a:ext cx="1830815" cy="8539979"/>
          </a:xfrm>
          <a:prstGeom prst="bentConnector5">
            <a:avLst>
              <a:gd name="adj1" fmla="val -16926"/>
              <a:gd name="adj2" fmla="val 85718"/>
              <a:gd name="adj3" fmla="val 11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AA1B5B6-AB47-441D-85FC-88483D428470}"/>
              </a:ext>
            </a:extLst>
          </p:cNvPr>
          <p:cNvSpPr txBox="1"/>
          <p:nvPr/>
        </p:nvSpPr>
        <p:spPr>
          <a:xfrm>
            <a:off x="638090" y="4128556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69C574E-23E5-4785-A3F9-E5489C4C58F2}"/>
              </a:ext>
            </a:extLst>
          </p:cNvPr>
          <p:cNvSpPr txBox="1"/>
          <p:nvPr/>
        </p:nvSpPr>
        <p:spPr>
          <a:xfrm>
            <a:off x="638090" y="3188951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4871F1-30CF-497D-8700-357E560D040D}"/>
              </a:ext>
            </a:extLst>
          </p:cNvPr>
          <p:cNvSpPr txBox="1"/>
          <p:nvPr/>
        </p:nvSpPr>
        <p:spPr>
          <a:xfrm>
            <a:off x="7822567" y="2300734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EFFE8B-5D76-4283-B1DC-A3B4D2428720}"/>
              </a:ext>
            </a:extLst>
          </p:cNvPr>
          <p:cNvSpPr txBox="1"/>
          <p:nvPr/>
        </p:nvSpPr>
        <p:spPr>
          <a:xfrm>
            <a:off x="6103897" y="2932477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9034F00-8152-4DBC-A742-E3CF943DAE78}"/>
              </a:ext>
            </a:extLst>
          </p:cNvPr>
          <p:cNvSpPr/>
          <p:nvPr/>
        </p:nvSpPr>
        <p:spPr>
          <a:xfrm>
            <a:off x="8673484" y="2347438"/>
            <a:ext cx="1544586" cy="459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Solução aleatória</a:t>
            </a:r>
            <a:r>
              <a:rPr lang="el-GR" sz="1400" dirty="0">
                <a:solidFill>
                  <a:schemeClr val="tx1"/>
                </a:solidFill>
              </a:rPr>
              <a:t> π</a:t>
            </a:r>
            <a:r>
              <a:rPr lang="pt-BR" sz="1400" dirty="0">
                <a:solidFill>
                  <a:schemeClr val="tx1"/>
                </a:solidFill>
              </a:rPr>
              <a:t>’ gerada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81815BEB-AEDA-4359-87C2-37092227EF87}"/>
              </a:ext>
            </a:extLst>
          </p:cNvPr>
          <p:cNvSpPr/>
          <p:nvPr/>
        </p:nvSpPr>
        <p:spPr>
          <a:xfrm>
            <a:off x="8378112" y="3348845"/>
            <a:ext cx="2137846" cy="762000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Limite soluções aleatórias atingido?</a:t>
            </a:r>
            <a:endParaRPr lang="en-US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91206C-9F1F-404A-AE89-5AC8031CDF9A}"/>
              </a:ext>
            </a:extLst>
          </p:cNvPr>
          <p:cNvSpPr txBox="1"/>
          <p:nvPr/>
        </p:nvSpPr>
        <p:spPr>
          <a:xfrm>
            <a:off x="9114907" y="403975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F9D189-6E8E-4FC7-92A9-B588DCEC7338}"/>
              </a:ext>
            </a:extLst>
          </p:cNvPr>
          <p:cNvSpPr txBox="1"/>
          <p:nvPr/>
        </p:nvSpPr>
        <p:spPr>
          <a:xfrm>
            <a:off x="10524176" y="3429000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2FFB665-CBDC-4110-BDD5-0F7B7160C6F0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10515958" y="3729845"/>
            <a:ext cx="599717" cy="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80A36636-7EFD-4778-9184-1644C44C9D79}"/>
              </a:ext>
            </a:extLst>
          </p:cNvPr>
          <p:cNvSpPr/>
          <p:nvPr/>
        </p:nvSpPr>
        <p:spPr>
          <a:xfrm>
            <a:off x="11123893" y="3596968"/>
            <a:ext cx="265754" cy="265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66E6DBE-8A0F-4E53-B2A4-7D5AD2EDD5D6}"/>
              </a:ext>
            </a:extLst>
          </p:cNvPr>
          <p:cNvCxnSpPr>
            <a:cxnSpLocks/>
            <a:stCxn id="133" idx="2"/>
            <a:endCxn id="146" idx="3"/>
          </p:cNvCxnSpPr>
          <p:nvPr/>
        </p:nvCxnSpPr>
        <p:spPr>
          <a:xfrm rot="5400000">
            <a:off x="8471715" y="4003193"/>
            <a:ext cx="867668" cy="1082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918A3B-3BE3-4581-B086-41310FC1A3BD}"/>
              </a:ext>
            </a:extLst>
          </p:cNvPr>
          <p:cNvSpPr/>
          <p:nvPr/>
        </p:nvSpPr>
        <p:spPr>
          <a:xfrm>
            <a:off x="6006027" y="4748841"/>
            <a:ext cx="2358035" cy="459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Reseta contadores de buscas locais e piores soluções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41892A46-613E-4576-BBF6-F8F08FB10F58}"/>
              </a:ext>
            </a:extLst>
          </p:cNvPr>
          <p:cNvCxnSpPr>
            <a:cxnSpLocks/>
            <a:stCxn id="146" idx="1"/>
            <a:endCxn id="14" idx="2"/>
          </p:cNvCxnSpPr>
          <p:nvPr/>
        </p:nvCxnSpPr>
        <p:spPr>
          <a:xfrm rot="10800000">
            <a:off x="3935709" y="4026927"/>
            <a:ext cx="2070318" cy="951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3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Estou elaborando.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com Heurística construtiva</a:t>
            </a:r>
          </a:p>
        </p:txBody>
      </p:sp>
    </p:spTree>
    <p:extLst>
      <p:ext uri="{BB962C8B-B14F-4D97-AF65-F5344CB8AC3E}">
        <p14:creationId xmlns:p14="http://schemas.microsoft.com/office/powerpoint/2010/main" val="350208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Estou elaborando.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com </a:t>
            </a:r>
            <a:r>
              <a:rPr lang="pt-BR" dirty="0" err="1"/>
              <a:t>Biskup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00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computacional médio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2CEE0A-ECE6-451A-A1EF-30BEA78D7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400497"/>
              </p:ext>
            </p:extLst>
          </p:nvPr>
        </p:nvGraphicFramePr>
        <p:xfrm>
          <a:off x="2603871" y="1592488"/>
          <a:ext cx="6799947" cy="402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7E8B9E-1AF6-40BF-85BA-B6E12703F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11930"/>
              </p:ext>
            </p:extLst>
          </p:nvPr>
        </p:nvGraphicFramePr>
        <p:xfrm>
          <a:off x="2603872" y="5619635"/>
          <a:ext cx="6799947" cy="539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718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0,015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0,037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0,086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0,468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5,014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22,078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/>
              <a:t>Utilizando como base a solução obtida na etapa de busca construtiva, será realizada uma busca local com o objetivo de encontrar soluções melhores</a:t>
            </a:r>
          </a:p>
          <a:p>
            <a:r>
              <a:rPr lang="pt-BR" dirty="0"/>
              <a:t>A implementação foi feita em Python.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COPIAR MELHOR SLIDE DA APRESENTAÇÃO 1</a:t>
            </a:r>
          </a:p>
          <a:p>
            <a:r>
              <a:rPr lang="pt-BR" dirty="0">
                <a:highlight>
                  <a:srgbClr val="FFFF00"/>
                </a:highlight>
              </a:rPr>
              <a:t>Não achei aqui comigo, você tem um backup</a:t>
            </a:r>
            <a:r>
              <a:rPr lang="en-US" dirty="0">
                <a:highlight>
                  <a:srgbClr val="FFFF00"/>
                </a:highlight>
              </a:rPr>
              <a:t>? (</a:t>
            </a:r>
            <a:r>
              <a:rPr lang="en-US" dirty="0" err="1">
                <a:highlight>
                  <a:srgbClr val="FFFF00"/>
                </a:highlight>
              </a:rPr>
              <a:t>tá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pasta </a:t>
            </a:r>
            <a:r>
              <a:rPr lang="en-US" dirty="0" err="1">
                <a:highlight>
                  <a:srgbClr val="FFFF00"/>
                </a:highlight>
              </a:rPr>
              <a:t>apresentação</a:t>
            </a:r>
            <a:r>
              <a:rPr lang="en-US" dirty="0">
                <a:highlight>
                  <a:srgbClr val="FFFF00"/>
                </a:highlight>
              </a:rPr>
              <a:t> 1)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construtiva</a:t>
            </a:r>
          </a:p>
        </p:txBody>
      </p:sp>
    </p:spTree>
    <p:extLst>
      <p:ext uri="{BB962C8B-B14F-4D97-AF65-F5344CB8AC3E}">
        <p14:creationId xmlns:p14="http://schemas.microsoft.com/office/powerpoint/2010/main" val="40829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/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6794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Propriedade V-shape;</a:t>
            </a:r>
          </a:p>
          <a:p>
            <a:r>
              <a:rPr lang="pt-BR" dirty="0"/>
              <a:t>A última tarefa adiantada termina em “d”.</a:t>
            </a:r>
          </a:p>
          <a:p>
            <a:r>
              <a:rPr lang="pt-BR" dirty="0"/>
              <a:t>Apenas 2 conjuntos mutualmente excludentes e coletivamente exaustivos (MECE);</a:t>
            </a:r>
          </a:p>
          <a:p>
            <a:r>
              <a:rPr lang="pt-BR" dirty="0"/>
              <a:t>Ao definir se uma tarefa está em um conjunto, a posição dela é determinada pelo V-shape.</a:t>
            </a:r>
          </a:p>
          <a:p>
            <a:r>
              <a:rPr lang="pt-BR" dirty="0"/>
              <a:t>Se uma tarefa está em um conjunto, ela não está no outro.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</p:spTree>
    <p:extLst>
      <p:ext uri="{BB962C8B-B14F-4D97-AF65-F5344CB8AC3E}">
        <p14:creationId xmlns:p14="http://schemas.microsoft.com/office/powerpoint/2010/main" val="149347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única decisão é se uma tarefa será adiantada ou não.</a:t>
            </a:r>
          </a:p>
          <a:p>
            <a:endParaRPr lang="pt-BR" dirty="0"/>
          </a:p>
          <a:p>
            <a:r>
              <a:rPr lang="pt-BR" dirty="0"/>
              <a:t>A vizinhança considerada é a troca de uma tarefa do conjunto adiantado para o atrasado.</a:t>
            </a:r>
          </a:p>
          <a:p>
            <a:endParaRPr lang="pt-BR" dirty="0"/>
          </a:p>
          <a:p>
            <a:r>
              <a:rPr lang="pt-BR" dirty="0"/>
              <a:t>Foi adotada a estratégia de </a:t>
            </a:r>
            <a:r>
              <a:rPr lang="pt-BR" b="1" dirty="0" err="1"/>
              <a:t>best-improvement</a:t>
            </a:r>
            <a:r>
              <a:rPr lang="pt-BR" dirty="0"/>
              <a:t>, isto é, a partir de uma solução inicial, avaliamos a variação de alterar todas tarefas de conjunto e selecionamos a melhor.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</p:spTree>
    <p:extLst>
      <p:ext uri="{BB962C8B-B14F-4D97-AF65-F5344CB8AC3E}">
        <p14:creationId xmlns:p14="http://schemas.microsoft.com/office/powerpoint/2010/main" val="18474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Nessa etapa vale enfatizar que a implementação inicial da avaliação da vizinhança em Python consumia aproximadamente </a:t>
            </a:r>
            <a:r>
              <a:rPr lang="pt-BR" b="1" dirty="0"/>
              <a:t>3s </a:t>
            </a:r>
            <a:r>
              <a:rPr lang="pt-BR" dirty="0"/>
              <a:t>para as instâncias de 1000 tarefas.</a:t>
            </a:r>
          </a:p>
          <a:p>
            <a:r>
              <a:rPr lang="pt-BR" dirty="0"/>
              <a:t>Adotando a biblioteca “</a:t>
            </a:r>
            <a:r>
              <a:rPr lang="pt-BR" dirty="0" err="1"/>
              <a:t>Numba</a:t>
            </a:r>
            <a:r>
              <a:rPr lang="pt-BR" dirty="0"/>
              <a:t>”, que traduz e compila em C funções escritas em Python, esse tempo foi reduzido para aproximadamente </a:t>
            </a:r>
            <a:r>
              <a:rPr lang="pt-BR" b="1" dirty="0"/>
              <a:t>60ms,</a:t>
            </a:r>
            <a:r>
              <a:rPr lang="pt-BR" dirty="0"/>
              <a:t> cerca de </a:t>
            </a:r>
            <a:r>
              <a:rPr lang="pt-BR" b="1" dirty="0"/>
              <a:t>50x </a:t>
            </a:r>
            <a:r>
              <a:rPr lang="pt-BR" dirty="0"/>
              <a:t>mais rápido.</a:t>
            </a: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http://numba.pydata.org/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50BB3-0253-4CF9-BA5D-E8AA097B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61" y="4121872"/>
            <a:ext cx="4607169" cy="12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5" y="1825624"/>
            <a:ext cx="11150581" cy="5032375"/>
          </a:xfrm>
        </p:spPr>
        <p:txBody>
          <a:bodyPr>
            <a:normAutofit/>
          </a:bodyPr>
          <a:lstStyle/>
          <a:p>
            <a:r>
              <a:rPr lang="pt-BR" dirty="0"/>
              <a:t>O movimento adotado foi a solução vizinha com menor objetivo.</a:t>
            </a:r>
          </a:p>
          <a:p>
            <a:r>
              <a:rPr lang="pt-BR" dirty="0"/>
              <a:t>Escolhida a tarefa a ser trocada, caso o objetivo do movimento seja menor do que a solução incumbente, a nova solução se torna a incumbente e o processo continua, iniciando uma nova busca pela vizinhança.</a:t>
            </a:r>
          </a:p>
          <a:p>
            <a:r>
              <a:rPr lang="pt-BR" dirty="0"/>
              <a:t>Caso a solução do movimento atual seja pior do que a solução anterior, a troca é aceita e a vizinhança é atualizada. Neste caso, um contador controla o limite de soluções piores que o algoritmo aceita: </a:t>
            </a:r>
            <a:r>
              <a:rPr lang="pt-BR" b="1" dirty="0"/>
              <a:t>máximo(10%*dimensão, 4)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</a:t>
            </a:r>
          </a:p>
        </p:txBody>
      </p:sp>
    </p:spTree>
    <p:extLst>
      <p:ext uri="{BB962C8B-B14F-4D97-AF65-F5344CB8AC3E}">
        <p14:creationId xmlns:p14="http://schemas.microsoft.com/office/powerpoint/2010/main" val="1699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5" y="1825624"/>
            <a:ext cx="11150581" cy="5032375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b="1" dirty="0"/>
              <a:t>Lista Tabu </a:t>
            </a:r>
            <a:r>
              <a:rPr lang="pt-BR" dirty="0"/>
              <a:t>foi implementada para evitar que o algoritmo voltasse à vizinhança anterior. A cada movimento, a tarefa trocada é inserida na Lista Tabu e permanece nela por um número de iterações que varia conforme o tamanho do conjunto: </a:t>
            </a:r>
            <a:r>
              <a:rPr lang="pt-BR" b="1" dirty="0"/>
              <a:t>máximo(2,5%*dimensão, 4)</a:t>
            </a:r>
          </a:p>
          <a:p>
            <a:r>
              <a:rPr lang="pt-BR" dirty="0"/>
              <a:t>Por fim, há uma etapa de geração de soluções aleatórias. Após atingir o limite de soluções piores aceitas, uma nova solução é gerada aleatoriamente e a busca total é reiniciada. Isso ocorre por 5 iterações até a finalização do algoritmo.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</a:t>
            </a:r>
          </a:p>
        </p:txBody>
      </p:sp>
    </p:spTree>
    <p:extLst>
      <p:ext uri="{BB962C8B-B14F-4D97-AF65-F5344CB8AC3E}">
        <p14:creationId xmlns:p14="http://schemas.microsoft.com/office/powerpoint/2010/main" val="4331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1028</Words>
  <Application>Microsoft Office PowerPoint</Application>
  <PresentationFormat>Widescreen</PresentationFormat>
  <Paragraphs>214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Problema de planejamento da produção em uma única máquina com datas de entrega em comum, considerando penalidades de adiantamento e de atraso de entrega  Apresentação II – Busca local</vt:lpstr>
      <vt:lpstr>Introdução</vt:lpstr>
      <vt:lpstr>Busca construtiva</vt:lpstr>
      <vt:lpstr>Heurística proposta</vt:lpstr>
      <vt:lpstr>Vizinhança</vt:lpstr>
      <vt:lpstr>Vizinhança</vt:lpstr>
      <vt:lpstr>Vizinhança</vt:lpstr>
      <vt:lpstr>Movimento</vt:lpstr>
      <vt:lpstr>Movimento</vt:lpstr>
      <vt:lpstr>Estratégia para seleção da próxima solução</vt:lpstr>
      <vt:lpstr>Estratégia para seleção da próxima solução</vt:lpstr>
      <vt:lpstr>Critério de parada</vt:lpstr>
      <vt:lpstr>Critério de parada</vt:lpstr>
      <vt:lpstr>Comparativo com Heurística construtiva</vt:lpstr>
      <vt:lpstr>Comparativo com Biskup</vt:lpstr>
      <vt:lpstr>Tempo computacional médio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82</cp:revision>
  <dcterms:created xsi:type="dcterms:W3CDTF">2021-07-14T22:40:57Z</dcterms:created>
  <dcterms:modified xsi:type="dcterms:W3CDTF">2021-08-06T05:17:23Z</dcterms:modified>
</cp:coreProperties>
</file>