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88" r:id="rId3"/>
    <p:sldId id="303" r:id="rId4"/>
    <p:sldId id="304" r:id="rId5"/>
    <p:sldId id="289" r:id="rId6"/>
    <p:sldId id="292" r:id="rId7"/>
    <p:sldId id="310" r:id="rId8"/>
    <p:sldId id="305" r:id="rId9"/>
    <p:sldId id="296" r:id="rId10"/>
    <p:sldId id="309" r:id="rId11"/>
    <p:sldId id="315" r:id="rId12"/>
    <p:sldId id="314" r:id="rId13"/>
    <p:sldId id="313" r:id="rId14"/>
    <p:sldId id="300" r:id="rId15"/>
    <p:sldId id="301" r:id="rId16"/>
    <p:sldId id="302" r:id="rId17"/>
    <p:sldId id="306" r:id="rId18"/>
    <p:sldId id="312" r:id="rId19"/>
    <p:sldId id="318" r:id="rId20"/>
    <p:sldId id="307" r:id="rId21"/>
    <p:sldId id="320" r:id="rId22"/>
    <p:sldId id="321" r:id="rId23"/>
    <p:sldId id="294" r:id="rId24"/>
    <p:sldId id="322" r:id="rId25"/>
    <p:sldId id="295" r:id="rId26"/>
    <p:sldId id="297" r:id="rId27"/>
    <p:sldId id="323" r:id="rId28"/>
    <p:sldId id="298" r:id="rId29"/>
    <p:sldId id="299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11" r:id="rId40"/>
    <p:sldId id="291" r:id="rId41"/>
    <p:sldId id="31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natan" initials="J" lastIdx="1" clrIdx="0">
    <p:extLst>
      <p:ext uri="{19B8F6BF-5375-455C-9EA6-DF929625EA0E}">
        <p15:presenceInfo xmlns:p15="http://schemas.microsoft.com/office/powerpoint/2012/main" userId="Jhona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AD47"/>
    <a:srgbClr val="44546A"/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A51453-FD84-4277-B5D0-8407205523C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D76DD4-E8EA-4085-B536-EEF1094398A9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sz="1600" b="1" dirty="0">
              <a:solidFill>
                <a:schemeClr val="tx1">
                  <a:lumMod val="75000"/>
                  <a:lumOff val="25000"/>
                </a:schemeClr>
              </a:solidFill>
            </a:rPr>
            <a:t>Busca</a:t>
          </a:r>
          <a:r>
            <a:rPr lang="pt-BR" sz="1600" b="1" baseline="0" dirty="0">
              <a:solidFill>
                <a:schemeClr val="tx1">
                  <a:lumMod val="75000"/>
                  <a:lumOff val="25000"/>
                </a:schemeClr>
              </a:solidFill>
            </a:rPr>
            <a:t> Local variante do NEDA</a:t>
          </a:r>
          <a:endParaRPr lang="en-US" sz="16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F980204-DD05-46BE-9C2F-81CEC3233FCB}" type="parTrans" cxnId="{7C927DB8-AF07-4C64-81CF-152C3319F323}">
      <dgm:prSet/>
      <dgm:spPr/>
      <dgm:t>
        <a:bodyPr/>
        <a:lstStyle/>
        <a:p>
          <a:endParaRPr lang="en-US" sz="1400"/>
        </a:p>
      </dgm:t>
    </dgm:pt>
    <dgm:pt modelId="{C201E9C4-545B-4777-B03B-2B7F69F2BE73}" type="sibTrans" cxnId="{7C927DB8-AF07-4C64-81CF-152C3319F323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2000"/>
        </a:p>
      </dgm:t>
    </dgm:pt>
    <dgm:pt modelId="{CBA390C9-8E51-40DC-9356-F3F12FC53431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sz="1600" b="1" dirty="0">
              <a:solidFill>
                <a:schemeClr val="tx1">
                  <a:lumMod val="75000"/>
                  <a:lumOff val="25000"/>
                </a:schemeClr>
              </a:solidFill>
            </a:rPr>
            <a:t>Desconstrução e Construção</a:t>
          </a:r>
          <a:endParaRPr lang="en-US" sz="16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6678CD6-C4C7-44EA-B88B-D7626600BFD1}" type="parTrans" cxnId="{F48DEAB9-A47F-447B-BC51-D0CA64BD5126}">
      <dgm:prSet/>
      <dgm:spPr/>
      <dgm:t>
        <a:bodyPr/>
        <a:lstStyle/>
        <a:p>
          <a:endParaRPr lang="en-US" sz="1400"/>
        </a:p>
      </dgm:t>
    </dgm:pt>
    <dgm:pt modelId="{DCB4D473-3BB0-48EE-9326-48F8BBED1E7A}" type="sibTrans" cxnId="{F48DEAB9-A47F-447B-BC51-D0CA64BD5126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2000"/>
        </a:p>
      </dgm:t>
    </dgm:pt>
    <dgm:pt modelId="{09D780C2-C165-49FF-9370-5AA8E63B7AC4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sz="1600" b="1" dirty="0">
              <a:solidFill>
                <a:schemeClr val="tx1">
                  <a:lumMod val="75000"/>
                  <a:lumOff val="25000"/>
                </a:schemeClr>
              </a:solidFill>
            </a:rPr>
            <a:t>Continue até o limite de tempo</a:t>
          </a:r>
          <a:endParaRPr lang="en-US" sz="16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BC8BBFE-035E-4F64-A69A-EE587B4CC836}" type="parTrans" cxnId="{8B7503AF-DD8F-47E5-A5AB-10225CAC14C7}">
      <dgm:prSet/>
      <dgm:spPr/>
      <dgm:t>
        <a:bodyPr/>
        <a:lstStyle/>
        <a:p>
          <a:endParaRPr lang="en-US" sz="1400"/>
        </a:p>
      </dgm:t>
    </dgm:pt>
    <dgm:pt modelId="{6135B8E8-FD90-44D6-928A-00557337ACB2}" type="sibTrans" cxnId="{8B7503AF-DD8F-47E5-A5AB-10225CAC14C7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2000"/>
        </a:p>
      </dgm:t>
    </dgm:pt>
    <dgm:pt modelId="{DC784637-FBB5-4A27-8616-F9DE3251912A}" type="pres">
      <dgm:prSet presAssocID="{D9A51453-FD84-4277-B5D0-8407205523C9}" presName="cycle" presStyleCnt="0">
        <dgm:presLayoutVars>
          <dgm:dir/>
          <dgm:resizeHandles val="exact"/>
        </dgm:presLayoutVars>
      </dgm:prSet>
      <dgm:spPr/>
    </dgm:pt>
    <dgm:pt modelId="{3531A1C2-936C-4ABD-BCCC-FF2FE0A05798}" type="pres">
      <dgm:prSet presAssocID="{2FD76DD4-E8EA-4085-B536-EEF1094398A9}" presName="node" presStyleLbl="node1" presStyleIdx="0" presStyleCnt="3">
        <dgm:presLayoutVars>
          <dgm:bulletEnabled val="1"/>
        </dgm:presLayoutVars>
      </dgm:prSet>
      <dgm:spPr/>
    </dgm:pt>
    <dgm:pt modelId="{6ED7A970-F05A-4F77-807B-6E5D816BBE2D}" type="pres">
      <dgm:prSet presAssocID="{C201E9C4-545B-4777-B03B-2B7F69F2BE73}" presName="sibTrans" presStyleLbl="sibTrans2D1" presStyleIdx="0" presStyleCnt="3"/>
      <dgm:spPr/>
    </dgm:pt>
    <dgm:pt modelId="{E3FA2B11-A6DE-4F29-A798-0F43EA8F0885}" type="pres">
      <dgm:prSet presAssocID="{C201E9C4-545B-4777-B03B-2B7F69F2BE73}" presName="connectorText" presStyleLbl="sibTrans2D1" presStyleIdx="0" presStyleCnt="3"/>
      <dgm:spPr/>
    </dgm:pt>
    <dgm:pt modelId="{D0E2559A-5DC7-493A-863C-326462D50B58}" type="pres">
      <dgm:prSet presAssocID="{CBA390C9-8E51-40DC-9356-F3F12FC53431}" presName="node" presStyleLbl="node1" presStyleIdx="1" presStyleCnt="3">
        <dgm:presLayoutVars>
          <dgm:bulletEnabled val="1"/>
        </dgm:presLayoutVars>
      </dgm:prSet>
      <dgm:spPr/>
    </dgm:pt>
    <dgm:pt modelId="{01CE8DF2-9988-47AB-AEE5-F4DC1EA5BBE8}" type="pres">
      <dgm:prSet presAssocID="{DCB4D473-3BB0-48EE-9326-48F8BBED1E7A}" presName="sibTrans" presStyleLbl="sibTrans2D1" presStyleIdx="1" presStyleCnt="3"/>
      <dgm:spPr/>
    </dgm:pt>
    <dgm:pt modelId="{AA47C2A9-A472-4758-AC86-C54D524A5E04}" type="pres">
      <dgm:prSet presAssocID="{DCB4D473-3BB0-48EE-9326-48F8BBED1E7A}" presName="connectorText" presStyleLbl="sibTrans2D1" presStyleIdx="1" presStyleCnt="3"/>
      <dgm:spPr/>
    </dgm:pt>
    <dgm:pt modelId="{4580625D-EE57-434A-8D18-A9B393E98F3D}" type="pres">
      <dgm:prSet presAssocID="{09D780C2-C165-49FF-9370-5AA8E63B7AC4}" presName="node" presStyleLbl="node1" presStyleIdx="2" presStyleCnt="3">
        <dgm:presLayoutVars>
          <dgm:bulletEnabled val="1"/>
        </dgm:presLayoutVars>
      </dgm:prSet>
      <dgm:spPr/>
    </dgm:pt>
    <dgm:pt modelId="{B65EEE8D-C7F3-40D1-8F92-081E5DA5FD3C}" type="pres">
      <dgm:prSet presAssocID="{6135B8E8-FD90-44D6-928A-00557337ACB2}" presName="sibTrans" presStyleLbl="sibTrans2D1" presStyleIdx="2" presStyleCnt="3"/>
      <dgm:spPr/>
    </dgm:pt>
    <dgm:pt modelId="{E4D83CF8-819C-4A15-99FF-274E91C14D32}" type="pres">
      <dgm:prSet presAssocID="{6135B8E8-FD90-44D6-928A-00557337ACB2}" presName="connectorText" presStyleLbl="sibTrans2D1" presStyleIdx="2" presStyleCnt="3"/>
      <dgm:spPr/>
    </dgm:pt>
  </dgm:ptLst>
  <dgm:cxnLst>
    <dgm:cxn modelId="{C15EE334-0A3A-48ED-8CD1-BC92445F3B75}" type="presOf" srcId="{DCB4D473-3BB0-48EE-9326-48F8BBED1E7A}" destId="{AA47C2A9-A472-4758-AC86-C54D524A5E04}" srcOrd="1" destOrd="0" presId="urn:microsoft.com/office/officeart/2005/8/layout/cycle2"/>
    <dgm:cxn modelId="{477E4037-64BE-49E2-9F63-FDDF695CDCC0}" type="presOf" srcId="{2FD76DD4-E8EA-4085-B536-EEF1094398A9}" destId="{3531A1C2-936C-4ABD-BCCC-FF2FE0A05798}" srcOrd="0" destOrd="0" presId="urn:microsoft.com/office/officeart/2005/8/layout/cycle2"/>
    <dgm:cxn modelId="{C0D5ED5B-BE05-4A7F-875F-111CE342DC11}" type="presOf" srcId="{6135B8E8-FD90-44D6-928A-00557337ACB2}" destId="{E4D83CF8-819C-4A15-99FF-274E91C14D32}" srcOrd="1" destOrd="0" presId="urn:microsoft.com/office/officeart/2005/8/layout/cycle2"/>
    <dgm:cxn modelId="{ADA05446-088D-4F3D-AB21-5F3871248E2D}" type="presOf" srcId="{09D780C2-C165-49FF-9370-5AA8E63B7AC4}" destId="{4580625D-EE57-434A-8D18-A9B393E98F3D}" srcOrd="0" destOrd="0" presId="urn:microsoft.com/office/officeart/2005/8/layout/cycle2"/>
    <dgm:cxn modelId="{B5DA3A91-435E-440F-A036-03206F1BBB72}" type="presOf" srcId="{DCB4D473-3BB0-48EE-9326-48F8BBED1E7A}" destId="{01CE8DF2-9988-47AB-AEE5-F4DC1EA5BBE8}" srcOrd="0" destOrd="0" presId="urn:microsoft.com/office/officeart/2005/8/layout/cycle2"/>
    <dgm:cxn modelId="{8B7503AF-DD8F-47E5-A5AB-10225CAC14C7}" srcId="{D9A51453-FD84-4277-B5D0-8407205523C9}" destId="{09D780C2-C165-49FF-9370-5AA8E63B7AC4}" srcOrd="2" destOrd="0" parTransId="{EBC8BBFE-035E-4F64-A69A-EE587B4CC836}" sibTransId="{6135B8E8-FD90-44D6-928A-00557337ACB2}"/>
    <dgm:cxn modelId="{7C927DB8-AF07-4C64-81CF-152C3319F323}" srcId="{D9A51453-FD84-4277-B5D0-8407205523C9}" destId="{2FD76DD4-E8EA-4085-B536-EEF1094398A9}" srcOrd="0" destOrd="0" parTransId="{3F980204-DD05-46BE-9C2F-81CEC3233FCB}" sibTransId="{C201E9C4-545B-4777-B03B-2B7F69F2BE73}"/>
    <dgm:cxn modelId="{F48DEAB9-A47F-447B-BC51-D0CA64BD5126}" srcId="{D9A51453-FD84-4277-B5D0-8407205523C9}" destId="{CBA390C9-8E51-40DC-9356-F3F12FC53431}" srcOrd="1" destOrd="0" parTransId="{36678CD6-C4C7-44EA-B88B-D7626600BFD1}" sibTransId="{DCB4D473-3BB0-48EE-9326-48F8BBED1E7A}"/>
    <dgm:cxn modelId="{53CB7DCC-598A-4733-B525-7C036F9739A0}" type="presOf" srcId="{C201E9C4-545B-4777-B03B-2B7F69F2BE73}" destId="{6ED7A970-F05A-4F77-807B-6E5D816BBE2D}" srcOrd="0" destOrd="0" presId="urn:microsoft.com/office/officeart/2005/8/layout/cycle2"/>
    <dgm:cxn modelId="{8FF593D5-74A4-4F28-95AB-4F5996BC106B}" type="presOf" srcId="{C201E9C4-545B-4777-B03B-2B7F69F2BE73}" destId="{E3FA2B11-A6DE-4F29-A798-0F43EA8F0885}" srcOrd="1" destOrd="0" presId="urn:microsoft.com/office/officeart/2005/8/layout/cycle2"/>
    <dgm:cxn modelId="{697FB2D5-FE9C-4A92-90CD-BE176CA5C59E}" type="presOf" srcId="{D9A51453-FD84-4277-B5D0-8407205523C9}" destId="{DC784637-FBB5-4A27-8616-F9DE3251912A}" srcOrd="0" destOrd="0" presId="urn:microsoft.com/office/officeart/2005/8/layout/cycle2"/>
    <dgm:cxn modelId="{68370BE5-A935-4EE9-BD96-EB7AC95F003B}" type="presOf" srcId="{CBA390C9-8E51-40DC-9356-F3F12FC53431}" destId="{D0E2559A-5DC7-493A-863C-326462D50B58}" srcOrd="0" destOrd="0" presId="urn:microsoft.com/office/officeart/2005/8/layout/cycle2"/>
    <dgm:cxn modelId="{90DA4BEA-C0E4-4AD3-B605-1597F2B66C6C}" type="presOf" srcId="{6135B8E8-FD90-44D6-928A-00557337ACB2}" destId="{B65EEE8D-C7F3-40D1-8F92-081E5DA5FD3C}" srcOrd="0" destOrd="0" presId="urn:microsoft.com/office/officeart/2005/8/layout/cycle2"/>
    <dgm:cxn modelId="{6DBE4F54-4B8A-444E-B2D5-CF495595E6B8}" type="presParOf" srcId="{DC784637-FBB5-4A27-8616-F9DE3251912A}" destId="{3531A1C2-936C-4ABD-BCCC-FF2FE0A05798}" srcOrd="0" destOrd="0" presId="urn:microsoft.com/office/officeart/2005/8/layout/cycle2"/>
    <dgm:cxn modelId="{CF5E58DD-75BA-48C3-9F1F-156E01F379DD}" type="presParOf" srcId="{DC784637-FBB5-4A27-8616-F9DE3251912A}" destId="{6ED7A970-F05A-4F77-807B-6E5D816BBE2D}" srcOrd="1" destOrd="0" presId="urn:microsoft.com/office/officeart/2005/8/layout/cycle2"/>
    <dgm:cxn modelId="{23984D4D-6540-444B-88A0-18790310EF8B}" type="presParOf" srcId="{6ED7A970-F05A-4F77-807B-6E5D816BBE2D}" destId="{E3FA2B11-A6DE-4F29-A798-0F43EA8F0885}" srcOrd="0" destOrd="0" presId="urn:microsoft.com/office/officeart/2005/8/layout/cycle2"/>
    <dgm:cxn modelId="{C5D7E0F4-A57A-49DD-8DBB-F66357B87E3E}" type="presParOf" srcId="{DC784637-FBB5-4A27-8616-F9DE3251912A}" destId="{D0E2559A-5DC7-493A-863C-326462D50B58}" srcOrd="2" destOrd="0" presId="urn:microsoft.com/office/officeart/2005/8/layout/cycle2"/>
    <dgm:cxn modelId="{91AD339A-7655-4C3A-872A-14B56C2365B8}" type="presParOf" srcId="{DC784637-FBB5-4A27-8616-F9DE3251912A}" destId="{01CE8DF2-9988-47AB-AEE5-F4DC1EA5BBE8}" srcOrd="3" destOrd="0" presId="urn:microsoft.com/office/officeart/2005/8/layout/cycle2"/>
    <dgm:cxn modelId="{90ABE9E9-761D-4983-9793-16CA5C2D7B60}" type="presParOf" srcId="{01CE8DF2-9988-47AB-AEE5-F4DC1EA5BBE8}" destId="{AA47C2A9-A472-4758-AC86-C54D524A5E04}" srcOrd="0" destOrd="0" presId="urn:microsoft.com/office/officeart/2005/8/layout/cycle2"/>
    <dgm:cxn modelId="{3234C41F-8676-4FBA-89C0-3DFDA4486380}" type="presParOf" srcId="{DC784637-FBB5-4A27-8616-F9DE3251912A}" destId="{4580625D-EE57-434A-8D18-A9B393E98F3D}" srcOrd="4" destOrd="0" presId="urn:microsoft.com/office/officeart/2005/8/layout/cycle2"/>
    <dgm:cxn modelId="{07248077-1C09-40E0-9FF8-4CE70C12CEED}" type="presParOf" srcId="{DC784637-FBB5-4A27-8616-F9DE3251912A}" destId="{B65EEE8D-C7F3-40D1-8F92-081E5DA5FD3C}" srcOrd="5" destOrd="0" presId="urn:microsoft.com/office/officeart/2005/8/layout/cycle2"/>
    <dgm:cxn modelId="{773830AE-3479-46A1-87CC-C9889A934848}" type="presParOf" srcId="{B65EEE8D-C7F3-40D1-8F92-081E5DA5FD3C}" destId="{E4D83CF8-819C-4A15-99FF-274E91C14D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A51453-FD84-4277-B5D0-8407205523C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D76DD4-E8EA-4085-B536-EEF1094398A9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sz="700" b="1" dirty="0">
              <a:solidFill>
                <a:schemeClr val="tx1">
                  <a:lumMod val="75000"/>
                  <a:lumOff val="25000"/>
                </a:schemeClr>
              </a:solidFill>
            </a:rPr>
            <a:t>Busca</a:t>
          </a:r>
          <a:r>
            <a:rPr lang="pt-BR" sz="700" b="1" baseline="0" dirty="0">
              <a:solidFill>
                <a:schemeClr val="tx1">
                  <a:lumMod val="75000"/>
                  <a:lumOff val="25000"/>
                </a:schemeClr>
              </a:solidFill>
            </a:rPr>
            <a:t> Local variante do NEDA</a:t>
          </a:r>
          <a:endParaRPr lang="en-US" sz="7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F980204-DD05-46BE-9C2F-81CEC3233FCB}" type="parTrans" cxnId="{7C927DB8-AF07-4C64-81CF-152C3319F323}">
      <dgm:prSet/>
      <dgm:spPr/>
      <dgm:t>
        <a:bodyPr/>
        <a:lstStyle/>
        <a:p>
          <a:endParaRPr lang="en-US" sz="600"/>
        </a:p>
      </dgm:t>
    </dgm:pt>
    <dgm:pt modelId="{C201E9C4-545B-4777-B03B-2B7F69F2BE73}" type="sibTrans" cxnId="{7C927DB8-AF07-4C64-81CF-152C3319F323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900"/>
        </a:p>
      </dgm:t>
    </dgm:pt>
    <dgm:pt modelId="{CBA390C9-8E51-40DC-9356-F3F12FC53431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pt-BR" sz="700" b="1" dirty="0">
              <a:solidFill>
                <a:schemeClr val="tx1">
                  <a:lumMod val="75000"/>
                  <a:lumOff val="25000"/>
                </a:schemeClr>
              </a:solidFill>
            </a:rPr>
            <a:t>Desconstrução e Construção</a:t>
          </a:r>
          <a:endParaRPr lang="en-US" sz="7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6678CD6-C4C7-44EA-B88B-D7626600BFD1}" type="parTrans" cxnId="{F48DEAB9-A47F-447B-BC51-D0CA64BD5126}">
      <dgm:prSet/>
      <dgm:spPr/>
      <dgm:t>
        <a:bodyPr/>
        <a:lstStyle/>
        <a:p>
          <a:endParaRPr lang="en-US" sz="600"/>
        </a:p>
      </dgm:t>
    </dgm:pt>
    <dgm:pt modelId="{DCB4D473-3BB0-48EE-9326-48F8BBED1E7A}" type="sibTrans" cxnId="{F48DEAB9-A47F-447B-BC51-D0CA64BD5126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900"/>
        </a:p>
      </dgm:t>
    </dgm:pt>
    <dgm:pt modelId="{09D780C2-C165-49FF-9370-5AA8E63B7AC4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pt-BR" sz="700" b="1" dirty="0">
              <a:solidFill>
                <a:schemeClr val="tx1">
                  <a:lumMod val="75000"/>
                  <a:lumOff val="25000"/>
                </a:schemeClr>
              </a:solidFill>
            </a:rPr>
            <a:t>Continue até o limite de tempo</a:t>
          </a:r>
          <a:endParaRPr lang="en-US" sz="7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BC8BBFE-035E-4F64-A69A-EE587B4CC836}" type="parTrans" cxnId="{8B7503AF-DD8F-47E5-A5AB-10225CAC14C7}">
      <dgm:prSet/>
      <dgm:spPr/>
      <dgm:t>
        <a:bodyPr/>
        <a:lstStyle/>
        <a:p>
          <a:endParaRPr lang="en-US" sz="600"/>
        </a:p>
      </dgm:t>
    </dgm:pt>
    <dgm:pt modelId="{6135B8E8-FD90-44D6-928A-00557337ACB2}" type="sibTrans" cxnId="{8B7503AF-DD8F-47E5-A5AB-10225CAC14C7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900"/>
        </a:p>
      </dgm:t>
    </dgm:pt>
    <dgm:pt modelId="{DC784637-FBB5-4A27-8616-F9DE3251912A}" type="pres">
      <dgm:prSet presAssocID="{D9A51453-FD84-4277-B5D0-8407205523C9}" presName="cycle" presStyleCnt="0">
        <dgm:presLayoutVars>
          <dgm:dir/>
          <dgm:resizeHandles val="exact"/>
        </dgm:presLayoutVars>
      </dgm:prSet>
      <dgm:spPr/>
    </dgm:pt>
    <dgm:pt modelId="{3531A1C2-936C-4ABD-BCCC-FF2FE0A05798}" type="pres">
      <dgm:prSet presAssocID="{2FD76DD4-E8EA-4085-B536-EEF1094398A9}" presName="node" presStyleLbl="node1" presStyleIdx="0" presStyleCnt="3">
        <dgm:presLayoutVars>
          <dgm:bulletEnabled val="1"/>
        </dgm:presLayoutVars>
      </dgm:prSet>
      <dgm:spPr/>
    </dgm:pt>
    <dgm:pt modelId="{6ED7A970-F05A-4F77-807B-6E5D816BBE2D}" type="pres">
      <dgm:prSet presAssocID="{C201E9C4-545B-4777-B03B-2B7F69F2BE73}" presName="sibTrans" presStyleLbl="sibTrans2D1" presStyleIdx="0" presStyleCnt="3"/>
      <dgm:spPr/>
    </dgm:pt>
    <dgm:pt modelId="{E3FA2B11-A6DE-4F29-A798-0F43EA8F0885}" type="pres">
      <dgm:prSet presAssocID="{C201E9C4-545B-4777-B03B-2B7F69F2BE73}" presName="connectorText" presStyleLbl="sibTrans2D1" presStyleIdx="0" presStyleCnt="3"/>
      <dgm:spPr/>
    </dgm:pt>
    <dgm:pt modelId="{D0E2559A-5DC7-493A-863C-326462D50B58}" type="pres">
      <dgm:prSet presAssocID="{CBA390C9-8E51-40DC-9356-F3F12FC53431}" presName="node" presStyleLbl="node1" presStyleIdx="1" presStyleCnt="3">
        <dgm:presLayoutVars>
          <dgm:bulletEnabled val="1"/>
        </dgm:presLayoutVars>
      </dgm:prSet>
      <dgm:spPr/>
    </dgm:pt>
    <dgm:pt modelId="{01CE8DF2-9988-47AB-AEE5-F4DC1EA5BBE8}" type="pres">
      <dgm:prSet presAssocID="{DCB4D473-3BB0-48EE-9326-48F8BBED1E7A}" presName="sibTrans" presStyleLbl="sibTrans2D1" presStyleIdx="1" presStyleCnt="3"/>
      <dgm:spPr/>
    </dgm:pt>
    <dgm:pt modelId="{AA47C2A9-A472-4758-AC86-C54D524A5E04}" type="pres">
      <dgm:prSet presAssocID="{DCB4D473-3BB0-48EE-9326-48F8BBED1E7A}" presName="connectorText" presStyleLbl="sibTrans2D1" presStyleIdx="1" presStyleCnt="3"/>
      <dgm:spPr/>
    </dgm:pt>
    <dgm:pt modelId="{4580625D-EE57-434A-8D18-A9B393E98F3D}" type="pres">
      <dgm:prSet presAssocID="{09D780C2-C165-49FF-9370-5AA8E63B7AC4}" presName="node" presStyleLbl="node1" presStyleIdx="2" presStyleCnt="3">
        <dgm:presLayoutVars>
          <dgm:bulletEnabled val="1"/>
        </dgm:presLayoutVars>
      </dgm:prSet>
      <dgm:spPr/>
    </dgm:pt>
    <dgm:pt modelId="{B65EEE8D-C7F3-40D1-8F92-081E5DA5FD3C}" type="pres">
      <dgm:prSet presAssocID="{6135B8E8-FD90-44D6-928A-00557337ACB2}" presName="sibTrans" presStyleLbl="sibTrans2D1" presStyleIdx="2" presStyleCnt="3"/>
      <dgm:spPr/>
    </dgm:pt>
    <dgm:pt modelId="{E4D83CF8-819C-4A15-99FF-274E91C14D32}" type="pres">
      <dgm:prSet presAssocID="{6135B8E8-FD90-44D6-928A-00557337ACB2}" presName="connectorText" presStyleLbl="sibTrans2D1" presStyleIdx="2" presStyleCnt="3"/>
      <dgm:spPr/>
    </dgm:pt>
  </dgm:ptLst>
  <dgm:cxnLst>
    <dgm:cxn modelId="{C15EE334-0A3A-48ED-8CD1-BC92445F3B75}" type="presOf" srcId="{DCB4D473-3BB0-48EE-9326-48F8BBED1E7A}" destId="{AA47C2A9-A472-4758-AC86-C54D524A5E04}" srcOrd="1" destOrd="0" presId="urn:microsoft.com/office/officeart/2005/8/layout/cycle2"/>
    <dgm:cxn modelId="{477E4037-64BE-49E2-9F63-FDDF695CDCC0}" type="presOf" srcId="{2FD76DD4-E8EA-4085-B536-EEF1094398A9}" destId="{3531A1C2-936C-4ABD-BCCC-FF2FE0A05798}" srcOrd="0" destOrd="0" presId="urn:microsoft.com/office/officeart/2005/8/layout/cycle2"/>
    <dgm:cxn modelId="{C0D5ED5B-BE05-4A7F-875F-111CE342DC11}" type="presOf" srcId="{6135B8E8-FD90-44D6-928A-00557337ACB2}" destId="{E4D83CF8-819C-4A15-99FF-274E91C14D32}" srcOrd="1" destOrd="0" presId="urn:microsoft.com/office/officeart/2005/8/layout/cycle2"/>
    <dgm:cxn modelId="{ADA05446-088D-4F3D-AB21-5F3871248E2D}" type="presOf" srcId="{09D780C2-C165-49FF-9370-5AA8E63B7AC4}" destId="{4580625D-EE57-434A-8D18-A9B393E98F3D}" srcOrd="0" destOrd="0" presId="urn:microsoft.com/office/officeart/2005/8/layout/cycle2"/>
    <dgm:cxn modelId="{B5DA3A91-435E-440F-A036-03206F1BBB72}" type="presOf" srcId="{DCB4D473-3BB0-48EE-9326-48F8BBED1E7A}" destId="{01CE8DF2-9988-47AB-AEE5-F4DC1EA5BBE8}" srcOrd="0" destOrd="0" presId="urn:microsoft.com/office/officeart/2005/8/layout/cycle2"/>
    <dgm:cxn modelId="{8B7503AF-DD8F-47E5-A5AB-10225CAC14C7}" srcId="{D9A51453-FD84-4277-B5D0-8407205523C9}" destId="{09D780C2-C165-49FF-9370-5AA8E63B7AC4}" srcOrd="2" destOrd="0" parTransId="{EBC8BBFE-035E-4F64-A69A-EE587B4CC836}" sibTransId="{6135B8E8-FD90-44D6-928A-00557337ACB2}"/>
    <dgm:cxn modelId="{7C927DB8-AF07-4C64-81CF-152C3319F323}" srcId="{D9A51453-FD84-4277-B5D0-8407205523C9}" destId="{2FD76DD4-E8EA-4085-B536-EEF1094398A9}" srcOrd="0" destOrd="0" parTransId="{3F980204-DD05-46BE-9C2F-81CEC3233FCB}" sibTransId="{C201E9C4-545B-4777-B03B-2B7F69F2BE73}"/>
    <dgm:cxn modelId="{F48DEAB9-A47F-447B-BC51-D0CA64BD5126}" srcId="{D9A51453-FD84-4277-B5D0-8407205523C9}" destId="{CBA390C9-8E51-40DC-9356-F3F12FC53431}" srcOrd="1" destOrd="0" parTransId="{36678CD6-C4C7-44EA-B88B-D7626600BFD1}" sibTransId="{DCB4D473-3BB0-48EE-9326-48F8BBED1E7A}"/>
    <dgm:cxn modelId="{53CB7DCC-598A-4733-B525-7C036F9739A0}" type="presOf" srcId="{C201E9C4-545B-4777-B03B-2B7F69F2BE73}" destId="{6ED7A970-F05A-4F77-807B-6E5D816BBE2D}" srcOrd="0" destOrd="0" presId="urn:microsoft.com/office/officeart/2005/8/layout/cycle2"/>
    <dgm:cxn modelId="{8FF593D5-74A4-4F28-95AB-4F5996BC106B}" type="presOf" srcId="{C201E9C4-545B-4777-B03B-2B7F69F2BE73}" destId="{E3FA2B11-A6DE-4F29-A798-0F43EA8F0885}" srcOrd="1" destOrd="0" presId="urn:microsoft.com/office/officeart/2005/8/layout/cycle2"/>
    <dgm:cxn modelId="{697FB2D5-FE9C-4A92-90CD-BE176CA5C59E}" type="presOf" srcId="{D9A51453-FD84-4277-B5D0-8407205523C9}" destId="{DC784637-FBB5-4A27-8616-F9DE3251912A}" srcOrd="0" destOrd="0" presId="urn:microsoft.com/office/officeart/2005/8/layout/cycle2"/>
    <dgm:cxn modelId="{68370BE5-A935-4EE9-BD96-EB7AC95F003B}" type="presOf" srcId="{CBA390C9-8E51-40DC-9356-F3F12FC53431}" destId="{D0E2559A-5DC7-493A-863C-326462D50B58}" srcOrd="0" destOrd="0" presId="urn:microsoft.com/office/officeart/2005/8/layout/cycle2"/>
    <dgm:cxn modelId="{90DA4BEA-C0E4-4AD3-B605-1597F2B66C6C}" type="presOf" srcId="{6135B8E8-FD90-44D6-928A-00557337ACB2}" destId="{B65EEE8D-C7F3-40D1-8F92-081E5DA5FD3C}" srcOrd="0" destOrd="0" presId="urn:microsoft.com/office/officeart/2005/8/layout/cycle2"/>
    <dgm:cxn modelId="{6DBE4F54-4B8A-444E-B2D5-CF495595E6B8}" type="presParOf" srcId="{DC784637-FBB5-4A27-8616-F9DE3251912A}" destId="{3531A1C2-936C-4ABD-BCCC-FF2FE0A05798}" srcOrd="0" destOrd="0" presId="urn:microsoft.com/office/officeart/2005/8/layout/cycle2"/>
    <dgm:cxn modelId="{CF5E58DD-75BA-48C3-9F1F-156E01F379DD}" type="presParOf" srcId="{DC784637-FBB5-4A27-8616-F9DE3251912A}" destId="{6ED7A970-F05A-4F77-807B-6E5D816BBE2D}" srcOrd="1" destOrd="0" presId="urn:microsoft.com/office/officeart/2005/8/layout/cycle2"/>
    <dgm:cxn modelId="{23984D4D-6540-444B-88A0-18790310EF8B}" type="presParOf" srcId="{6ED7A970-F05A-4F77-807B-6E5D816BBE2D}" destId="{E3FA2B11-A6DE-4F29-A798-0F43EA8F0885}" srcOrd="0" destOrd="0" presId="urn:microsoft.com/office/officeart/2005/8/layout/cycle2"/>
    <dgm:cxn modelId="{C5D7E0F4-A57A-49DD-8DBB-F66357B87E3E}" type="presParOf" srcId="{DC784637-FBB5-4A27-8616-F9DE3251912A}" destId="{D0E2559A-5DC7-493A-863C-326462D50B58}" srcOrd="2" destOrd="0" presId="urn:microsoft.com/office/officeart/2005/8/layout/cycle2"/>
    <dgm:cxn modelId="{91AD339A-7655-4C3A-872A-14B56C2365B8}" type="presParOf" srcId="{DC784637-FBB5-4A27-8616-F9DE3251912A}" destId="{01CE8DF2-9988-47AB-AEE5-F4DC1EA5BBE8}" srcOrd="3" destOrd="0" presId="urn:microsoft.com/office/officeart/2005/8/layout/cycle2"/>
    <dgm:cxn modelId="{90ABE9E9-761D-4983-9793-16CA5C2D7B60}" type="presParOf" srcId="{01CE8DF2-9988-47AB-AEE5-F4DC1EA5BBE8}" destId="{AA47C2A9-A472-4758-AC86-C54D524A5E04}" srcOrd="0" destOrd="0" presId="urn:microsoft.com/office/officeart/2005/8/layout/cycle2"/>
    <dgm:cxn modelId="{3234C41F-8676-4FBA-89C0-3DFDA4486380}" type="presParOf" srcId="{DC784637-FBB5-4A27-8616-F9DE3251912A}" destId="{4580625D-EE57-434A-8D18-A9B393E98F3D}" srcOrd="4" destOrd="0" presId="urn:microsoft.com/office/officeart/2005/8/layout/cycle2"/>
    <dgm:cxn modelId="{07248077-1C09-40E0-9FF8-4CE70C12CEED}" type="presParOf" srcId="{DC784637-FBB5-4A27-8616-F9DE3251912A}" destId="{B65EEE8D-C7F3-40D1-8F92-081E5DA5FD3C}" srcOrd="5" destOrd="0" presId="urn:microsoft.com/office/officeart/2005/8/layout/cycle2"/>
    <dgm:cxn modelId="{773830AE-3479-46A1-87CC-C9889A934848}" type="presParOf" srcId="{B65EEE8D-C7F3-40D1-8F92-081E5DA5FD3C}" destId="{E4D83CF8-819C-4A15-99FF-274E91C14D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A51453-FD84-4277-B5D0-8407205523C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D76DD4-E8EA-4085-B536-EEF1094398A9}">
      <dgm:prSet phldrT="[Text]" custT="1"/>
      <dgm:spPr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65000"/>
            </a:prstClr>
          </a:solidFill>
          <a:prstDash val="solid"/>
          <a:miter lim="800000"/>
        </a:ln>
        <a:effectLst/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Busca Local variante do NEDA</a:t>
          </a:r>
          <a:endParaRPr lang="en-US" sz="700" b="1" kern="1200" dirty="0">
            <a:solidFill>
              <a:prstClr val="black">
                <a:lumMod val="75000"/>
                <a:lumOff val="2500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3F980204-DD05-46BE-9C2F-81CEC3233FCB}" type="parTrans" cxnId="{7C927DB8-AF07-4C64-81CF-152C3319F323}">
      <dgm:prSet/>
      <dgm:spPr/>
      <dgm:t>
        <a:bodyPr/>
        <a:lstStyle/>
        <a:p>
          <a:endParaRPr lang="en-US" sz="600"/>
        </a:p>
      </dgm:t>
    </dgm:pt>
    <dgm:pt modelId="{C201E9C4-545B-4777-B03B-2B7F69F2BE73}" type="sibTrans" cxnId="{7C927DB8-AF07-4C64-81CF-152C3319F323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900"/>
        </a:p>
      </dgm:t>
    </dgm:pt>
    <dgm:pt modelId="{CBA390C9-8E51-40DC-9356-F3F12FC53431}">
      <dgm:prSet phldrT="[Text]" custT="1"/>
      <dgm:spPr>
        <a:solidFill>
          <a:srgbClr val="4472C4">
            <a:lumMod val="40000"/>
            <a:lumOff val="60000"/>
          </a:srgbClr>
        </a:solidFill>
        <a:ln w="12700" cap="flat" cmpd="sng" algn="ctr">
          <a:solidFill>
            <a:srgbClr val="4472C4">
              <a:lumMod val="75000"/>
            </a:srgbClr>
          </a:solidFill>
          <a:prstDash val="solid"/>
          <a:miter lim="800000"/>
        </a:ln>
        <a:effectLst/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Desconstrução e Construção</a:t>
          </a:r>
          <a:endParaRPr lang="en-US" sz="700" b="1" kern="1200" dirty="0">
            <a:solidFill>
              <a:prstClr val="black">
                <a:lumMod val="75000"/>
                <a:lumOff val="2500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36678CD6-C4C7-44EA-B88B-D7626600BFD1}" type="parTrans" cxnId="{F48DEAB9-A47F-447B-BC51-D0CA64BD5126}">
      <dgm:prSet/>
      <dgm:spPr/>
      <dgm:t>
        <a:bodyPr/>
        <a:lstStyle/>
        <a:p>
          <a:endParaRPr lang="en-US" sz="600"/>
        </a:p>
      </dgm:t>
    </dgm:pt>
    <dgm:pt modelId="{DCB4D473-3BB0-48EE-9326-48F8BBED1E7A}" type="sibTrans" cxnId="{F48DEAB9-A47F-447B-BC51-D0CA64BD5126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900"/>
        </a:p>
      </dgm:t>
    </dgm:pt>
    <dgm:pt modelId="{09D780C2-C165-49FF-9370-5AA8E63B7AC4}">
      <dgm:prSet phldrT="[Text]" custT="1"/>
      <dgm:spPr>
        <a:solidFill>
          <a:srgbClr val="4472C4">
            <a:lumMod val="40000"/>
            <a:lumOff val="60000"/>
          </a:srgbClr>
        </a:solidFill>
        <a:ln w="12700" cap="flat" cmpd="sng" algn="ctr">
          <a:solidFill>
            <a:srgbClr val="4472C4">
              <a:lumMod val="75000"/>
            </a:srgbClr>
          </a:solidFill>
          <a:prstDash val="solid"/>
          <a:miter lim="800000"/>
        </a:ln>
        <a:effectLst/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Continue até o limite de tempo</a:t>
          </a:r>
          <a:endParaRPr lang="en-US" sz="700" b="1" kern="1200" dirty="0">
            <a:solidFill>
              <a:prstClr val="black">
                <a:lumMod val="75000"/>
                <a:lumOff val="2500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EBC8BBFE-035E-4F64-A69A-EE587B4CC836}" type="parTrans" cxnId="{8B7503AF-DD8F-47E5-A5AB-10225CAC14C7}">
      <dgm:prSet/>
      <dgm:spPr/>
      <dgm:t>
        <a:bodyPr/>
        <a:lstStyle/>
        <a:p>
          <a:endParaRPr lang="en-US" sz="600"/>
        </a:p>
      </dgm:t>
    </dgm:pt>
    <dgm:pt modelId="{6135B8E8-FD90-44D6-928A-00557337ACB2}" type="sibTrans" cxnId="{8B7503AF-DD8F-47E5-A5AB-10225CAC14C7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sz="900"/>
        </a:p>
      </dgm:t>
    </dgm:pt>
    <dgm:pt modelId="{DC784637-FBB5-4A27-8616-F9DE3251912A}" type="pres">
      <dgm:prSet presAssocID="{D9A51453-FD84-4277-B5D0-8407205523C9}" presName="cycle" presStyleCnt="0">
        <dgm:presLayoutVars>
          <dgm:dir/>
          <dgm:resizeHandles val="exact"/>
        </dgm:presLayoutVars>
      </dgm:prSet>
      <dgm:spPr/>
    </dgm:pt>
    <dgm:pt modelId="{3531A1C2-936C-4ABD-BCCC-FF2FE0A05798}" type="pres">
      <dgm:prSet presAssocID="{2FD76DD4-E8EA-4085-B536-EEF1094398A9}" presName="node" presStyleLbl="node1" presStyleIdx="0" presStyleCnt="3">
        <dgm:presLayoutVars>
          <dgm:bulletEnabled val="1"/>
        </dgm:presLayoutVars>
      </dgm:prSet>
      <dgm:spPr>
        <a:xfrm>
          <a:off x="1009301" y="282"/>
          <a:ext cx="822702" cy="822702"/>
        </a:xfrm>
        <a:prstGeom prst="ellipse">
          <a:avLst/>
        </a:prstGeom>
      </dgm:spPr>
    </dgm:pt>
    <dgm:pt modelId="{6ED7A970-F05A-4F77-807B-6E5D816BBE2D}" type="pres">
      <dgm:prSet presAssocID="{C201E9C4-545B-4777-B03B-2B7F69F2BE73}" presName="sibTrans" presStyleLbl="sibTrans2D1" presStyleIdx="0" presStyleCnt="3"/>
      <dgm:spPr/>
    </dgm:pt>
    <dgm:pt modelId="{E3FA2B11-A6DE-4F29-A798-0F43EA8F0885}" type="pres">
      <dgm:prSet presAssocID="{C201E9C4-545B-4777-B03B-2B7F69F2BE73}" presName="connectorText" presStyleLbl="sibTrans2D1" presStyleIdx="0" presStyleCnt="3"/>
      <dgm:spPr/>
    </dgm:pt>
    <dgm:pt modelId="{D0E2559A-5DC7-493A-863C-326462D50B58}" type="pres">
      <dgm:prSet presAssocID="{CBA390C9-8E51-40DC-9356-F3F12FC53431}" presName="node" presStyleLbl="node1" presStyleIdx="1" presStyleCnt="3">
        <dgm:presLayoutVars>
          <dgm:bulletEnabled val="1"/>
        </dgm:presLayoutVars>
      </dgm:prSet>
      <dgm:spPr>
        <a:xfrm>
          <a:off x="1627606" y="1071218"/>
          <a:ext cx="822702" cy="822702"/>
        </a:xfrm>
        <a:prstGeom prst="ellipse">
          <a:avLst/>
        </a:prstGeom>
      </dgm:spPr>
    </dgm:pt>
    <dgm:pt modelId="{01CE8DF2-9988-47AB-AEE5-F4DC1EA5BBE8}" type="pres">
      <dgm:prSet presAssocID="{DCB4D473-3BB0-48EE-9326-48F8BBED1E7A}" presName="sibTrans" presStyleLbl="sibTrans2D1" presStyleIdx="1" presStyleCnt="3"/>
      <dgm:spPr/>
    </dgm:pt>
    <dgm:pt modelId="{AA47C2A9-A472-4758-AC86-C54D524A5E04}" type="pres">
      <dgm:prSet presAssocID="{DCB4D473-3BB0-48EE-9326-48F8BBED1E7A}" presName="connectorText" presStyleLbl="sibTrans2D1" presStyleIdx="1" presStyleCnt="3"/>
      <dgm:spPr/>
    </dgm:pt>
    <dgm:pt modelId="{4580625D-EE57-434A-8D18-A9B393E98F3D}" type="pres">
      <dgm:prSet presAssocID="{09D780C2-C165-49FF-9370-5AA8E63B7AC4}" presName="node" presStyleLbl="node1" presStyleIdx="2" presStyleCnt="3">
        <dgm:presLayoutVars>
          <dgm:bulletEnabled val="1"/>
        </dgm:presLayoutVars>
      </dgm:prSet>
      <dgm:spPr>
        <a:xfrm>
          <a:off x="390996" y="1071218"/>
          <a:ext cx="822702" cy="822702"/>
        </a:xfrm>
        <a:prstGeom prst="ellipse">
          <a:avLst/>
        </a:prstGeom>
      </dgm:spPr>
    </dgm:pt>
    <dgm:pt modelId="{B65EEE8D-C7F3-40D1-8F92-081E5DA5FD3C}" type="pres">
      <dgm:prSet presAssocID="{6135B8E8-FD90-44D6-928A-00557337ACB2}" presName="sibTrans" presStyleLbl="sibTrans2D1" presStyleIdx="2" presStyleCnt="3"/>
      <dgm:spPr/>
    </dgm:pt>
    <dgm:pt modelId="{E4D83CF8-819C-4A15-99FF-274E91C14D32}" type="pres">
      <dgm:prSet presAssocID="{6135B8E8-FD90-44D6-928A-00557337ACB2}" presName="connectorText" presStyleLbl="sibTrans2D1" presStyleIdx="2" presStyleCnt="3"/>
      <dgm:spPr/>
    </dgm:pt>
  </dgm:ptLst>
  <dgm:cxnLst>
    <dgm:cxn modelId="{C15EE334-0A3A-48ED-8CD1-BC92445F3B75}" type="presOf" srcId="{DCB4D473-3BB0-48EE-9326-48F8BBED1E7A}" destId="{AA47C2A9-A472-4758-AC86-C54D524A5E04}" srcOrd="1" destOrd="0" presId="urn:microsoft.com/office/officeart/2005/8/layout/cycle2"/>
    <dgm:cxn modelId="{477E4037-64BE-49E2-9F63-FDDF695CDCC0}" type="presOf" srcId="{2FD76DD4-E8EA-4085-B536-EEF1094398A9}" destId="{3531A1C2-936C-4ABD-BCCC-FF2FE0A05798}" srcOrd="0" destOrd="0" presId="urn:microsoft.com/office/officeart/2005/8/layout/cycle2"/>
    <dgm:cxn modelId="{C0D5ED5B-BE05-4A7F-875F-111CE342DC11}" type="presOf" srcId="{6135B8E8-FD90-44D6-928A-00557337ACB2}" destId="{E4D83CF8-819C-4A15-99FF-274E91C14D32}" srcOrd="1" destOrd="0" presId="urn:microsoft.com/office/officeart/2005/8/layout/cycle2"/>
    <dgm:cxn modelId="{ADA05446-088D-4F3D-AB21-5F3871248E2D}" type="presOf" srcId="{09D780C2-C165-49FF-9370-5AA8E63B7AC4}" destId="{4580625D-EE57-434A-8D18-A9B393E98F3D}" srcOrd="0" destOrd="0" presId="urn:microsoft.com/office/officeart/2005/8/layout/cycle2"/>
    <dgm:cxn modelId="{B5DA3A91-435E-440F-A036-03206F1BBB72}" type="presOf" srcId="{DCB4D473-3BB0-48EE-9326-48F8BBED1E7A}" destId="{01CE8DF2-9988-47AB-AEE5-F4DC1EA5BBE8}" srcOrd="0" destOrd="0" presId="urn:microsoft.com/office/officeart/2005/8/layout/cycle2"/>
    <dgm:cxn modelId="{8B7503AF-DD8F-47E5-A5AB-10225CAC14C7}" srcId="{D9A51453-FD84-4277-B5D0-8407205523C9}" destId="{09D780C2-C165-49FF-9370-5AA8E63B7AC4}" srcOrd="2" destOrd="0" parTransId="{EBC8BBFE-035E-4F64-A69A-EE587B4CC836}" sibTransId="{6135B8E8-FD90-44D6-928A-00557337ACB2}"/>
    <dgm:cxn modelId="{7C927DB8-AF07-4C64-81CF-152C3319F323}" srcId="{D9A51453-FD84-4277-B5D0-8407205523C9}" destId="{2FD76DD4-E8EA-4085-B536-EEF1094398A9}" srcOrd="0" destOrd="0" parTransId="{3F980204-DD05-46BE-9C2F-81CEC3233FCB}" sibTransId="{C201E9C4-545B-4777-B03B-2B7F69F2BE73}"/>
    <dgm:cxn modelId="{F48DEAB9-A47F-447B-BC51-D0CA64BD5126}" srcId="{D9A51453-FD84-4277-B5D0-8407205523C9}" destId="{CBA390C9-8E51-40DC-9356-F3F12FC53431}" srcOrd="1" destOrd="0" parTransId="{36678CD6-C4C7-44EA-B88B-D7626600BFD1}" sibTransId="{DCB4D473-3BB0-48EE-9326-48F8BBED1E7A}"/>
    <dgm:cxn modelId="{53CB7DCC-598A-4733-B525-7C036F9739A0}" type="presOf" srcId="{C201E9C4-545B-4777-B03B-2B7F69F2BE73}" destId="{6ED7A970-F05A-4F77-807B-6E5D816BBE2D}" srcOrd="0" destOrd="0" presId="urn:microsoft.com/office/officeart/2005/8/layout/cycle2"/>
    <dgm:cxn modelId="{8FF593D5-74A4-4F28-95AB-4F5996BC106B}" type="presOf" srcId="{C201E9C4-545B-4777-B03B-2B7F69F2BE73}" destId="{E3FA2B11-A6DE-4F29-A798-0F43EA8F0885}" srcOrd="1" destOrd="0" presId="urn:microsoft.com/office/officeart/2005/8/layout/cycle2"/>
    <dgm:cxn modelId="{697FB2D5-FE9C-4A92-90CD-BE176CA5C59E}" type="presOf" srcId="{D9A51453-FD84-4277-B5D0-8407205523C9}" destId="{DC784637-FBB5-4A27-8616-F9DE3251912A}" srcOrd="0" destOrd="0" presId="urn:microsoft.com/office/officeart/2005/8/layout/cycle2"/>
    <dgm:cxn modelId="{68370BE5-A935-4EE9-BD96-EB7AC95F003B}" type="presOf" srcId="{CBA390C9-8E51-40DC-9356-F3F12FC53431}" destId="{D0E2559A-5DC7-493A-863C-326462D50B58}" srcOrd="0" destOrd="0" presId="urn:microsoft.com/office/officeart/2005/8/layout/cycle2"/>
    <dgm:cxn modelId="{90DA4BEA-C0E4-4AD3-B605-1597F2B66C6C}" type="presOf" srcId="{6135B8E8-FD90-44D6-928A-00557337ACB2}" destId="{B65EEE8D-C7F3-40D1-8F92-081E5DA5FD3C}" srcOrd="0" destOrd="0" presId="urn:microsoft.com/office/officeart/2005/8/layout/cycle2"/>
    <dgm:cxn modelId="{6DBE4F54-4B8A-444E-B2D5-CF495595E6B8}" type="presParOf" srcId="{DC784637-FBB5-4A27-8616-F9DE3251912A}" destId="{3531A1C2-936C-4ABD-BCCC-FF2FE0A05798}" srcOrd="0" destOrd="0" presId="urn:microsoft.com/office/officeart/2005/8/layout/cycle2"/>
    <dgm:cxn modelId="{CF5E58DD-75BA-48C3-9F1F-156E01F379DD}" type="presParOf" srcId="{DC784637-FBB5-4A27-8616-F9DE3251912A}" destId="{6ED7A970-F05A-4F77-807B-6E5D816BBE2D}" srcOrd="1" destOrd="0" presId="urn:microsoft.com/office/officeart/2005/8/layout/cycle2"/>
    <dgm:cxn modelId="{23984D4D-6540-444B-88A0-18790310EF8B}" type="presParOf" srcId="{6ED7A970-F05A-4F77-807B-6E5D816BBE2D}" destId="{E3FA2B11-A6DE-4F29-A798-0F43EA8F0885}" srcOrd="0" destOrd="0" presId="urn:microsoft.com/office/officeart/2005/8/layout/cycle2"/>
    <dgm:cxn modelId="{C5D7E0F4-A57A-49DD-8DBB-F66357B87E3E}" type="presParOf" srcId="{DC784637-FBB5-4A27-8616-F9DE3251912A}" destId="{D0E2559A-5DC7-493A-863C-326462D50B58}" srcOrd="2" destOrd="0" presId="urn:microsoft.com/office/officeart/2005/8/layout/cycle2"/>
    <dgm:cxn modelId="{91AD339A-7655-4C3A-872A-14B56C2365B8}" type="presParOf" srcId="{DC784637-FBB5-4A27-8616-F9DE3251912A}" destId="{01CE8DF2-9988-47AB-AEE5-F4DC1EA5BBE8}" srcOrd="3" destOrd="0" presId="urn:microsoft.com/office/officeart/2005/8/layout/cycle2"/>
    <dgm:cxn modelId="{90ABE9E9-761D-4983-9793-16CA5C2D7B60}" type="presParOf" srcId="{01CE8DF2-9988-47AB-AEE5-F4DC1EA5BBE8}" destId="{AA47C2A9-A472-4758-AC86-C54D524A5E04}" srcOrd="0" destOrd="0" presId="urn:microsoft.com/office/officeart/2005/8/layout/cycle2"/>
    <dgm:cxn modelId="{3234C41F-8676-4FBA-89C0-3DFDA4486380}" type="presParOf" srcId="{DC784637-FBB5-4A27-8616-F9DE3251912A}" destId="{4580625D-EE57-434A-8D18-A9B393E98F3D}" srcOrd="4" destOrd="0" presId="urn:microsoft.com/office/officeart/2005/8/layout/cycle2"/>
    <dgm:cxn modelId="{07248077-1C09-40E0-9FF8-4CE70C12CEED}" type="presParOf" srcId="{DC784637-FBB5-4A27-8616-F9DE3251912A}" destId="{B65EEE8D-C7F3-40D1-8F92-081E5DA5FD3C}" srcOrd="5" destOrd="0" presId="urn:microsoft.com/office/officeart/2005/8/layout/cycle2"/>
    <dgm:cxn modelId="{773830AE-3479-46A1-87CC-C9889A934848}" type="presParOf" srcId="{B65EEE8D-C7F3-40D1-8F92-081E5DA5FD3C}" destId="{E4D83CF8-819C-4A15-99FF-274E91C14D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1A1C2-936C-4ABD-BCCC-FF2FE0A05798}">
      <dsp:nvSpPr>
        <dsp:cNvPr id="0" name=""/>
        <dsp:cNvSpPr/>
      </dsp:nvSpPr>
      <dsp:spPr>
        <a:xfrm>
          <a:off x="2297970" y="643"/>
          <a:ext cx="1873122" cy="1873122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Busca</a:t>
          </a:r>
          <a:r>
            <a:rPr lang="pt-BR" sz="1600" b="1" kern="1200" baseline="0" dirty="0">
              <a:solidFill>
                <a:schemeClr val="tx1">
                  <a:lumMod val="75000"/>
                  <a:lumOff val="25000"/>
                </a:schemeClr>
              </a:solidFill>
            </a:rPr>
            <a:t> Local variante do NEDA</a:t>
          </a:r>
          <a:endParaRPr lang="en-US" sz="16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572282" y="274955"/>
        <a:ext cx="1324498" cy="1324498"/>
      </dsp:txXfrm>
    </dsp:sp>
    <dsp:sp modelId="{6ED7A970-F05A-4F77-807B-6E5D816BBE2D}">
      <dsp:nvSpPr>
        <dsp:cNvPr id="0" name=""/>
        <dsp:cNvSpPr/>
      </dsp:nvSpPr>
      <dsp:spPr>
        <a:xfrm rot="3600000">
          <a:off x="3681608" y="1828023"/>
          <a:ext cx="499463" cy="632178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719068" y="1889577"/>
        <a:ext cx="349624" cy="379306"/>
      </dsp:txXfrm>
    </dsp:sp>
    <dsp:sp modelId="{D0E2559A-5DC7-493A-863C-326462D50B58}">
      <dsp:nvSpPr>
        <dsp:cNvPr id="0" name=""/>
        <dsp:cNvSpPr/>
      </dsp:nvSpPr>
      <dsp:spPr>
        <a:xfrm>
          <a:off x="3705723" y="2438943"/>
          <a:ext cx="1873122" cy="1873122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Desconstrução e Construção</a:t>
          </a:r>
          <a:endParaRPr lang="en-US" sz="16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3980035" y="2713255"/>
        <a:ext cx="1324498" cy="1324498"/>
      </dsp:txXfrm>
    </dsp:sp>
    <dsp:sp modelId="{01CE8DF2-9988-47AB-AEE5-F4DC1EA5BBE8}">
      <dsp:nvSpPr>
        <dsp:cNvPr id="0" name=""/>
        <dsp:cNvSpPr/>
      </dsp:nvSpPr>
      <dsp:spPr>
        <a:xfrm rot="10800000">
          <a:off x="2998935" y="3059415"/>
          <a:ext cx="499463" cy="632178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3148774" y="3185851"/>
        <a:ext cx="349624" cy="379306"/>
      </dsp:txXfrm>
    </dsp:sp>
    <dsp:sp modelId="{4580625D-EE57-434A-8D18-A9B393E98F3D}">
      <dsp:nvSpPr>
        <dsp:cNvPr id="0" name=""/>
        <dsp:cNvSpPr/>
      </dsp:nvSpPr>
      <dsp:spPr>
        <a:xfrm>
          <a:off x="890217" y="2438943"/>
          <a:ext cx="1873122" cy="1873122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Continue até o limite de tempo</a:t>
          </a:r>
          <a:endParaRPr lang="en-US" sz="16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164529" y="2713255"/>
        <a:ext cx="1324498" cy="1324498"/>
      </dsp:txXfrm>
    </dsp:sp>
    <dsp:sp modelId="{B65EEE8D-C7F3-40D1-8F92-081E5DA5FD3C}">
      <dsp:nvSpPr>
        <dsp:cNvPr id="0" name=""/>
        <dsp:cNvSpPr/>
      </dsp:nvSpPr>
      <dsp:spPr>
        <a:xfrm rot="18000000">
          <a:off x="2273855" y="1852507"/>
          <a:ext cx="499463" cy="632178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311315" y="2043825"/>
        <a:ext cx="349624" cy="379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1A1C2-936C-4ABD-BCCC-FF2FE0A05798}">
      <dsp:nvSpPr>
        <dsp:cNvPr id="0" name=""/>
        <dsp:cNvSpPr/>
      </dsp:nvSpPr>
      <dsp:spPr>
        <a:xfrm>
          <a:off x="1009301" y="282"/>
          <a:ext cx="822702" cy="822702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Busca</a:t>
          </a:r>
          <a:r>
            <a:rPr lang="pt-BR" sz="700" b="1" kern="1200" baseline="0" dirty="0">
              <a:solidFill>
                <a:schemeClr val="tx1">
                  <a:lumMod val="75000"/>
                  <a:lumOff val="25000"/>
                </a:schemeClr>
              </a:solidFill>
            </a:rPr>
            <a:t> Local variante do NEDA</a:t>
          </a:r>
          <a:endParaRPr lang="en-US" sz="7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129783" y="120764"/>
        <a:ext cx="581738" cy="581738"/>
      </dsp:txXfrm>
    </dsp:sp>
    <dsp:sp modelId="{6ED7A970-F05A-4F77-807B-6E5D816BBE2D}">
      <dsp:nvSpPr>
        <dsp:cNvPr id="0" name=""/>
        <dsp:cNvSpPr/>
      </dsp:nvSpPr>
      <dsp:spPr>
        <a:xfrm rot="3600000">
          <a:off x="1617015" y="802893"/>
          <a:ext cx="219371" cy="277661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633468" y="829928"/>
        <a:ext cx="153560" cy="166597"/>
      </dsp:txXfrm>
    </dsp:sp>
    <dsp:sp modelId="{D0E2559A-5DC7-493A-863C-326462D50B58}">
      <dsp:nvSpPr>
        <dsp:cNvPr id="0" name=""/>
        <dsp:cNvSpPr/>
      </dsp:nvSpPr>
      <dsp:spPr>
        <a:xfrm>
          <a:off x="1627606" y="1071218"/>
          <a:ext cx="822702" cy="8227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Desconstrução e Construção</a:t>
          </a:r>
          <a:endParaRPr lang="en-US" sz="7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748088" y="1191700"/>
        <a:ext cx="581738" cy="581738"/>
      </dsp:txXfrm>
    </dsp:sp>
    <dsp:sp modelId="{01CE8DF2-9988-47AB-AEE5-F4DC1EA5BBE8}">
      <dsp:nvSpPr>
        <dsp:cNvPr id="0" name=""/>
        <dsp:cNvSpPr/>
      </dsp:nvSpPr>
      <dsp:spPr>
        <a:xfrm rot="10800000">
          <a:off x="1317175" y="1343738"/>
          <a:ext cx="219371" cy="277661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382986" y="1399270"/>
        <a:ext cx="153560" cy="166597"/>
      </dsp:txXfrm>
    </dsp:sp>
    <dsp:sp modelId="{4580625D-EE57-434A-8D18-A9B393E98F3D}">
      <dsp:nvSpPr>
        <dsp:cNvPr id="0" name=""/>
        <dsp:cNvSpPr/>
      </dsp:nvSpPr>
      <dsp:spPr>
        <a:xfrm>
          <a:off x="390996" y="1071218"/>
          <a:ext cx="822702" cy="8227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Continue até o limite de tempo</a:t>
          </a:r>
          <a:endParaRPr lang="en-US" sz="7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511478" y="1191700"/>
        <a:ext cx="581738" cy="581738"/>
      </dsp:txXfrm>
    </dsp:sp>
    <dsp:sp modelId="{B65EEE8D-C7F3-40D1-8F92-081E5DA5FD3C}">
      <dsp:nvSpPr>
        <dsp:cNvPr id="0" name=""/>
        <dsp:cNvSpPr/>
      </dsp:nvSpPr>
      <dsp:spPr>
        <a:xfrm rot="18000000">
          <a:off x="998709" y="813647"/>
          <a:ext cx="219371" cy="277661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15162" y="897676"/>
        <a:ext cx="153560" cy="1665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1A1C2-936C-4ABD-BCCC-FF2FE0A05798}">
      <dsp:nvSpPr>
        <dsp:cNvPr id="0" name=""/>
        <dsp:cNvSpPr/>
      </dsp:nvSpPr>
      <dsp:spPr>
        <a:xfrm>
          <a:off x="1009301" y="282"/>
          <a:ext cx="822702" cy="822702"/>
        </a:xfrm>
        <a:prstGeom prst="ellipse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white">
              <a:lumMod val="6500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Busca Local variante do NEDA</a:t>
          </a:r>
          <a:endParaRPr lang="en-US" sz="700" b="1" kern="1200" dirty="0">
            <a:solidFill>
              <a:prstClr val="black">
                <a:lumMod val="75000"/>
                <a:lumOff val="2500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129783" y="120764"/>
        <a:ext cx="581738" cy="581738"/>
      </dsp:txXfrm>
    </dsp:sp>
    <dsp:sp modelId="{6ED7A970-F05A-4F77-807B-6E5D816BBE2D}">
      <dsp:nvSpPr>
        <dsp:cNvPr id="0" name=""/>
        <dsp:cNvSpPr/>
      </dsp:nvSpPr>
      <dsp:spPr>
        <a:xfrm rot="3600000">
          <a:off x="1617015" y="802893"/>
          <a:ext cx="219371" cy="277661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633468" y="829928"/>
        <a:ext cx="153560" cy="166597"/>
      </dsp:txXfrm>
    </dsp:sp>
    <dsp:sp modelId="{D0E2559A-5DC7-493A-863C-326462D50B58}">
      <dsp:nvSpPr>
        <dsp:cNvPr id="0" name=""/>
        <dsp:cNvSpPr/>
      </dsp:nvSpPr>
      <dsp:spPr>
        <a:xfrm>
          <a:off x="1627606" y="1071218"/>
          <a:ext cx="822702" cy="822702"/>
        </a:xfrm>
        <a:prstGeom prst="ellipse">
          <a:avLst/>
        </a:prstGeom>
        <a:solidFill>
          <a:srgbClr val="4472C4">
            <a:lumMod val="40000"/>
            <a:lumOff val="60000"/>
          </a:srgbClr>
        </a:solidFill>
        <a:ln w="12700" cap="flat" cmpd="sng" algn="ctr">
          <a:solidFill>
            <a:srgbClr val="4472C4">
              <a:lumMod val="75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Desconstrução e Construção</a:t>
          </a:r>
          <a:endParaRPr lang="en-US" sz="700" b="1" kern="1200" dirty="0">
            <a:solidFill>
              <a:prstClr val="black">
                <a:lumMod val="75000"/>
                <a:lumOff val="2500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748088" y="1191700"/>
        <a:ext cx="581738" cy="581738"/>
      </dsp:txXfrm>
    </dsp:sp>
    <dsp:sp modelId="{01CE8DF2-9988-47AB-AEE5-F4DC1EA5BBE8}">
      <dsp:nvSpPr>
        <dsp:cNvPr id="0" name=""/>
        <dsp:cNvSpPr/>
      </dsp:nvSpPr>
      <dsp:spPr>
        <a:xfrm rot="10800000">
          <a:off x="1317175" y="1343738"/>
          <a:ext cx="219371" cy="277661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382986" y="1399270"/>
        <a:ext cx="153560" cy="166597"/>
      </dsp:txXfrm>
    </dsp:sp>
    <dsp:sp modelId="{4580625D-EE57-434A-8D18-A9B393E98F3D}">
      <dsp:nvSpPr>
        <dsp:cNvPr id="0" name=""/>
        <dsp:cNvSpPr/>
      </dsp:nvSpPr>
      <dsp:spPr>
        <a:xfrm>
          <a:off x="390996" y="1071218"/>
          <a:ext cx="822702" cy="822702"/>
        </a:xfrm>
        <a:prstGeom prst="ellipse">
          <a:avLst/>
        </a:prstGeom>
        <a:solidFill>
          <a:srgbClr val="4472C4">
            <a:lumMod val="40000"/>
            <a:lumOff val="60000"/>
          </a:srgbClr>
        </a:solidFill>
        <a:ln w="12700" cap="flat" cmpd="sng" algn="ctr">
          <a:solidFill>
            <a:srgbClr val="4472C4">
              <a:lumMod val="75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Continue até o limite de tempo</a:t>
          </a:r>
          <a:endParaRPr lang="en-US" sz="700" b="1" kern="1200" dirty="0">
            <a:solidFill>
              <a:prstClr val="black">
                <a:lumMod val="75000"/>
                <a:lumOff val="2500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511478" y="1191700"/>
        <a:ext cx="581738" cy="581738"/>
      </dsp:txXfrm>
    </dsp:sp>
    <dsp:sp modelId="{B65EEE8D-C7F3-40D1-8F92-081E5DA5FD3C}">
      <dsp:nvSpPr>
        <dsp:cNvPr id="0" name=""/>
        <dsp:cNvSpPr/>
      </dsp:nvSpPr>
      <dsp:spPr>
        <a:xfrm rot="18000000">
          <a:off x="998709" y="813647"/>
          <a:ext cx="219371" cy="277661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15162" y="897676"/>
        <a:ext cx="153560" cy="166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DEA4-2043-4C00-AC0E-FB629F9F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51E27-7C73-4C56-8CF0-FD96AD47B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8610-F939-430F-83E9-B6F42FCB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D340-FBFC-46BD-8811-56B7F549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A140C-3BE7-4A47-A927-2753F7B6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22D9-BAD8-4478-B74D-AFF063C5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FDF4B-A74D-4101-B2AF-35C8E4B54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5F0A-509F-4E1E-A5A6-0DD21A3E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C68A-7100-4A70-9441-D5D2716B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6612-D293-4F81-AF55-08BCD962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0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A61D-3F00-4DED-98EB-9015C562D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9FDB3-E7B3-4FB7-901A-31F379B03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C1A0-E785-4ED1-B7F2-6A2D1BE3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9058-16CE-4113-BDDD-2A7EC860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245E-08DF-4F8D-8BBE-1715D06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FE6F-D0A4-409E-9200-7058B54A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8EF1-8F8E-4B16-936F-4374C24C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CF72-3F42-4774-9B93-8EDBFD7C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70BF-C6C2-4E6A-9ADE-F6B80D09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0C28-E4F8-4069-B1A8-672E8280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E06D-9923-4813-B719-89D0D2F2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88715-3C35-4611-9ECD-E109D705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78FA-D04E-4672-84A3-B25857F6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30B3-DDB5-4A95-B3A7-2FCC0FBD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AEEB-E54C-43A4-8EB5-1BB88C28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9BDF-B31A-4652-BD0A-AF78EC66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B63B-1F6F-4ECD-9AF7-5BD89E7B7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AFE06-35A4-4BAD-8C3E-01FC32FE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FB60A-AD1B-4E02-9AA9-D04F02A4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6D6B3-C6A1-4DCE-99E9-3FD2F993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D832E-615B-49DC-8473-8B4828C8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5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6F02-2775-4380-B4B9-07F4229B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5DF4E-0A1A-4240-BD00-97630520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B7673-5FBE-4164-B3EA-0D0D11830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45ABE-4548-4748-A796-093725E2A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50267-D28B-47BC-9444-6F5733E82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BB388-191A-4C54-BAAF-50ED3E4E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49855-1A55-4DA4-B8DE-097ADBC5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37932-7A35-48EE-B9CC-B751AEB5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C850-3B8D-4AE3-8DC5-26C34E4A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7DCB8-BBC7-4655-9895-230C84BE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53479-CEE2-472A-9C35-8C22D01B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F70B1-80BE-4C61-B2E4-60031949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8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49F44-82D6-4768-83B3-844CAADB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6E163-49D9-41FA-A824-1BE9198D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17E1F-1B4D-4607-8641-5CE9228F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0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ED6C-4EA7-4000-8DF3-A2296BF9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AE5F-DFB3-47DB-B735-C656EB8B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16D9F-4E6B-40FD-9B88-4F5980CA0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9B90-B9FC-4CB3-9998-19EC9D3D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49959-A3F8-4F0A-8318-8310158D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0DC44-0977-45FC-87F7-27097798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9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F600-DBCD-4AB6-8E92-8309AC52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32197-C87B-48DC-8DB7-8F734FBDE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E99D0-8685-409C-A8B5-92596B6E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3E0F2-BCBD-4775-AF77-30864520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2330D-291C-44CD-8A79-7C8AB74E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03ED-0E77-421A-B6C1-CF1875C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1883F-B4A3-4E24-A678-C346E410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992F5-374D-4F4F-81DC-EB7D2CA51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8826-683B-46EF-9401-57731F179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FE46-80ED-4815-BC85-3F4B93A5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7C51-CA1F-48D6-B843-2AD4CB0AC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3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E5B51B-285E-4B3C-822D-0B31AB3E0E9F}"/>
              </a:ext>
            </a:extLst>
          </p:cNvPr>
          <p:cNvGrpSpPr/>
          <p:nvPr/>
        </p:nvGrpSpPr>
        <p:grpSpPr>
          <a:xfrm flipH="1">
            <a:off x="0" y="1"/>
            <a:ext cx="10482470" cy="6857999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D1A10D-3ADE-4689-91E9-365DFCFA8F8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82BD9D-B251-48AB-9142-1714EC1C5DB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FBFF1E-AD65-471C-BB21-F635CCDE29F7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6AFEEA-806C-46F6-B562-2A81A736F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0" y="1824729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Comparing three-step heuristics for the permutation flow shop problem</a:t>
            </a:r>
            <a:endParaRPr lang="pt-BR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8EA97-4E59-428C-86D7-DD552E9A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30" y="430440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it-IT" sz="2800" dirty="0"/>
              <a:t>Imma Ribas, Ramon Companys, Xavier Tort-Martorell</a:t>
            </a:r>
          </a:p>
          <a:p>
            <a:pPr algn="l"/>
            <a:r>
              <a:rPr lang="it-IT" dirty="0"/>
              <a:t>Computers &amp; Operations Research (2010)</a:t>
            </a:r>
          </a:p>
        </p:txBody>
      </p:sp>
    </p:spTree>
    <p:extLst>
      <p:ext uri="{BB962C8B-B14F-4D97-AF65-F5344CB8AC3E}">
        <p14:creationId xmlns:p14="http://schemas.microsoft.com/office/powerpoint/2010/main" val="271516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77CCFC-2DC3-4C05-A5AE-EB8F8318EADF}"/>
              </a:ext>
            </a:extLst>
          </p:cNvPr>
          <p:cNvSpPr txBox="1"/>
          <p:nvPr/>
        </p:nvSpPr>
        <p:spPr>
          <a:xfrm>
            <a:off x="902320" y="2624252"/>
            <a:ext cx="10057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35</a:t>
            </a:r>
            <a:r>
              <a:rPr lang="pt-BR" sz="2000" b="1" u="sng" dirty="0"/>
              <a:t>1</a:t>
            </a:r>
            <a:r>
              <a:rPr lang="pt-BR" sz="2000" dirty="0"/>
              <a:t>42 | 453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</a:t>
            </a:r>
            <a:endParaRPr lang="pt-BR" sz="2000" b="1" u="sng" dirty="0">
              <a:solidFill>
                <a:srgbClr val="00B05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87B78A-2ABB-4BA1-B576-12B2E9AEA666}"/>
              </a:ext>
            </a:extLst>
          </p:cNvPr>
          <p:cNvSpPr/>
          <p:nvPr/>
        </p:nvSpPr>
        <p:spPr>
          <a:xfrm>
            <a:off x="902320" y="2637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C5AA9-7510-4039-8923-CA87D2227A52}"/>
              </a:ext>
            </a:extLst>
          </p:cNvPr>
          <p:cNvSpPr txBox="1"/>
          <p:nvPr/>
        </p:nvSpPr>
        <p:spPr>
          <a:xfrm>
            <a:off x="2115820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8EEA80-B71B-4435-8DB0-1AE9D9BE4A49}"/>
              </a:ext>
            </a:extLst>
          </p:cNvPr>
          <p:cNvSpPr txBox="1"/>
          <p:nvPr/>
        </p:nvSpPr>
        <p:spPr>
          <a:xfrm>
            <a:off x="2985954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7B114E-FA2C-45A0-9C9D-CEFB654B9392}"/>
              </a:ext>
            </a:extLst>
          </p:cNvPr>
          <p:cNvSpPr txBox="1"/>
          <p:nvPr/>
        </p:nvSpPr>
        <p:spPr>
          <a:xfrm>
            <a:off x="3856088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FC5598-E395-4338-91C2-103B57DFB223}"/>
              </a:ext>
            </a:extLst>
          </p:cNvPr>
          <p:cNvSpPr txBox="1"/>
          <p:nvPr/>
        </p:nvSpPr>
        <p:spPr>
          <a:xfrm>
            <a:off x="4726222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5</a:t>
            </a:r>
            <a:endParaRPr 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36A77F-6612-4EC6-B9A1-BE958003B92A}"/>
              </a:ext>
            </a:extLst>
          </p:cNvPr>
          <p:cNvSpPr txBox="1"/>
          <p:nvPr/>
        </p:nvSpPr>
        <p:spPr>
          <a:xfrm>
            <a:off x="1100462" y="2886652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4FABC5-5E97-4906-9039-278C2CA6ACF7}"/>
              </a:ext>
            </a:extLst>
          </p:cNvPr>
          <p:cNvSpPr txBox="1"/>
          <p:nvPr/>
        </p:nvSpPr>
        <p:spPr>
          <a:xfrm>
            <a:off x="4874671" y="2886652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622D6E-8242-46B8-844D-E5DC5CCFA866}"/>
              </a:ext>
            </a:extLst>
          </p:cNvPr>
          <p:cNvSpPr txBox="1"/>
          <p:nvPr/>
        </p:nvSpPr>
        <p:spPr>
          <a:xfrm>
            <a:off x="3915583" y="3313454"/>
            <a:ext cx="2355773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(25341) &lt; </a:t>
            </a:r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(15342)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3E4532-E5AC-4D34-83B4-3B42618E58A3}"/>
              </a:ext>
            </a:extLst>
          </p:cNvPr>
          <p:cNvSpPr txBox="1"/>
          <p:nvPr/>
        </p:nvSpPr>
        <p:spPr>
          <a:xfrm>
            <a:off x="804536" y="2195937"/>
            <a:ext cx="10294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for i = 1, ..., n-1</a:t>
            </a:r>
            <a:endParaRPr lang="en-US" sz="1050" dirty="0"/>
          </a:p>
          <a:p>
            <a:r>
              <a:rPr lang="en-US" sz="1050" dirty="0"/>
              <a:t>for j = i+1, …, n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98453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77CCFC-2DC3-4C05-A5AE-EB8F8318EADF}"/>
              </a:ext>
            </a:extLst>
          </p:cNvPr>
          <p:cNvSpPr txBox="1"/>
          <p:nvPr/>
        </p:nvSpPr>
        <p:spPr>
          <a:xfrm>
            <a:off x="902320" y="2624252"/>
            <a:ext cx="10057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35</a:t>
            </a:r>
            <a:r>
              <a:rPr lang="pt-BR" sz="2000" b="1" u="sng" dirty="0"/>
              <a:t>1</a:t>
            </a:r>
            <a:r>
              <a:rPr lang="pt-BR" sz="2000" dirty="0"/>
              <a:t>42 | 453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| 23</a:t>
            </a:r>
            <a:r>
              <a:rPr lang="pt-BR" sz="2000" b="1" u="sng" dirty="0"/>
              <a:t>5</a:t>
            </a:r>
            <a:r>
              <a:rPr lang="pt-BR" sz="2000" dirty="0"/>
              <a:t>41 | 243</a:t>
            </a:r>
            <a:r>
              <a:rPr lang="pt-BR" sz="2000" b="1" u="sng" dirty="0"/>
              <a:t>5</a:t>
            </a:r>
            <a:r>
              <a:rPr lang="pt-BR" sz="2000" dirty="0"/>
              <a:t>1 | </a:t>
            </a:r>
            <a:r>
              <a:rPr lang="pt-BR" sz="2000" dirty="0">
                <a:solidFill>
                  <a:srgbClr val="00B050"/>
                </a:solidFill>
              </a:rPr>
              <a:t>2134</a:t>
            </a:r>
            <a:r>
              <a:rPr lang="pt-BR" sz="2000" b="1" u="sng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87B78A-2ABB-4BA1-B576-12B2E9AEA666}"/>
              </a:ext>
            </a:extLst>
          </p:cNvPr>
          <p:cNvSpPr/>
          <p:nvPr/>
        </p:nvSpPr>
        <p:spPr>
          <a:xfrm>
            <a:off x="902320" y="2637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C5AA9-7510-4039-8923-CA87D2227A52}"/>
              </a:ext>
            </a:extLst>
          </p:cNvPr>
          <p:cNvSpPr txBox="1"/>
          <p:nvPr/>
        </p:nvSpPr>
        <p:spPr>
          <a:xfrm>
            <a:off x="2115820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8EEA80-B71B-4435-8DB0-1AE9D9BE4A49}"/>
              </a:ext>
            </a:extLst>
          </p:cNvPr>
          <p:cNvSpPr txBox="1"/>
          <p:nvPr/>
        </p:nvSpPr>
        <p:spPr>
          <a:xfrm>
            <a:off x="2985954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7B114E-FA2C-45A0-9C9D-CEFB654B9392}"/>
              </a:ext>
            </a:extLst>
          </p:cNvPr>
          <p:cNvSpPr txBox="1"/>
          <p:nvPr/>
        </p:nvSpPr>
        <p:spPr>
          <a:xfrm>
            <a:off x="3856088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FC5598-E395-4338-91C2-103B57DFB223}"/>
              </a:ext>
            </a:extLst>
          </p:cNvPr>
          <p:cNvSpPr txBox="1"/>
          <p:nvPr/>
        </p:nvSpPr>
        <p:spPr>
          <a:xfrm>
            <a:off x="4726222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5</a:t>
            </a:r>
            <a:endParaRPr lang="en-US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BB69E4-CF33-4AED-817A-37717204280F}"/>
              </a:ext>
            </a:extLst>
          </p:cNvPr>
          <p:cNvSpPr txBox="1"/>
          <p:nvPr/>
        </p:nvSpPr>
        <p:spPr>
          <a:xfrm>
            <a:off x="5612043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3</a:t>
            </a:r>
            <a:endParaRPr 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4AC79-F71A-49DF-B889-1EE0AA285C96}"/>
              </a:ext>
            </a:extLst>
          </p:cNvPr>
          <p:cNvSpPr txBox="1"/>
          <p:nvPr/>
        </p:nvSpPr>
        <p:spPr>
          <a:xfrm>
            <a:off x="6482177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4</a:t>
            </a:r>
            <a:endParaRPr 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C4E6A6-ACB9-49C3-8C85-66CDFEF84CEB}"/>
              </a:ext>
            </a:extLst>
          </p:cNvPr>
          <p:cNvSpPr txBox="1"/>
          <p:nvPr/>
        </p:nvSpPr>
        <p:spPr>
          <a:xfrm>
            <a:off x="7352311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5</a:t>
            </a:r>
            <a:endParaRPr 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36A77F-6612-4EC6-B9A1-BE958003B92A}"/>
              </a:ext>
            </a:extLst>
          </p:cNvPr>
          <p:cNvSpPr txBox="1"/>
          <p:nvPr/>
        </p:nvSpPr>
        <p:spPr>
          <a:xfrm>
            <a:off x="1100462" y="2886652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4FABC5-5E97-4906-9039-278C2CA6ACF7}"/>
              </a:ext>
            </a:extLst>
          </p:cNvPr>
          <p:cNvSpPr txBox="1"/>
          <p:nvPr/>
        </p:nvSpPr>
        <p:spPr>
          <a:xfrm>
            <a:off x="4874671" y="2886652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89F223-8C37-4969-8727-272DF398FD0B}"/>
              </a:ext>
            </a:extLst>
          </p:cNvPr>
          <p:cNvSpPr txBox="1"/>
          <p:nvPr/>
        </p:nvSpPr>
        <p:spPr>
          <a:xfrm>
            <a:off x="7487134" y="2886652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622D6E-8242-46B8-844D-E5DC5CCFA866}"/>
              </a:ext>
            </a:extLst>
          </p:cNvPr>
          <p:cNvSpPr txBox="1"/>
          <p:nvPr/>
        </p:nvSpPr>
        <p:spPr>
          <a:xfrm>
            <a:off x="3915583" y="3313454"/>
            <a:ext cx="2355773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(25341) &lt; </a:t>
            </a:r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(15342)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754484-2287-4223-BB15-19D9129A275B}"/>
              </a:ext>
            </a:extLst>
          </p:cNvPr>
          <p:cNvSpPr txBox="1"/>
          <p:nvPr/>
        </p:nvSpPr>
        <p:spPr>
          <a:xfrm>
            <a:off x="6528046" y="3318058"/>
            <a:ext cx="2355773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(21345) &lt; </a:t>
            </a:r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(25341)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358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77CCFC-2DC3-4C05-A5AE-EB8F8318EADF}"/>
              </a:ext>
            </a:extLst>
          </p:cNvPr>
          <p:cNvSpPr txBox="1"/>
          <p:nvPr/>
        </p:nvSpPr>
        <p:spPr>
          <a:xfrm>
            <a:off x="902320" y="2624252"/>
            <a:ext cx="98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35</a:t>
            </a:r>
            <a:r>
              <a:rPr lang="pt-BR" sz="2000" b="1" u="sng" dirty="0"/>
              <a:t>1</a:t>
            </a:r>
            <a:r>
              <a:rPr lang="pt-BR" sz="2000" dirty="0"/>
              <a:t>42 | 453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| 23</a:t>
            </a:r>
            <a:r>
              <a:rPr lang="pt-BR" sz="2000" b="1" u="sng" dirty="0"/>
              <a:t>5</a:t>
            </a:r>
            <a:r>
              <a:rPr lang="pt-BR" sz="2000" dirty="0"/>
              <a:t>41 | 243</a:t>
            </a:r>
            <a:r>
              <a:rPr lang="pt-BR" sz="2000" b="1" u="sng" dirty="0"/>
              <a:t>5</a:t>
            </a:r>
            <a:r>
              <a:rPr lang="pt-BR" sz="2000" dirty="0"/>
              <a:t>1 | </a:t>
            </a:r>
            <a:r>
              <a:rPr lang="pt-BR" sz="2000" dirty="0">
                <a:solidFill>
                  <a:srgbClr val="00B050"/>
                </a:solidFill>
              </a:rPr>
              <a:t>2134</a:t>
            </a:r>
            <a:r>
              <a:rPr lang="pt-BR" sz="2000" b="1" u="sng" dirty="0">
                <a:solidFill>
                  <a:srgbClr val="00B050"/>
                </a:solidFill>
              </a:rPr>
              <a:t>5</a:t>
            </a:r>
            <a:r>
              <a:rPr lang="pt-BR" sz="2000" dirty="0"/>
              <a:t> | 214</a:t>
            </a:r>
            <a:r>
              <a:rPr lang="pt-BR" sz="2000" b="1" u="sng" dirty="0"/>
              <a:t>3</a:t>
            </a:r>
            <a:r>
              <a:rPr lang="pt-BR" sz="2000" dirty="0"/>
              <a:t>5 | 2154</a:t>
            </a:r>
            <a:r>
              <a:rPr lang="pt-BR" sz="2000" b="1" u="sng" dirty="0"/>
              <a:t>3</a:t>
            </a:r>
            <a:r>
              <a:rPr lang="pt-BR" sz="2000" dirty="0"/>
              <a:t> | 2135</a:t>
            </a:r>
            <a:r>
              <a:rPr lang="pt-BR" sz="2000" b="1" u="sng" dirty="0"/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87B78A-2ABB-4BA1-B576-12B2E9AEA666}"/>
              </a:ext>
            </a:extLst>
          </p:cNvPr>
          <p:cNvSpPr/>
          <p:nvPr/>
        </p:nvSpPr>
        <p:spPr>
          <a:xfrm>
            <a:off x="902320" y="2637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C5AA9-7510-4039-8923-CA87D2227A52}"/>
              </a:ext>
            </a:extLst>
          </p:cNvPr>
          <p:cNvSpPr txBox="1"/>
          <p:nvPr/>
        </p:nvSpPr>
        <p:spPr>
          <a:xfrm>
            <a:off x="2115820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8EEA80-B71B-4435-8DB0-1AE9D9BE4A49}"/>
              </a:ext>
            </a:extLst>
          </p:cNvPr>
          <p:cNvSpPr txBox="1"/>
          <p:nvPr/>
        </p:nvSpPr>
        <p:spPr>
          <a:xfrm>
            <a:off x="2985954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7B114E-FA2C-45A0-9C9D-CEFB654B9392}"/>
              </a:ext>
            </a:extLst>
          </p:cNvPr>
          <p:cNvSpPr txBox="1"/>
          <p:nvPr/>
        </p:nvSpPr>
        <p:spPr>
          <a:xfrm>
            <a:off x="3856088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FC5598-E395-4338-91C2-103B57DFB223}"/>
              </a:ext>
            </a:extLst>
          </p:cNvPr>
          <p:cNvSpPr txBox="1"/>
          <p:nvPr/>
        </p:nvSpPr>
        <p:spPr>
          <a:xfrm>
            <a:off x="4726222" y="24629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5</a:t>
            </a:r>
            <a:endParaRPr lang="en-US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BB69E4-CF33-4AED-817A-37717204280F}"/>
              </a:ext>
            </a:extLst>
          </p:cNvPr>
          <p:cNvSpPr txBox="1"/>
          <p:nvPr/>
        </p:nvSpPr>
        <p:spPr>
          <a:xfrm>
            <a:off x="5612043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3</a:t>
            </a:r>
            <a:endParaRPr 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4AC79-F71A-49DF-B889-1EE0AA285C96}"/>
              </a:ext>
            </a:extLst>
          </p:cNvPr>
          <p:cNvSpPr txBox="1"/>
          <p:nvPr/>
        </p:nvSpPr>
        <p:spPr>
          <a:xfrm>
            <a:off x="6482177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4</a:t>
            </a:r>
            <a:endParaRPr 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C4E6A6-ACB9-49C3-8C85-66CDFEF84CEB}"/>
              </a:ext>
            </a:extLst>
          </p:cNvPr>
          <p:cNvSpPr txBox="1"/>
          <p:nvPr/>
        </p:nvSpPr>
        <p:spPr>
          <a:xfrm>
            <a:off x="7352311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5</a:t>
            </a:r>
            <a:endParaRPr 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5C6458-56A6-4F50-B8E3-70D43BBFA5A5}"/>
              </a:ext>
            </a:extLst>
          </p:cNvPr>
          <p:cNvSpPr txBox="1"/>
          <p:nvPr/>
        </p:nvSpPr>
        <p:spPr>
          <a:xfrm>
            <a:off x="8222445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3; j = 4</a:t>
            </a:r>
            <a:endParaRPr 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09F35F-A7D7-4453-BB03-3FC05B18C757}"/>
              </a:ext>
            </a:extLst>
          </p:cNvPr>
          <p:cNvSpPr txBox="1"/>
          <p:nvPr/>
        </p:nvSpPr>
        <p:spPr>
          <a:xfrm>
            <a:off x="9107877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3; j = 5</a:t>
            </a:r>
            <a:endParaRPr lang="en-US" sz="10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7211BA-2278-4F54-B193-CCF8DB1E3583}"/>
              </a:ext>
            </a:extLst>
          </p:cNvPr>
          <p:cNvSpPr txBox="1"/>
          <p:nvPr/>
        </p:nvSpPr>
        <p:spPr>
          <a:xfrm>
            <a:off x="9962317" y="24706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4; j = 5</a:t>
            </a:r>
            <a:endParaRPr 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36A77F-6612-4EC6-B9A1-BE958003B92A}"/>
              </a:ext>
            </a:extLst>
          </p:cNvPr>
          <p:cNvSpPr txBox="1"/>
          <p:nvPr/>
        </p:nvSpPr>
        <p:spPr>
          <a:xfrm>
            <a:off x="1100462" y="2886652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4FABC5-5E97-4906-9039-278C2CA6ACF7}"/>
              </a:ext>
            </a:extLst>
          </p:cNvPr>
          <p:cNvSpPr txBox="1"/>
          <p:nvPr/>
        </p:nvSpPr>
        <p:spPr>
          <a:xfrm>
            <a:off x="4874671" y="2886652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89F223-8C37-4969-8727-272DF398FD0B}"/>
              </a:ext>
            </a:extLst>
          </p:cNvPr>
          <p:cNvSpPr txBox="1"/>
          <p:nvPr/>
        </p:nvSpPr>
        <p:spPr>
          <a:xfrm>
            <a:off x="7487134" y="2886652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622D6E-8242-46B8-844D-E5DC5CCFA866}"/>
              </a:ext>
            </a:extLst>
          </p:cNvPr>
          <p:cNvSpPr txBox="1"/>
          <p:nvPr/>
        </p:nvSpPr>
        <p:spPr>
          <a:xfrm>
            <a:off x="3915583" y="3313454"/>
            <a:ext cx="2355773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(25341) &lt; </a:t>
            </a:r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(15342)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754484-2287-4223-BB15-19D9129A275B}"/>
              </a:ext>
            </a:extLst>
          </p:cNvPr>
          <p:cNvSpPr txBox="1"/>
          <p:nvPr/>
        </p:nvSpPr>
        <p:spPr>
          <a:xfrm>
            <a:off x="6528046" y="3318058"/>
            <a:ext cx="2355773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(21345) &lt; </a:t>
            </a:r>
            <a:r>
              <a:rPr lang="pt-BR" sz="1600" dirty="0" err="1"/>
              <a:t>C</a:t>
            </a:r>
            <a:r>
              <a:rPr lang="pt-BR" sz="1600" baseline="-25000" dirty="0" err="1"/>
              <a:t>max</a:t>
            </a:r>
            <a:r>
              <a:rPr lang="pt-BR" sz="1600" dirty="0"/>
              <a:t>(25341)</a:t>
            </a:r>
            <a:endParaRPr lang="en-US" sz="16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FD63F73-35F5-45B6-9DFC-E3F30A5591EF}"/>
              </a:ext>
            </a:extLst>
          </p:cNvPr>
          <p:cNvCxnSpPr>
            <a:cxnSpLocks/>
            <a:stCxn id="39" idx="3"/>
            <a:endCxn id="4" idx="0"/>
          </p:cNvCxnSpPr>
          <p:nvPr/>
        </p:nvCxnSpPr>
        <p:spPr>
          <a:xfrm>
            <a:off x="10769600" y="4092684"/>
            <a:ext cx="584200" cy="1223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E10EEC-A82D-42F5-867C-F64ED87C3EF1}"/>
              </a:ext>
            </a:extLst>
          </p:cNvPr>
          <p:cNvSpPr txBox="1"/>
          <p:nvPr/>
        </p:nvSpPr>
        <p:spPr>
          <a:xfrm>
            <a:off x="10478400" y="5316177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fim do algoritmo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F37175-C238-40B8-905C-E1BCF01AF12E}"/>
              </a:ext>
            </a:extLst>
          </p:cNvPr>
          <p:cNvSpPr txBox="1"/>
          <p:nvPr/>
        </p:nvSpPr>
        <p:spPr>
          <a:xfrm>
            <a:off x="838200" y="5090937"/>
            <a:ext cx="923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Passando por todas as permutações e não encontrando nenhuma outra solução que melhore o objetivo, o algoritmo finaliza e a solução final é a última obtida (no exemplo, a </a:t>
            </a:r>
            <a:r>
              <a:rPr lang="pt-BR" b="1" dirty="0">
                <a:solidFill>
                  <a:srgbClr val="00B050"/>
                </a:solidFill>
              </a:rPr>
              <a:t>21345</a:t>
            </a:r>
            <a:r>
              <a:rPr lang="pt-BR" dirty="0"/>
              <a:t>)</a:t>
            </a:r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4DDF77-D656-4CCC-B4DE-F3EFB3E1FAD2}"/>
              </a:ext>
            </a:extLst>
          </p:cNvPr>
          <p:cNvSpPr txBox="1"/>
          <p:nvPr/>
        </p:nvSpPr>
        <p:spPr>
          <a:xfrm>
            <a:off x="902320" y="3892629"/>
            <a:ext cx="98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21345</a:t>
            </a:r>
            <a:r>
              <a:rPr lang="pt-BR" sz="2000" b="1" dirty="0"/>
              <a:t>    -&gt;</a:t>
            </a:r>
            <a:r>
              <a:rPr lang="pt-BR" sz="2000" dirty="0"/>
              <a:t> 1</a:t>
            </a:r>
            <a:r>
              <a:rPr lang="pt-BR" sz="2000" b="1" u="sng" dirty="0"/>
              <a:t>2</a:t>
            </a:r>
            <a:r>
              <a:rPr lang="pt-BR" sz="2000" dirty="0"/>
              <a:t>345 | 31</a:t>
            </a:r>
            <a:r>
              <a:rPr lang="pt-BR" sz="2000" b="1" u="sng" dirty="0"/>
              <a:t>2</a:t>
            </a:r>
            <a:r>
              <a:rPr lang="pt-BR" sz="2000" dirty="0"/>
              <a:t>45 | 413</a:t>
            </a:r>
            <a:r>
              <a:rPr lang="pt-BR" sz="2000" b="1" u="sng" dirty="0"/>
              <a:t>2</a:t>
            </a:r>
            <a:r>
              <a:rPr lang="pt-BR" sz="2000" dirty="0"/>
              <a:t>5 | 5134</a:t>
            </a:r>
            <a:r>
              <a:rPr lang="pt-BR" sz="2000" b="1" u="sng" dirty="0"/>
              <a:t>2</a:t>
            </a:r>
            <a:r>
              <a:rPr lang="pt-BR" sz="2000" dirty="0"/>
              <a:t> | 23</a:t>
            </a:r>
            <a:r>
              <a:rPr lang="pt-BR" sz="2000" b="1" u="sng" dirty="0"/>
              <a:t>1</a:t>
            </a:r>
            <a:r>
              <a:rPr lang="pt-BR" sz="2000" dirty="0"/>
              <a:t>45 | 243</a:t>
            </a:r>
            <a:r>
              <a:rPr lang="pt-BR" sz="2000" b="1" u="sng" dirty="0"/>
              <a:t>1</a:t>
            </a:r>
            <a:r>
              <a:rPr lang="pt-BR" sz="2000" dirty="0"/>
              <a:t>5 | 2534</a:t>
            </a:r>
            <a:r>
              <a:rPr lang="pt-BR" sz="2000" b="1" u="sng" dirty="0"/>
              <a:t>1</a:t>
            </a:r>
            <a:r>
              <a:rPr lang="pt-BR" sz="2000" dirty="0"/>
              <a:t> | 214</a:t>
            </a:r>
            <a:r>
              <a:rPr lang="pt-BR" sz="2000" b="1" u="sng" dirty="0"/>
              <a:t>3</a:t>
            </a:r>
            <a:r>
              <a:rPr lang="pt-BR" sz="2000" dirty="0"/>
              <a:t>5 | 2154</a:t>
            </a:r>
            <a:r>
              <a:rPr lang="pt-BR" sz="2000" b="1" u="sng" dirty="0"/>
              <a:t>3</a:t>
            </a:r>
            <a:r>
              <a:rPr lang="pt-BR" sz="2000" dirty="0"/>
              <a:t> | 2135</a:t>
            </a:r>
            <a:r>
              <a:rPr lang="pt-BR" sz="2000" b="1" u="sng" dirty="0"/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CABA1E4-06AE-4987-B92E-07DF0E79E826}"/>
              </a:ext>
            </a:extLst>
          </p:cNvPr>
          <p:cNvSpPr/>
          <p:nvPr/>
        </p:nvSpPr>
        <p:spPr>
          <a:xfrm>
            <a:off x="902320" y="3921351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7D82E0-4972-431A-8ABA-F73945A54060}"/>
              </a:ext>
            </a:extLst>
          </p:cNvPr>
          <p:cNvSpPr txBox="1"/>
          <p:nvPr/>
        </p:nvSpPr>
        <p:spPr>
          <a:xfrm>
            <a:off x="1100462" y="4180615"/>
            <a:ext cx="4375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</a:rPr>
              <a:t>π</a:t>
            </a:r>
            <a:endParaRPr lang="en-US" sz="2000" b="1" dirty="0">
              <a:solidFill>
                <a:srgbClr val="00B050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647AD63-5166-478E-AE68-E4929ED1D27C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 rot="5400000">
            <a:off x="4380229" y="595646"/>
            <a:ext cx="264739" cy="6386671"/>
          </a:xfrm>
          <a:prstGeom prst="bentConnector3">
            <a:avLst>
              <a:gd name="adj1" fmla="val 3848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Left Brace 53">
            <a:extLst>
              <a:ext uri="{FF2B5EF4-FFF2-40B4-BE49-F238E27FC236}">
                <a16:creationId xmlns:a16="http://schemas.microsoft.com/office/drawing/2014/main" id="{686F6716-0D2A-4DEF-AC2C-D31A9ECA0129}"/>
              </a:ext>
            </a:extLst>
          </p:cNvPr>
          <p:cNvSpPr/>
          <p:nvPr/>
        </p:nvSpPr>
        <p:spPr>
          <a:xfrm rot="16200000">
            <a:off x="6383476" y="76208"/>
            <a:ext cx="53665" cy="862140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D4DB3D-09DF-4FA6-B9E0-ABF450C8E46C}"/>
              </a:ext>
            </a:extLst>
          </p:cNvPr>
          <p:cNvSpPr txBox="1"/>
          <p:nvPr/>
        </p:nvSpPr>
        <p:spPr>
          <a:xfrm>
            <a:off x="5277661" y="4535425"/>
            <a:ext cx="2264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n.(n-1)/2 = 10 vizinhos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77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77CCFC-2DC3-4C05-A5AE-EB8F8318EADF}"/>
              </a:ext>
            </a:extLst>
          </p:cNvPr>
          <p:cNvSpPr txBox="1"/>
          <p:nvPr/>
        </p:nvSpPr>
        <p:spPr>
          <a:xfrm>
            <a:off x="902320" y="2370252"/>
            <a:ext cx="54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42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endParaRPr lang="pt-BR" sz="2000" b="1" u="sn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87B78A-2ABB-4BA1-B576-12B2E9AEA666}"/>
              </a:ext>
            </a:extLst>
          </p:cNvPr>
          <p:cNvSpPr/>
          <p:nvPr/>
        </p:nvSpPr>
        <p:spPr>
          <a:xfrm>
            <a:off x="902320" y="2383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9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D8BC8-9046-48D8-856A-8B3CFDE4C780}"/>
              </a:ext>
            </a:extLst>
          </p:cNvPr>
          <p:cNvSpPr/>
          <p:nvPr/>
        </p:nvSpPr>
        <p:spPr>
          <a:xfrm>
            <a:off x="902320" y="2383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F7F70-5036-491E-B46A-9E17FB8B9086}"/>
              </a:ext>
            </a:extLst>
          </p:cNvPr>
          <p:cNvSpPr txBox="1"/>
          <p:nvPr/>
        </p:nvSpPr>
        <p:spPr>
          <a:xfrm>
            <a:off x="902320" y="3028890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25341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2</a:t>
            </a:r>
            <a:r>
              <a:rPr lang="pt-BR" sz="2000" dirty="0"/>
              <a:t>341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2</a:t>
            </a:r>
            <a:r>
              <a:rPr lang="pt-BR" sz="2000" dirty="0"/>
              <a:t>41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2</a:t>
            </a:r>
            <a:r>
              <a:rPr lang="pt-BR" sz="2000" dirty="0"/>
              <a:t>1 | 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534</a:t>
            </a:r>
            <a:r>
              <a:rPr lang="pt-BR" sz="2000" b="1" u="sng" dirty="0"/>
              <a:t>2</a:t>
            </a:r>
            <a:r>
              <a:rPr lang="pt-BR" sz="2000" dirty="0"/>
              <a:t> | 2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b="1" u="sng" dirty="0"/>
              <a:t>5</a:t>
            </a:r>
            <a:r>
              <a:rPr lang="pt-BR" sz="2000" dirty="0"/>
              <a:t>41 | </a:t>
            </a:r>
            <a:r>
              <a:rPr lang="pt-BR" sz="2000" dirty="0">
                <a:solidFill>
                  <a:srgbClr val="00B050"/>
                </a:solidFill>
              </a:rPr>
              <a:t>243</a:t>
            </a:r>
            <a:r>
              <a:rPr lang="pt-BR" sz="2000" b="1" u="sng" dirty="0">
                <a:solidFill>
                  <a:srgbClr val="00B050"/>
                </a:solidFill>
              </a:rPr>
              <a:t>5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</a:t>
            </a:r>
            <a:endParaRPr lang="pt-BR" sz="2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7FF923-56AF-4F16-9910-5CBA3FF27D76}"/>
              </a:ext>
            </a:extLst>
          </p:cNvPr>
          <p:cNvSpPr/>
          <p:nvPr/>
        </p:nvSpPr>
        <p:spPr>
          <a:xfrm>
            <a:off x="902320" y="3042142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0EBDE47-8230-4F57-8D60-2C22F6BA2A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9262" y="2864886"/>
            <a:ext cx="3743068" cy="177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5A34A6-F308-4A75-942C-B666A3053D12}"/>
              </a:ext>
            </a:extLst>
          </p:cNvPr>
          <p:cNvSpPr txBox="1"/>
          <p:nvPr/>
        </p:nvSpPr>
        <p:spPr>
          <a:xfrm>
            <a:off x="902320" y="2370252"/>
            <a:ext cx="54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42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endParaRPr lang="pt-BR" sz="2000" b="1" u="sng" dirty="0"/>
          </a:p>
        </p:txBody>
      </p:sp>
    </p:spTree>
    <p:extLst>
      <p:ext uri="{BB962C8B-B14F-4D97-AF65-F5344CB8AC3E}">
        <p14:creationId xmlns:p14="http://schemas.microsoft.com/office/powerpoint/2010/main" val="1437276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20F0DD-2F74-4644-9864-76120BD384E6}"/>
              </a:ext>
            </a:extLst>
          </p:cNvPr>
          <p:cNvSpPr/>
          <p:nvPr/>
        </p:nvSpPr>
        <p:spPr>
          <a:xfrm>
            <a:off x="902320" y="2383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289ACA-B5D7-4E9F-A243-A798E2099A9A}"/>
              </a:ext>
            </a:extLst>
          </p:cNvPr>
          <p:cNvSpPr/>
          <p:nvPr/>
        </p:nvSpPr>
        <p:spPr>
          <a:xfrm>
            <a:off x="902320" y="3042142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BE7F0A-2DA5-4DD0-BD4C-21E32B9EEED8}"/>
              </a:ext>
            </a:extLst>
          </p:cNvPr>
          <p:cNvSpPr txBox="1"/>
          <p:nvPr/>
        </p:nvSpPr>
        <p:spPr>
          <a:xfrm>
            <a:off x="902320" y="3687528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24351</a:t>
            </a:r>
            <a:r>
              <a:rPr lang="pt-BR" sz="2000" b="1" dirty="0"/>
              <a:t>    -&gt;</a:t>
            </a:r>
            <a:r>
              <a:rPr lang="pt-BR" sz="2000" dirty="0"/>
              <a:t>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b="1" u="sng" dirty="0"/>
              <a:t>2</a:t>
            </a:r>
            <a:r>
              <a:rPr lang="pt-BR" sz="2000" dirty="0"/>
              <a:t>351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2</a:t>
            </a:r>
            <a:r>
              <a:rPr lang="pt-BR" sz="2000" dirty="0"/>
              <a:t>51 | </a:t>
            </a:r>
            <a:r>
              <a:rPr lang="pt-BR" sz="2000" dirty="0">
                <a:solidFill>
                  <a:srgbClr val="00B050"/>
                </a:solidFill>
              </a:rPr>
              <a:t>543</a:t>
            </a:r>
            <a:r>
              <a:rPr lang="pt-BR" sz="2000" b="1" u="sng" dirty="0">
                <a:solidFill>
                  <a:srgbClr val="00B050"/>
                </a:solidFill>
              </a:rPr>
              <a:t>2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66A17D-7001-4A6D-B71E-03353BB31F9B}"/>
              </a:ext>
            </a:extLst>
          </p:cNvPr>
          <p:cNvSpPr/>
          <p:nvPr/>
        </p:nvSpPr>
        <p:spPr>
          <a:xfrm>
            <a:off x="902320" y="3700780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6ECEB62-B8B6-430D-9982-B30C6F0A55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9262" y="2864886"/>
            <a:ext cx="3743068" cy="177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58003CC-DA64-49CA-B390-FF3A35149351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1319263" y="3544684"/>
            <a:ext cx="5452601" cy="156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916AFB-66EC-46DB-A9F5-693198F2138A}"/>
              </a:ext>
            </a:extLst>
          </p:cNvPr>
          <p:cNvSpPr txBox="1"/>
          <p:nvPr/>
        </p:nvSpPr>
        <p:spPr>
          <a:xfrm>
            <a:off x="902320" y="3028890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25341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2</a:t>
            </a:r>
            <a:r>
              <a:rPr lang="pt-BR" sz="2000" dirty="0"/>
              <a:t>341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2</a:t>
            </a:r>
            <a:r>
              <a:rPr lang="pt-BR" sz="2000" dirty="0"/>
              <a:t>41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2</a:t>
            </a:r>
            <a:r>
              <a:rPr lang="pt-BR" sz="2000" dirty="0"/>
              <a:t>1 | 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534</a:t>
            </a:r>
            <a:r>
              <a:rPr lang="pt-BR" sz="2000" b="1" u="sng" dirty="0"/>
              <a:t>2</a:t>
            </a:r>
            <a:r>
              <a:rPr lang="pt-BR" sz="2000" dirty="0"/>
              <a:t> | 2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b="1" u="sng" dirty="0"/>
              <a:t>5</a:t>
            </a:r>
            <a:r>
              <a:rPr lang="pt-BR" sz="2000" dirty="0"/>
              <a:t>41 | </a:t>
            </a:r>
            <a:r>
              <a:rPr lang="pt-BR" sz="2000" dirty="0">
                <a:solidFill>
                  <a:srgbClr val="00B050"/>
                </a:solidFill>
              </a:rPr>
              <a:t>243</a:t>
            </a:r>
            <a:r>
              <a:rPr lang="pt-BR" sz="2000" b="1" u="sng" dirty="0">
                <a:solidFill>
                  <a:srgbClr val="00B050"/>
                </a:solidFill>
              </a:rPr>
              <a:t>5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</a:t>
            </a:r>
            <a:endParaRPr lang="pt-BR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8FCFC0-3AA0-4619-AB59-F7F26B5AC9E3}"/>
              </a:ext>
            </a:extLst>
          </p:cNvPr>
          <p:cNvSpPr txBox="1"/>
          <p:nvPr/>
        </p:nvSpPr>
        <p:spPr>
          <a:xfrm>
            <a:off x="902320" y="2370252"/>
            <a:ext cx="54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42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endParaRPr lang="pt-BR" sz="2000" b="1" u="sng" dirty="0"/>
          </a:p>
        </p:txBody>
      </p:sp>
    </p:spTree>
    <p:extLst>
      <p:ext uri="{BB962C8B-B14F-4D97-AF65-F5344CB8AC3E}">
        <p14:creationId xmlns:p14="http://schemas.microsoft.com/office/powerpoint/2010/main" val="3676932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9011AA-FD91-4E18-8004-FCEBF303BB3B}"/>
              </a:ext>
            </a:extLst>
          </p:cNvPr>
          <p:cNvSpPr txBox="1"/>
          <p:nvPr/>
        </p:nvSpPr>
        <p:spPr>
          <a:xfrm>
            <a:off x="902320" y="4346166"/>
            <a:ext cx="9924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54321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b="1" u="sng" dirty="0"/>
              <a:t>5</a:t>
            </a:r>
            <a:r>
              <a:rPr lang="pt-BR" sz="2000" dirty="0"/>
              <a:t>321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4</a:t>
            </a:r>
            <a:r>
              <a:rPr lang="pt-BR" sz="2000" b="1" u="sng" dirty="0"/>
              <a:t>5</a:t>
            </a:r>
            <a:r>
              <a:rPr lang="pt-BR" sz="2000" dirty="0"/>
              <a:t>21 | </a:t>
            </a:r>
            <a:r>
              <a:rPr lang="pt-BR" sz="2000" dirty="0">
                <a:solidFill>
                  <a:schemeClr val="accent2"/>
                </a:solidFill>
              </a:rPr>
              <a:t>2</a:t>
            </a:r>
            <a:r>
              <a:rPr lang="pt-BR" sz="2000" dirty="0"/>
              <a:t>43</a:t>
            </a:r>
            <a:r>
              <a:rPr lang="pt-BR" sz="2000" b="1" u="sng" dirty="0"/>
              <a:t>5</a:t>
            </a:r>
            <a:r>
              <a:rPr lang="pt-BR" sz="2000" dirty="0"/>
              <a:t>1 | 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432</a:t>
            </a:r>
            <a:r>
              <a:rPr lang="pt-BR" sz="2000" b="1" u="sng" dirty="0"/>
              <a:t>5</a:t>
            </a:r>
            <a:r>
              <a:rPr lang="pt-BR" sz="2000" dirty="0"/>
              <a:t> | 5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b="1" u="sng" dirty="0"/>
              <a:t>4</a:t>
            </a:r>
            <a:r>
              <a:rPr lang="pt-BR" sz="2000" dirty="0"/>
              <a:t>21 | 5</a:t>
            </a:r>
            <a:r>
              <a:rPr lang="pt-BR" sz="2000" dirty="0">
                <a:solidFill>
                  <a:schemeClr val="accent2"/>
                </a:solidFill>
              </a:rPr>
              <a:t>2</a:t>
            </a:r>
            <a:r>
              <a:rPr lang="pt-BR" sz="2000" dirty="0"/>
              <a:t>3</a:t>
            </a:r>
            <a:r>
              <a:rPr lang="pt-BR" sz="2000" b="1" u="sng" dirty="0"/>
              <a:t>4</a:t>
            </a:r>
            <a:r>
              <a:rPr lang="pt-BR" sz="2000" dirty="0"/>
              <a:t>1 | 5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32</a:t>
            </a:r>
            <a:r>
              <a:rPr lang="pt-BR" sz="2000" b="1" u="sng" dirty="0"/>
              <a:t>4</a:t>
            </a:r>
            <a:r>
              <a:rPr lang="pt-BR" sz="2000" dirty="0"/>
              <a:t> | 54</a:t>
            </a:r>
            <a:r>
              <a:rPr lang="pt-BR" sz="2000" dirty="0">
                <a:solidFill>
                  <a:schemeClr val="accent2"/>
                </a:solidFill>
              </a:rPr>
              <a:t>2</a:t>
            </a:r>
            <a:r>
              <a:rPr lang="pt-BR" sz="2000" b="1" u="sng" dirty="0"/>
              <a:t>3</a:t>
            </a:r>
            <a:r>
              <a:rPr lang="pt-BR" sz="2000" dirty="0"/>
              <a:t>1 | 54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2</a:t>
            </a:r>
            <a:r>
              <a:rPr lang="pt-BR" sz="2000" b="1" u="sng" dirty="0"/>
              <a:t>3</a:t>
            </a:r>
            <a:r>
              <a:rPr lang="pt-BR" sz="2000" dirty="0"/>
              <a:t> | 543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b="1" u="sng" dirty="0"/>
              <a:t>2</a:t>
            </a:r>
            <a:endParaRPr lang="pt-BR" sz="2000" b="1" u="sng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F058F7-6CA9-40CF-A222-6181B4993807}"/>
              </a:ext>
            </a:extLst>
          </p:cNvPr>
          <p:cNvSpPr/>
          <p:nvPr/>
        </p:nvSpPr>
        <p:spPr>
          <a:xfrm>
            <a:off x="902320" y="4359418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45499-F752-4731-BF14-8ABAD330BC5C}"/>
              </a:ext>
            </a:extLst>
          </p:cNvPr>
          <p:cNvSpPr txBox="1"/>
          <p:nvPr/>
        </p:nvSpPr>
        <p:spPr>
          <a:xfrm>
            <a:off x="838200" y="5591317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Passando por todas as permutações e não encontrando nenhuma que melhore o objetivo, o algoritmo finaliza e a solução final é a última obtida (no exemplo, a </a:t>
            </a:r>
            <a:r>
              <a:rPr lang="pt-BR" b="1" dirty="0">
                <a:solidFill>
                  <a:srgbClr val="00B050"/>
                </a:solidFill>
              </a:rPr>
              <a:t>54321</a:t>
            </a:r>
            <a:r>
              <a:rPr lang="pt-BR" dirty="0"/>
              <a:t>)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1AB6F4-A891-48E6-9176-6E1A18BC0E3C}"/>
              </a:ext>
            </a:extLst>
          </p:cNvPr>
          <p:cNvSpPr/>
          <p:nvPr/>
        </p:nvSpPr>
        <p:spPr>
          <a:xfrm>
            <a:off x="902320" y="2383504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03B189-B7C0-4CBF-AA4D-E641A809E01D}"/>
              </a:ext>
            </a:extLst>
          </p:cNvPr>
          <p:cNvSpPr/>
          <p:nvPr/>
        </p:nvSpPr>
        <p:spPr>
          <a:xfrm>
            <a:off x="902320" y="3042142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3F2748-037F-4C3D-8C7D-062DD77FC99D}"/>
              </a:ext>
            </a:extLst>
          </p:cNvPr>
          <p:cNvSpPr/>
          <p:nvPr/>
        </p:nvSpPr>
        <p:spPr>
          <a:xfrm>
            <a:off x="902320" y="3700780"/>
            <a:ext cx="833883" cy="3464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CA0E53E-9385-4623-B580-5C3A36BC1D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9262" y="2864886"/>
            <a:ext cx="3743068" cy="177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CB67AA5-B03A-4C9A-BCD7-F85729779186}"/>
              </a:ext>
            </a:extLst>
          </p:cNvPr>
          <p:cNvCxnSpPr>
            <a:cxnSpLocks/>
            <a:endCxn id="28" idx="0"/>
          </p:cNvCxnSpPr>
          <p:nvPr/>
        </p:nvCxnSpPr>
        <p:spPr>
          <a:xfrm rot="10800000" flipV="1">
            <a:off x="1319263" y="3544684"/>
            <a:ext cx="5452601" cy="156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664DD50-205F-4BC3-84A6-134F186E6BF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9261" y="4157662"/>
            <a:ext cx="2876502" cy="164171"/>
          </a:xfrm>
          <a:prstGeom prst="bentConnector3">
            <a:avLst>
              <a:gd name="adj1" fmla="val 1000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Left Brace 31">
            <a:extLst>
              <a:ext uri="{FF2B5EF4-FFF2-40B4-BE49-F238E27FC236}">
                <a16:creationId xmlns:a16="http://schemas.microsoft.com/office/drawing/2014/main" id="{3B379B6A-FE90-4FCA-A007-EEF37C382715}"/>
              </a:ext>
            </a:extLst>
          </p:cNvPr>
          <p:cNvSpPr/>
          <p:nvPr/>
        </p:nvSpPr>
        <p:spPr>
          <a:xfrm rot="16200000">
            <a:off x="6383476" y="502928"/>
            <a:ext cx="53665" cy="862140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C73B9A-F1ED-48C5-95F5-401EDD34756B}"/>
              </a:ext>
            </a:extLst>
          </p:cNvPr>
          <p:cNvSpPr txBox="1"/>
          <p:nvPr/>
        </p:nvSpPr>
        <p:spPr>
          <a:xfrm>
            <a:off x="5277661" y="4962145"/>
            <a:ext cx="2264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n.(n-1)/2 = 10 vizinhos 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84CA4D-C605-4FFD-86E3-9B44CBB427A5}"/>
              </a:ext>
            </a:extLst>
          </p:cNvPr>
          <p:cNvSpPr txBox="1"/>
          <p:nvPr/>
        </p:nvSpPr>
        <p:spPr>
          <a:xfrm>
            <a:off x="2103120" y="223531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5DFBC3-6C56-4934-9101-04274BB3B994}"/>
              </a:ext>
            </a:extLst>
          </p:cNvPr>
          <p:cNvSpPr txBox="1"/>
          <p:nvPr/>
        </p:nvSpPr>
        <p:spPr>
          <a:xfrm>
            <a:off x="2973254" y="223531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E02269-5371-4B5C-A509-1F1F4B05CA56}"/>
              </a:ext>
            </a:extLst>
          </p:cNvPr>
          <p:cNvSpPr txBox="1"/>
          <p:nvPr/>
        </p:nvSpPr>
        <p:spPr>
          <a:xfrm>
            <a:off x="3843388" y="2241380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332486-7086-4481-AFC6-2BD494707C0F}"/>
              </a:ext>
            </a:extLst>
          </p:cNvPr>
          <p:cNvSpPr txBox="1"/>
          <p:nvPr/>
        </p:nvSpPr>
        <p:spPr>
          <a:xfrm>
            <a:off x="4713522" y="223531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5</a:t>
            </a:r>
            <a:endParaRPr lang="en-US" sz="105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65A29A-B5EA-4A4B-8DC1-6223370A6CF2}"/>
              </a:ext>
            </a:extLst>
          </p:cNvPr>
          <p:cNvSpPr txBox="1"/>
          <p:nvPr/>
        </p:nvSpPr>
        <p:spPr>
          <a:xfrm>
            <a:off x="2103120" y="2906357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9B00BB-3C5F-464C-9357-D839C9AC063D}"/>
              </a:ext>
            </a:extLst>
          </p:cNvPr>
          <p:cNvSpPr txBox="1"/>
          <p:nvPr/>
        </p:nvSpPr>
        <p:spPr>
          <a:xfrm>
            <a:off x="2973254" y="2906357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BBA8CE-E4C0-4AB9-B876-1534F4D5EF30}"/>
              </a:ext>
            </a:extLst>
          </p:cNvPr>
          <p:cNvSpPr txBox="1"/>
          <p:nvPr/>
        </p:nvSpPr>
        <p:spPr>
          <a:xfrm>
            <a:off x="3843388" y="2912421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B793BC-B1D7-4EB5-A5D3-3AC637C42BC9}"/>
              </a:ext>
            </a:extLst>
          </p:cNvPr>
          <p:cNvSpPr txBox="1"/>
          <p:nvPr/>
        </p:nvSpPr>
        <p:spPr>
          <a:xfrm>
            <a:off x="4713522" y="2906357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5</a:t>
            </a:r>
            <a:endParaRPr lang="en-US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C3F5E-C4F9-43A0-BA8B-6AF98C76C5FC}"/>
              </a:ext>
            </a:extLst>
          </p:cNvPr>
          <p:cNvSpPr txBox="1"/>
          <p:nvPr/>
        </p:nvSpPr>
        <p:spPr>
          <a:xfrm>
            <a:off x="2103120" y="3556723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AFB2EF-9A4F-47C0-A2E0-CD2293540E85}"/>
              </a:ext>
            </a:extLst>
          </p:cNvPr>
          <p:cNvSpPr txBox="1"/>
          <p:nvPr/>
        </p:nvSpPr>
        <p:spPr>
          <a:xfrm>
            <a:off x="2973254" y="3556723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55791E-5118-4AA8-91EC-0D9E5A8DD83C}"/>
              </a:ext>
            </a:extLst>
          </p:cNvPr>
          <p:cNvSpPr txBox="1"/>
          <p:nvPr/>
        </p:nvSpPr>
        <p:spPr>
          <a:xfrm>
            <a:off x="3843388" y="3562787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6944A9-8E2A-48EA-97E2-A9C88D777916}"/>
              </a:ext>
            </a:extLst>
          </p:cNvPr>
          <p:cNvSpPr txBox="1"/>
          <p:nvPr/>
        </p:nvSpPr>
        <p:spPr>
          <a:xfrm>
            <a:off x="2103120" y="41901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45D89E-8C7E-4991-8860-44E42EF06AA5}"/>
              </a:ext>
            </a:extLst>
          </p:cNvPr>
          <p:cNvSpPr txBox="1"/>
          <p:nvPr/>
        </p:nvSpPr>
        <p:spPr>
          <a:xfrm>
            <a:off x="2973254" y="41901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F2B0E7-C057-457F-A3C6-A81DB5776669}"/>
              </a:ext>
            </a:extLst>
          </p:cNvPr>
          <p:cNvSpPr txBox="1"/>
          <p:nvPr/>
        </p:nvSpPr>
        <p:spPr>
          <a:xfrm>
            <a:off x="3843388" y="41901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7F2C65-5222-4A12-9BF6-B21B978B0DD5}"/>
              </a:ext>
            </a:extLst>
          </p:cNvPr>
          <p:cNvSpPr txBox="1"/>
          <p:nvPr/>
        </p:nvSpPr>
        <p:spPr>
          <a:xfrm>
            <a:off x="4713522" y="419019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5</a:t>
            </a:r>
            <a:endParaRPr lang="en-US" sz="10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8A661B-46DD-48B5-9CBD-E8D4E79A7690}"/>
              </a:ext>
            </a:extLst>
          </p:cNvPr>
          <p:cNvSpPr txBox="1"/>
          <p:nvPr/>
        </p:nvSpPr>
        <p:spPr>
          <a:xfrm>
            <a:off x="5599343" y="41978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3</a:t>
            </a:r>
            <a:endParaRPr lang="en-US" sz="10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002725-B078-4BDE-8FF7-E3838FFB45B6}"/>
              </a:ext>
            </a:extLst>
          </p:cNvPr>
          <p:cNvSpPr txBox="1"/>
          <p:nvPr/>
        </p:nvSpPr>
        <p:spPr>
          <a:xfrm>
            <a:off x="6469477" y="41978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4</a:t>
            </a:r>
            <a:endParaRPr lang="en-US" sz="10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5A8A5F-919D-49D4-AF9D-0895BA2960E9}"/>
              </a:ext>
            </a:extLst>
          </p:cNvPr>
          <p:cNvSpPr txBox="1"/>
          <p:nvPr/>
        </p:nvSpPr>
        <p:spPr>
          <a:xfrm>
            <a:off x="7339611" y="41978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5</a:t>
            </a:r>
            <a:endParaRPr 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2610D0-D6D7-4C2E-A455-C3E623B69768}"/>
              </a:ext>
            </a:extLst>
          </p:cNvPr>
          <p:cNvSpPr txBox="1"/>
          <p:nvPr/>
        </p:nvSpPr>
        <p:spPr>
          <a:xfrm>
            <a:off x="8209745" y="41978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3; j = 4</a:t>
            </a:r>
            <a:endParaRPr lang="en-US" sz="105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EAD865-1391-4DF5-A374-975897F71711}"/>
              </a:ext>
            </a:extLst>
          </p:cNvPr>
          <p:cNvSpPr txBox="1"/>
          <p:nvPr/>
        </p:nvSpPr>
        <p:spPr>
          <a:xfrm>
            <a:off x="9095177" y="41978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3; j = 5</a:t>
            </a:r>
            <a:endParaRPr lang="en-US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061209-1D7C-4898-B7F8-3440DD3D5A50}"/>
              </a:ext>
            </a:extLst>
          </p:cNvPr>
          <p:cNvSpPr txBox="1"/>
          <p:nvPr/>
        </p:nvSpPr>
        <p:spPr>
          <a:xfrm>
            <a:off x="9949617" y="419789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4; j = 5</a:t>
            </a:r>
            <a:endParaRPr lang="en-US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9B0BEA-B4BA-4249-8CD1-F3A8F0F19596}"/>
              </a:ext>
            </a:extLst>
          </p:cNvPr>
          <p:cNvSpPr txBox="1"/>
          <p:nvPr/>
        </p:nvSpPr>
        <p:spPr>
          <a:xfrm>
            <a:off x="9182570" y="3405659"/>
            <a:ext cx="15340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for i = 1, ..., n-1</a:t>
            </a:r>
            <a:endParaRPr lang="en-US" sz="1400" dirty="0"/>
          </a:p>
          <a:p>
            <a:r>
              <a:rPr lang="en-US" sz="1400" dirty="0"/>
              <a:t>       for j = i+1, …, 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167875-9D82-4283-85FD-805E0F1CF35C}"/>
              </a:ext>
            </a:extLst>
          </p:cNvPr>
          <p:cNvSpPr txBox="1"/>
          <p:nvPr/>
        </p:nvSpPr>
        <p:spPr>
          <a:xfrm>
            <a:off x="5572613" y="2915184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3</a:t>
            </a:r>
            <a:endParaRPr lang="en-US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CE507C-4FD9-4753-A1BA-FF3BB64AFD6D}"/>
              </a:ext>
            </a:extLst>
          </p:cNvPr>
          <p:cNvSpPr txBox="1"/>
          <p:nvPr/>
        </p:nvSpPr>
        <p:spPr>
          <a:xfrm>
            <a:off x="6442747" y="2915184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4</a:t>
            </a:r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715EA4-928E-4B5D-B9FD-49B6D858C3C7}"/>
              </a:ext>
            </a:extLst>
          </p:cNvPr>
          <p:cNvSpPr txBox="1"/>
          <p:nvPr/>
        </p:nvSpPr>
        <p:spPr>
          <a:xfrm>
            <a:off x="902320" y="3687528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24351</a:t>
            </a:r>
            <a:r>
              <a:rPr lang="pt-BR" sz="2000" b="1" dirty="0"/>
              <a:t>    -&gt;</a:t>
            </a:r>
            <a:r>
              <a:rPr lang="pt-BR" sz="2000" dirty="0"/>
              <a:t>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b="1" u="sng" dirty="0"/>
              <a:t>2</a:t>
            </a:r>
            <a:r>
              <a:rPr lang="pt-BR" sz="2000" dirty="0"/>
              <a:t>351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2</a:t>
            </a:r>
            <a:r>
              <a:rPr lang="pt-BR" sz="2000" dirty="0"/>
              <a:t>51 | </a:t>
            </a:r>
            <a:r>
              <a:rPr lang="pt-BR" sz="2000" dirty="0">
                <a:solidFill>
                  <a:srgbClr val="00B050"/>
                </a:solidFill>
              </a:rPr>
              <a:t>543</a:t>
            </a:r>
            <a:r>
              <a:rPr lang="pt-BR" sz="2000" b="1" u="sng" dirty="0">
                <a:solidFill>
                  <a:srgbClr val="00B050"/>
                </a:solidFill>
              </a:rPr>
              <a:t>2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endParaRPr lang="pt-BR" sz="2000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C592C6-0F2C-4B82-AC55-1B62DA2251DF}"/>
              </a:ext>
            </a:extLst>
          </p:cNvPr>
          <p:cNvSpPr txBox="1"/>
          <p:nvPr/>
        </p:nvSpPr>
        <p:spPr>
          <a:xfrm>
            <a:off x="902320" y="3028890"/>
            <a:ext cx="8732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25341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2</a:t>
            </a:r>
            <a:r>
              <a:rPr lang="pt-BR" sz="2000" dirty="0"/>
              <a:t>341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2</a:t>
            </a:r>
            <a:r>
              <a:rPr lang="pt-BR" sz="2000" dirty="0"/>
              <a:t>41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2</a:t>
            </a:r>
            <a:r>
              <a:rPr lang="pt-BR" sz="2000" dirty="0"/>
              <a:t>1 | </a:t>
            </a:r>
            <a:r>
              <a:rPr lang="pt-BR" sz="2000" dirty="0">
                <a:solidFill>
                  <a:schemeClr val="accent2"/>
                </a:solidFill>
              </a:rPr>
              <a:t>1</a:t>
            </a:r>
            <a:r>
              <a:rPr lang="pt-BR" sz="2000" dirty="0"/>
              <a:t>534</a:t>
            </a:r>
            <a:r>
              <a:rPr lang="pt-BR" sz="2000" b="1" u="sng" dirty="0"/>
              <a:t>2</a:t>
            </a:r>
            <a:r>
              <a:rPr lang="pt-BR" sz="2000" dirty="0"/>
              <a:t> | 2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b="1" u="sng" dirty="0"/>
              <a:t>5</a:t>
            </a:r>
            <a:r>
              <a:rPr lang="pt-BR" sz="2000" dirty="0"/>
              <a:t>41 | </a:t>
            </a:r>
            <a:r>
              <a:rPr lang="pt-BR" sz="2000" dirty="0">
                <a:solidFill>
                  <a:srgbClr val="00B050"/>
                </a:solidFill>
              </a:rPr>
              <a:t>243</a:t>
            </a:r>
            <a:r>
              <a:rPr lang="pt-BR" sz="2000" b="1" u="sng" dirty="0">
                <a:solidFill>
                  <a:srgbClr val="00B050"/>
                </a:solidFill>
              </a:rPr>
              <a:t>5</a:t>
            </a:r>
            <a:r>
              <a:rPr lang="pt-BR" sz="2000" dirty="0">
                <a:solidFill>
                  <a:srgbClr val="00B050"/>
                </a:solidFill>
              </a:rPr>
              <a:t>1</a:t>
            </a:r>
            <a:r>
              <a:rPr lang="pt-BR" sz="2000" dirty="0"/>
              <a:t> </a:t>
            </a:r>
            <a:endParaRPr lang="pt-BR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0B379D-5325-4057-BF10-919CCA457C1E}"/>
              </a:ext>
            </a:extLst>
          </p:cNvPr>
          <p:cNvSpPr txBox="1"/>
          <p:nvPr/>
        </p:nvSpPr>
        <p:spPr>
          <a:xfrm>
            <a:off x="902320" y="2370252"/>
            <a:ext cx="547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 -&gt; </a:t>
            </a:r>
            <a:r>
              <a:rPr lang="pt-BR" sz="2000" dirty="0">
                <a:solidFill>
                  <a:schemeClr val="accent2"/>
                </a:solidFill>
              </a:rPr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</a:t>
            </a:r>
            <a:r>
              <a:rPr lang="pt-BR" sz="2000" dirty="0">
                <a:solidFill>
                  <a:schemeClr val="accent2"/>
                </a:solidFill>
              </a:rPr>
              <a:t>3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42 | </a:t>
            </a:r>
            <a:r>
              <a:rPr lang="pt-BR" sz="2000" dirty="0">
                <a:solidFill>
                  <a:schemeClr val="accent2"/>
                </a:solidFill>
              </a:rPr>
              <a:t>4</a:t>
            </a:r>
            <a:r>
              <a:rPr lang="pt-BR" sz="2000" dirty="0"/>
              <a:t>53</a:t>
            </a:r>
            <a:r>
              <a:rPr lang="pt-BR" sz="2000" b="1" u="sng" dirty="0"/>
              <a:t>1</a:t>
            </a:r>
            <a:r>
              <a:rPr lang="pt-BR" sz="2000" dirty="0"/>
              <a:t>2 | </a:t>
            </a:r>
            <a:r>
              <a:rPr lang="pt-BR" sz="2000" dirty="0">
                <a:solidFill>
                  <a:srgbClr val="00B050"/>
                </a:solidFill>
              </a:rPr>
              <a:t>2534</a:t>
            </a:r>
            <a:r>
              <a:rPr lang="pt-BR" sz="2000" b="1" u="sng" dirty="0">
                <a:solidFill>
                  <a:srgbClr val="00B050"/>
                </a:solidFill>
              </a:rPr>
              <a:t>1</a:t>
            </a:r>
            <a:endParaRPr lang="pt-BR" sz="2000" b="1" u="sng" dirty="0"/>
          </a:p>
        </p:txBody>
      </p:sp>
    </p:spTree>
    <p:extLst>
      <p:ext uri="{BB962C8B-B14F-4D97-AF65-F5344CB8AC3E}">
        <p14:creationId xmlns:p14="http://schemas.microsoft.com/office/powerpoint/2010/main" val="1897353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153006-F920-4C22-B2FD-2DF1670C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Variante do NEDA para o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r>
              <a:rPr lang="pt-BR" dirty="0"/>
              <a:t> (SSA)</a:t>
            </a:r>
          </a:p>
          <a:p>
            <a:pPr marL="0" indent="0">
              <a:buNone/>
            </a:pPr>
            <a:r>
              <a:rPr lang="pt-BR" sz="2400" dirty="0"/>
              <a:t>Vetor auxiliar, </a:t>
            </a:r>
            <a:r>
              <a:rPr lang="pt-BR" sz="2400" b="1" dirty="0"/>
              <a:t>revolver</a:t>
            </a:r>
            <a:r>
              <a:rPr lang="pt-BR" sz="2400" dirty="0"/>
              <a:t>, que permite a </a:t>
            </a:r>
            <a:r>
              <a:rPr lang="pt-BR" sz="2400" b="1" dirty="0">
                <a:solidFill>
                  <a:schemeClr val="accent2"/>
                </a:solidFill>
              </a:rPr>
              <a:t>exploração aleatória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da vizinhança. </a:t>
            </a:r>
          </a:p>
          <a:p>
            <a:pPr marL="0" indent="0">
              <a:buNone/>
            </a:pPr>
            <a:r>
              <a:rPr lang="pt-BR" sz="2400" dirty="0"/>
              <a:t>Codifica as posições das vizinhanças da solução corrente e as novas posições é a que serão usadas na aplicação do NEDA. </a:t>
            </a:r>
          </a:p>
          <a:p>
            <a:pPr marL="0" indent="0">
              <a:buNone/>
            </a:pPr>
            <a:r>
              <a:rPr lang="pt-BR" sz="2400" dirty="0"/>
              <a:t>Se toda a vizinhança da solução corrente for explorada sem melhoria, o processo reinicia.</a:t>
            </a:r>
          </a:p>
          <a:p>
            <a:pPr marL="0" indent="0">
              <a:buNone/>
            </a:pPr>
            <a:r>
              <a:rPr lang="pt-BR" sz="2400" dirty="0"/>
              <a:t>Soluções </a:t>
            </a:r>
            <a:r>
              <a:rPr lang="pt-BR" sz="2400" b="1" dirty="0">
                <a:solidFill>
                  <a:schemeClr val="accent2"/>
                </a:solidFill>
              </a:rPr>
              <a:t>empatadas</a:t>
            </a:r>
            <a:r>
              <a:rPr lang="pt-BR" sz="2400" dirty="0"/>
              <a:t> são aceitas sob uma </a:t>
            </a:r>
            <a:r>
              <a:rPr lang="pt-BR" sz="2400" b="1" dirty="0"/>
              <a:t>probabilidade </a:t>
            </a:r>
            <a:r>
              <a:rPr lang="el-GR" sz="2400" b="1" dirty="0"/>
              <a:t>α</a:t>
            </a:r>
            <a:r>
              <a:rPr lang="pt-BR" sz="2400" dirty="0"/>
              <a:t>, evitando que a busca fique presa em um ótimo local, fazendo com que o algoritmo caminhe sobre platôs.</a:t>
            </a:r>
          </a:p>
          <a:p>
            <a:pPr marL="0" indent="0">
              <a:buNone/>
            </a:pPr>
            <a:r>
              <a:rPr lang="pt-BR" sz="2400" dirty="0"/>
              <a:t>A etapa de melhoria termina quando os </a:t>
            </a:r>
            <a:r>
              <a:rPr lang="pt-BR" sz="2400" b="1" dirty="0">
                <a:solidFill>
                  <a:schemeClr val="accent2"/>
                </a:solidFill>
              </a:rPr>
              <a:t>empates</a:t>
            </a:r>
            <a:r>
              <a:rPr lang="pt-BR" sz="2400" b="1" dirty="0"/>
              <a:t> </a:t>
            </a:r>
            <a:r>
              <a:rPr lang="pt-BR" sz="2400" dirty="0"/>
              <a:t>atingem um número pré-definido </a:t>
            </a:r>
            <a:r>
              <a:rPr lang="el-GR" sz="2400" b="1" dirty="0"/>
              <a:t>β</a:t>
            </a:r>
            <a:r>
              <a:rPr lang="pt-BR" sz="2400" dirty="0"/>
              <a:t> ou se não houver mudanças na solução corrente.</a:t>
            </a:r>
            <a:endParaRPr lang="pt-BR" sz="2400" b="1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77476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726CE76-A084-49A5-8018-3AF313249006}"/>
              </a:ext>
            </a:extLst>
          </p:cNvPr>
          <p:cNvSpPr txBox="1"/>
          <p:nvPr/>
        </p:nvSpPr>
        <p:spPr>
          <a:xfrm>
            <a:off x="818055" y="4673055"/>
            <a:ext cx="9924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-&gt; </a:t>
            </a:r>
            <a:r>
              <a:rPr lang="pt-BR" sz="2000" dirty="0"/>
              <a:t>143</a:t>
            </a:r>
            <a:r>
              <a:rPr lang="pt-BR" sz="2000" b="1" u="sng" dirty="0"/>
              <a:t>5</a:t>
            </a:r>
            <a:r>
              <a:rPr lang="pt-BR" sz="2000" dirty="0"/>
              <a:t>2 | 13</a:t>
            </a:r>
            <a:r>
              <a:rPr lang="pt-BR" sz="2000" b="1" u="sng" dirty="0"/>
              <a:t>5</a:t>
            </a:r>
            <a:r>
              <a:rPr lang="pt-BR" sz="2000" dirty="0"/>
              <a:t>42 | 1234</a:t>
            </a:r>
            <a:r>
              <a:rPr lang="pt-BR" sz="2000" b="1" u="sng" dirty="0"/>
              <a:t>5</a:t>
            </a:r>
            <a:r>
              <a:rPr lang="pt-BR" sz="2000" dirty="0"/>
              <a:t>  | </a:t>
            </a:r>
            <a:r>
              <a:rPr lang="pt-BR" sz="2000" b="1" u="sng" dirty="0"/>
              <a:t>5</a:t>
            </a:r>
            <a:r>
              <a:rPr lang="pt-BR" sz="2000" dirty="0"/>
              <a:t>1342 | 15</a:t>
            </a:r>
            <a:r>
              <a:rPr lang="pt-BR" sz="2000" b="1" u="sng" dirty="0"/>
              <a:t>4</a:t>
            </a:r>
            <a:r>
              <a:rPr lang="pt-BR" sz="2000" dirty="0"/>
              <a:t>32 | 1532</a:t>
            </a:r>
            <a:r>
              <a:rPr lang="pt-BR" sz="2000" b="1" u="sng" dirty="0"/>
              <a:t>4</a:t>
            </a:r>
            <a:r>
              <a:rPr lang="pt-BR" sz="2000" dirty="0"/>
              <a:t> | </a:t>
            </a:r>
            <a:r>
              <a:rPr lang="pt-BR" sz="2000" b="1" u="sng" dirty="0"/>
              <a:t>4</a:t>
            </a:r>
            <a:r>
              <a:rPr lang="pt-BR" sz="2000" dirty="0"/>
              <a:t>5312 | 1524</a:t>
            </a:r>
            <a:r>
              <a:rPr lang="pt-BR" sz="2000" b="1" u="sng" dirty="0"/>
              <a:t>3</a:t>
            </a:r>
            <a:r>
              <a:rPr lang="pt-BR" sz="2000" dirty="0"/>
              <a:t> | </a:t>
            </a:r>
            <a:r>
              <a:rPr lang="pt-BR" sz="2000" b="1" u="sng" dirty="0"/>
              <a:t>3</a:t>
            </a:r>
            <a:r>
              <a:rPr lang="pt-BR" sz="2000" dirty="0"/>
              <a:t>5142 | </a:t>
            </a:r>
            <a:r>
              <a:rPr lang="pt-BR" sz="2000" b="1" u="sng" dirty="0"/>
              <a:t>2</a:t>
            </a:r>
            <a:r>
              <a:rPr lang="pt-BR" sz="2000" dirty="0"/>
              <a:t>5341          </a:t>
            </a:r>
            <a:endParaRPr lang="pt-BR" sz="2000" b="1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2B27E2-E061-4E6E-B4D6-85E5ED4A1ADE}"/>
              </a:ext>
            </a:extLst>
          </p:cNvPr>
          <p:cNvSpPr/>
          <p:nvPr/>
        </p:nvSpPr>
        <p:spPr>
          <a:xfrm>
            <a:off x="7216565" y="4768006"/>
            <a:ext cx="3360144" cy="328647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153006-F920-4C22-B2FD-2DF1670C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Variante do NEDA para o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r>
              <a:rPr lang="pt-BR" dirty="0"/>
              <a:t> (SSA)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03EC7-93DA-4B1D-9641-D92FF1AD1F9B}"/>
              </a:ext>
            </a:extLst>
          </p:cNvPr>
          <p:cNvSpPr txBox="1"/>
          <p:nvPr/>
        </p:nvSpPr>
        <p:spPr>
          <a:xfrm>
            <a:off x="527119" y="2373868"/>
            <a:ext cx="3064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Solução de partida</a:t>
            </a:r>
            <a:r>
              <a:rPr lang="el-GR" sz="1800" b="1" dirty="0">
                <a:solidFill>
                  <a:srgbClr val="00B050"/>
                </a:solidFill>
              </a:rPr>
              <a:t> </a:t>
            </a:r>
            <a:r>
              <a:rPr lang="el-GR" sz="1800" b="1" dirty="0"/>
              <a:t>π </a:t>
            </a:r>
            <a:r>
              <a:rPr lang="pt-BR" dirty="0"/>
              <a:t>: </a:t>
            </a:r>
            <a:r>
              <a:rPr lang="pt-BR" sz="2400" b="1" dirty="0">
                <a:solidFill>
                  <a:srgbClr val="00B050"/>
                </a:solidFill>
              </a:rPr>
              <a:t>15342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6EA96-DA22-456F-88FF-B44D91890AC4}"/>
              </a:ext>
            </a:extLst>
          </p:cNvPr>
          <p:cNvSpPr txBox="1"/>
          <p:nvPr/>
        </p:nvSpPr>
        <p:spPr>
          <a:xfrm>
            <a:off x="1160807" y="3152212"/>
            <a:ext cx="242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Vetor </a:t>
            </a:r>
            <a:r>
              <a:rPr lang="pt-BR" b="1" dirty="0"/>
              <a:t>revolver</a:t>
            </a:r>
            <a:r>
              <a:rPr lang="pt-BR" dirty="0"/>
              <a:t>: </a:t>
            </a:r>
            <a:r>
              <a:rPr lang="pt-BR" sz="2400" b="1" dirty="0">
                <a:solidFill>
                  <a:schemeClr val="accent2"/>
                </a:solidFill>
              </a:rPr>
              <a:t>24351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821FF8-91E6-454B-8557-92FD71979301}"/>
              </a:ext>
            </a:extLst>
          </p:cNvPr>
          <p:cNvSpPr txBox="1"/>
          <p:nvPr/>
        </p:nvSpPr>
        <p:spPr>
          <a:xfrm>
            <a:off x="49427" y="3772602"/>
            <a:ext cx="768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NEDA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618D12-EE5D-43EB-BFF5-50F5EA332833}"/>
              </a:ext>
            </a:extLst>
          </p:cNvPr>
          <p:cNvSpPr txBox="1"/>
          <p:nvPr/>
        </p:nvSpPr>
        <p:spPr>
          <a:xfrm>
            <a:off x="69572" y="4596118"/>
            <a:ext cx="7686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Variante</a:t>
            </a:r>
          </a:p>
          <a:p>
            <a:r>
              <a:rPr lang="pt-BR" b="1" dirty="0"/>
              <a:t>NEDA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346D7C-6F65-40BA-AC38-D1BABBCDACA3}"/>
              </a:ext>
            </a:extLst>
          </p:cNvPr>
          <p:cNvSpPr txBox="1"/>
          <p:nvPr/>
        </p:nvSpPr>
        <p:spPr>
          <a:xfrm>
            <a:off x="838200" y="3786257"/>
            <a:ext cx="9924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15342</a:t>
            </a:r>
            <a:r>
              <a:rPr lang="pt-BR" sz="2000" b="1" dirty="0"/>
              <a:t>   -&gt; </a:t>
            </a:r>
            <a:r>
              <a:rPr lang="pt-BR" sz="2000" dirty="0"/>
              <a:t>5</a:t>
            </a:r>
            <a:r>
              <a:rPr lang="pt-BR" sz="2000" b="1" u="sng" dirty="0"/>
              <a:t>1</a:t>
            </a:r>
            <a:r>
              <a:rPr lang="pt-BR" sz="2000" dirty="0"/>
              <a:t>342 | 35</a:t>
            </a:r>
            <a:r>
              <a:rPr lang="pt-BR" sz="2000" b="1" u="sng" dirty="0"/>
              <a:t>1</a:t>
            </a:r>
            <a:r>
              <a:rPr lang="pt-BR" sz="2000" dirty="0"/>
              <a:t>42 | 453</a:t>
            </a:r>
            <a:r>
              <a:rPr lang="pt-BR" sz="2000" b="1" u="sng" dirty="0"/>
              <a:t>1</a:t>
            </a:r>
            <a:r>
              <a:rPr lang="pt-BR" sz="2000" dirty="0"/>
              <a:t>2 | 2534</a:t>
            </a:r>
            <a:r>
              <a:rPr lang="pt-BR" sz="2000" b="1" u="sng" dirty="0"/>
              <a:t>1</a:t>
            </a:r>
            <a:r>
              <a:rPr lang="pt-BR" sz="2000" b="1" dirty="0"/>
              <a:t> </a:t>
            </a:r>
            <a:r>
              <a:rPr lang="pt-BR" sz="2000" dirty="0"/>
              <a:t>| 13</a:t>
            </a:r>
            <a:r>
              <a:rPr lang="pt-BR" sz="2000" b="1" u="sng" dirty="0"/>
              <a:t>5</a:t>
            </a:r>
            <a:r>
              <a:rPr lang="pt-BR" sz="2000" dirty="0"/>
              <a:t>42 | 143</a:t>
            </a:r>
            <a:r>
              <a:rPr lang="pt-BR" sz="2000" b="1" u="sng" dirty="0"/>
              <a:t>5</a:t>
            </a:r>
            <a:r>
              <a:rPr lang="pt-BR" sz="2000" dirty="0"/>
              <a:t>2 | 1234</a:t>
            </a:r>
            <a:r>
              <a:rPr lang="pt-BR" sz="2000" b="1" u="sng" dirty="0"/>
              <a:t>5</a:t>
            </a:r>
            <a:r>
              <a:rPr lang="pt-BR" sz="2000" b="1" dirty="0"/>
              <a:t> </a:t>
            </a:r>
            <a:r>
              <a:rPr lang="pt-BR" sz="2000" dirty="0"/>
              <a:t>| 154</a:t>
            </a:r>
            <a:r>
              <a:rPr lang="pt-BR" sz="2000" b="1" u="sng" dirty="0"/>
              <a:t>3</a:t>
            </a:r>
            <a:r>
              <a:rPr lang="pt-BR" sz="2000" dirty="0"/>
              <a:t>2 | 1524</a:t>
            </a:r>
            <a:r>
              <a:rPr lang="pt-BR" sz="2000" b="1" u="sng" dirty="0"/>
              <a:t>3</a:t>
            </a:r>
            <a:r>
              <a:rPr lang="pt-BR" sz="2000" dirty="0"/>
              <a:t> | 1532</a:t>
            </a:r>
            <a:r>
              <a:rPr lang="pt-BR" sz="2000" b="1" u="sng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2996C1-B919-44D3-A913-7A15BFC1D737}"/>
              </a:ext>
            </a:extLst>
          </p:cNvPr>
          <p:cNvSpPr txBox="1"/>
          <p:nvPr/>
        </p:nvSpPr>
        <p:spPr>
          <a:xfrm>
            <a:off x="2001520" y="361107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2</a:t>
            </a:r>
            <a:endParaRPr lang="en-US" sz="105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24E3A7-46C4-4636-A188-A32265F526E1}"/>
              </a:ext>
            </a:extLst>
          </p:cNvPr>
          <p:cNvSpPr txBox="1"/>
          <p:nvPr/>
        </p:nvSpPr>
        <p:spPr>
          <a:xfrm>
            <a:off x="2871654" y="361107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3</a:t>
            </a:r>
            <a:endParaRPr lang="en-US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7FF987-AAD2-40D7-8ED5-1854AD08E708}"/>
              </a:ext>
            </a:extLst>
          </p:cNvPr>
          <p:cNvSpPr txBox="1"/>
          <p:nvPr/>
        </p:nvSpPr>
        <p:spPr>
          <a:xfrm>
            <a:off x="3741788" y="361107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4</a:t>
            </a:r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BD70FF-81A0-48C5-BCFA-31A9FF5C7C81}"/>
              </a:ext>
            </a:extLst>
          </p:cNvPr>
          <p:cNvSpPr txBox="1"/>
          <p:nvPr/>
        </p:nvSpPr>
        <p:spPr>
          <a:xfrm>
            <a:off x="4611922" y="3611076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1; j = 5</a:t>
            </a:r>
            <a:endParaRPr lang="en-US" sz="105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C1E0FB-081C-49B4-8416-6629290E5568}"/>
              </a:ext>
            </a:extLst>
          </p:cNvPr>
          <p:cNvSpPr txBox="1"/>
          <p:nvPr/>
        </p:nvSpPr>
        <p:spPr>
          <a:xfrm>
            <a:off x="5497743" y="361877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3</a:t>
            </a:r>
            <a:endParaRPr lang="en-US" sz="105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77E8E7-BC4F-44C9-91D5-E96E6DB2FAFE}"/>
              </a:ext>
            </a:extLst>
          </p:cNvPr>
          <p:cNvSpPr txBox="1"/>
          <p:nvPr/>
        </p:nvSpPr>
        <p:spPr>
          <a:xfrm>
            <a:off x="6367877" y="361877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4</a:t>
            </a:r>
            <a:endParaRPr 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D5AD4B-C24C-4545-B168-C148DB24D3F5}"/>
              </a:ext>
            </a:extLst>
          </p:cNvPr>
          <p:cNvSpPr txBox="1"/>
          <p:nvPr/>
        </p:nvSpPr>
        <p:spPr>
          <a:xfrm>
            <a:off x="7238011" y="361877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2; j = 5</a:t>
            </a:r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8D1610-2BBF-4A8B-9987-4AEDF85657EC}"/>
              </a:ext>
            </a:extLst>
          </p:cNvPr>
          <p:cNvSpPr txBox="1"/>
          <p:nvPr/>
        </p:nvSpPr>
        <p:spPr>
          <a:xfrm>
            <a:off x="8108145" y="361877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3; j = 4</a:t>
            </a:r>
            <a:endParaRPr lang="en-US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F2411D-279D-4E08-A698-3D6EDBF8DB72}"/>
              </a:ext>
            </a:extLst>
          </p:cNvPr>
          <p:cNvSpPr txBox="1"/>
          <p:nvPr/>
        </p:nvSpPr>
        <p:spPr>
          <a:xfrm>
            <a:off x="8993577" y="361877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3; j = 5</a:t>
            </a:r>
            <a:endParaRPr lang="en-US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02C32F-F94D-4807-AB6B-170AE0F55068}"/>
              </a:ext>
            </a:extLst>
          </p:cNvPr>
          <p:cNvSpPr txBox="1"/>
          <p:nvPr/>
        </p:nvSpPr>
        <p:spPr>
          <a:xfrm>
            <a:off x="9848017" y="361877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4; j = 5</a:t>
            </a:r>
            <a:endParaRPr lang="en-US" sz="105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4E00E6-51B3-4757-AB3E-3161AD9CCE9E}"/>
              </a:ext>
            </a:extLst>
          </p:cNvPr>
          <p:cNvSpPr txBox="1"/>
          <p:nvPr/>
        </p:nvSpPr>
        <p:spPr>
          <a:xfrm>
            <a:off x="2002821" y="4535026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</a:t>
            </a:r>
            <a:r>
              <a:rPr lang="pt-BR" sz="1050" b="1" dirty="0">
                <a:solidFill>
                  <a:schemeClr val="accent2"/>
                </a:solidFill>
              </a:rPr>
              <a:t>2</a:t>
            </a:r>
            <a:r>
              <a:rPr lang="pt-BR" sz="1050" dirty="0"/>
              <a:t>; j = </a:t>
            </a:r>
            <a:r>
              <a:rPr lang="pt-BR" sz="1050" b="1" dirty="0">
                <a:solidFill>
                  <a:schemeClr val="accent2"/>
                </a:solidFill>
              </a:rPr>
              <a:t>4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4FD21CE-944B-4D47-B045-E28AF8F336A9}"/>
              </a:ext>
            </a:extLst>
          </p:cNvPr>
          <p:cNvSpPr txBox="1"/>
          <p:nvPr/>
        </p:nvSpPr>
        <p:spPr>
          <a:xfrm>
            <a:off x="2872955" y="4535026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</a:t>
            </a:r>
            <a:r>
              <a:rPr lang="pt-BR" sz="1050" b="1" dirty="0">
                <a:solidFill>
                  <a:schemeClr val="accent2"/>
                </a:solidFill>
              </a:rPr>
              <a:t> 2</a:t>
            </a:r>
            <a:r>
              <a:rPr lang="pt-BR" sz="1050" dirty="0"/>
              <a:t>; j = </a:t>
            </a:r>
            <a:r>
              <a:rPr lang="pt-BR" sz="1050" b="1" dirty="0">
                <a:solidFill>
                  <a:schemeClr val="accent2"/>
                </a:solidFill>
              </a:rPr>
              <a:t>3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13520E-8162-4FB9-9FC2-08ADE7112625}"/>
              </a:ext>
            </a:extLst>
          </p:cNvPr>
          <p:cNvSpPr txBox="1"/>
          <p:nvPr/>
        </p:nvSpPr>
        <p:spPr>
          <a:xfrm>
            <a:off x="3743089" y="4535026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</a:t>
            </a:r>
            <a:r>
              <a:rPr lang="pt-BR" sz="1050" b="1" dirty="0">
                <a:solidFill>
                  <a:schemeClr val="accent2"/>
                </a:solidFill>
              </a:rPr>
              <a:t>2</a:t>
            </a:r>
            <a:r>
              <a:rPr lang="pt-BR" sz="1050" dirty="0"/>
              <a:t>; j = </a:t>
            </a:r>
            <a:r>
              <a:rPr lang="pt-BR" sz="1050" b="1" dirty="0">
                <a:solidFill>
                  <a:schemeClr val="accent2"/>
                </a:solidFill>
              </a:rPr>
              <a:t>5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2FFF712-3B6B-4BF6-8C67-8E67C1A461F7}"/>
              </a:ext>
            </a:extLst>
          </p:cNvPr>
          <p:cNvSpPr txBox="1"/>
          <p:nvPr/>
        </p:nvSpPr>
        <p:spPr>
          <a:xfrm>
            <a:off x="4613223" y="4535026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</a:t>
            </a:r>
            <a:r>
              <a:rPr lang="pt-BR" sz="1050" b="1" dirty="0">
                <a:solidFill>
                  <a:schemeClr val="accent2"/>
                </a:solidFill>
              </a:rPr>
              <a:t>2</a:t>
            </a:r>
            <a:r>
              <a:rPr lang="pt-BR" sz="1050" dirty="0"/>
              <a:t>; j = </a:t>
            </a:r>
            <a:r>
              <a:rPr lang="pt-BR" sz="1050" b="1" dirty="0">
                <a:solidFill>
                  <a:schemeClr val="accent2"/>
                </a:solidFill>
              </a:rPr>
              <a:t>1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78CB2D-01FB-4CD9-8A98-27994583A1C9}"/>
              </a:ext>
            </a:extLst>
          </p:cNvPr>
          <p:cNvSpPr txBox="1"/>
          <p:nvPr/>
        </p:nvSpPr>
        <p:spPr>
          <a:xfrm>
            <a:off x="5499044" y="454272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</a:t>
            </a:r>
            <a:r>
              <a:rPr lang="pt-BR" sz="1050" b="1" dirty="0">
                <a:solidFill>
                  <a:schemeClr val="accent2"/>
                </a:solidFill>
              </a:rPr>
              <a:t>4</a:t>
            </a:r>
            <a:r>
              <a:rPr lang="pt-BR" sz="1050" dirty="0"/>
              <a:t>; j = </a:t>
            </a:r>
            <a:r>
              <a:rPr lang="pt-BR" sz="1050" b="1" dirty="0">
                <a:solidFill>
                  <a:schemeClr val="accent2"/>
                </a:solidFill>
              </a:rPr>
              <a:t>3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BA43C0-21BB-4DF6-AD98-3F45DECE5666}"/>
              </a:ext>
            </a:extLst>
          </p:cNvPr>
          <p:cNvSpPr txBox="1"/>
          <p:nvPr/>
        </p:nvSpPr>
        <p:spPr>
          <a:xfrm>
            <a:off x="6369178" y="454272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</a:t>
            </a:r>
            <a:r>
              <a:rPr lang="pt-BR" sz="1050" b="1" dirty="0">
                <a:solidFill>
                  <a:schemeClr val="accent2"/>
                </a:solidFill>
              </a:rPr>
              <a:t>4</a:t>
            </a:r>
            <a:r>
              <a:rPr lang="pt-BR" sz="1050" dirty="0"/>
              <a:t>; j = </a:t>
            </a:r>
            <a:r>
              <a:rPr lang="pt-BR" sz="1050" b="1" dirty="0">
                <a:solidFill>
                  <a:schemeClr val="accent2"/>
                </a:solidFill>
              </a:rPr>
              <a:t>5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9137DA-FEFC-4E46-BF41-F2AF78620ADC}"/>
              </a:ext>
            </a:extLst>
          </p:cNvPr>
          <p:cNvSpPr txBox="1"/>
          <p:nvPr/>
        </p:nvSpPr>
        <p:spPr>
          <a:xfrm>
            <a:off x="7239312" y="454272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</a:t>
            </a:r>
            <a:r>
              <a:rPr lang="pt-BR" sz="1050" b="1" dirty="0">
                <a:solidFill>
                  <a:schemeClr val="accent2"/>
                </a:solidFill>
              </a:rPr>
              <a:t>4</a:t>
            </a:r>
            <a:r>
              <a:rPr lang="pt-BR" sz="1050" dirty="0"/>
              <a:t>; j = </a:t>
            </a:r>
            <a:r>
              <a:rPr lang="pt-BR" sz="1050" b="1" dirty="0">
                <a:solidFill>
                  <a:schemeClr val="accent2"/>
                </a:solidFill>
              </a:rPr>
              <a:t>1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E17FAEF-37D9-497A-90AA-C97C1A81F495}"/>
              </a:ext>
            </a:extLst>
          </p:cNvPr>
          <p:cNvSpPr txBox="1"/>
          <p:nvPr/>
        </p:nvSpPr>
        <p:spPr>
          <a:xfrm>
            <a:off x="8109446" y="454272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</a:t>
            </a:r>
            <a:r>
              <a:rPr lang="pt-BR" sz="1050" b="1" dirty="0">
                <a:solidFill>
                  <a:schemeClr val="accent2"/>
                </a:solidFill>
              </a:rPr>
              <a:t>3</a:t>
            </a:r>
            <a:r>
              <a:rPr lang="pt-BR" sz="1050" dirty="0"/>
              <a:t>; j = </a:t>
            </a:r>
            <a:r>
              <a:rPr lang="pt-BR" sz="1050" b="1" dirty="0">
                <a:solidFill>
                  <a:schemeClr val="accent2"/>
                </a:solidFill>
              </a:rPr>
              <a:t>5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E8533B-1E23-497E-82A4-DF37A83EAC23}"/>
              </a:ext>
            </a:extLst>
          </p:cNvPr>
          <p:cNvSpPr txBox="1"/>
          <p:nvPr/>
        </p:nvSpPr>
        <p:spPr>
          <a:xfrm>
            <a:off x="8994878" y="454272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</a:t>
            </a:r>
            <a:r>
              <a:rPr lang="pt-BR" sz="1050" b="1" dirty="0">
                <a:solidFill>
                  <a:schemeClr val="accent2"/>
                </a:solidFill>
              </a:rPr>
              <a:t>3</a:t>
            </a:r>
            <a:r>
              <a:rPr lang="pt-BR" sz="1050" dirty="0"/>
              <a:t>; j = </a:t>
            </a:r>
            <a:r>
              <a:rPr lang="pt-BR" sz="1050" b="1" dirty="0">
                <a:solidFill>
                  <a:schemeClr val="accent2"/>
                </a:solidFill>
              </a:rPr>
              <a:t>1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456F59E-BA9E-45F0-A8F2-C564A50E794F}"/>
              </a:ext>
            </a:extLst>
          </p:cNvPr>
          <p:cNvSpPr txBox="1"/>
          <p:nvPr/>
        </p:nvSpPr>
        <p:spPr>
          <a:xfrm>
            <a:off x="9849318" y="4542720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i = </a:t>
            </a:r>
            <a:r>
              <a:rPr lang="pt-BR" sz="1050" b="1" dirty="0">
                <a:solidFill>
                  <a:schemeClr val="accent2"/>
                </a:solidFill>
              </a:rPr>
              <a:t>5</a:t>
            </a:r>
            <a:r>
              <a:rPr lang="pt-BR" sz="1050" dirty="0"/>
              <a:t>; j = </a:t>
            </a:r>
            <a:r>
              <a:rPr lang="pt-BR" sz="1050" b="1" dirty="0">
                <a:solidFill>
                  <a:schemeClr val="accent2"/>
                </a:solidFill>
              </a:rPr>
              <a:t>1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D3A2DA-8EBB-49EC-9999-1ED2CA5BAB06}"/>
              </a:ext>
            </a:extLst>
          </p:cNvPr>
          <p:cNvCxnSpPr>
            <a:cxnSpLocks/>
          </p:cNvCxnSpPr>
          <p:nvPr/>
        </p:nvCxnSpPr>
        <p:spPr>
          <a:xfrm>
            <a:off x="4638040" y="4162254"/>
            <a:ext cx="6400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5D4ED08-94C1-4897-83E0-C12DD67F9FCA}"/>
              </a:ext>
            </a:extLst>
          </p:cNvPr>
          <p:cNvCxnSpPr>
            <a:cxnSpLocks/>
          </p:cNvCxnSpPr>
          <p:nvPr/>
        </p:nvCxnSpPr>
        <p:spPr>
          <a:xfrm>
            <a:off x="6426164" y="5064287"/>
            <a:ext cx="6400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E0EB11F-23E1-4B9A-896C-9C57AD113795}"/>
              </a:ext>
            </a:extLst>
          </p:cNvPr>
          <p:cNvSpPr txBox="1"/>
          <p:nvPr/>
        </p:nvSpPr>
        <p:spPr>
          <a:xfrm>
            <a:off x="838199" y="5495746"/>
            <a:ext cx="9692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</a:t>
            </a:r>
            <a:r>
              <a:rPr lang="pt-BR" sz="1800" dirty="0"/>
              <a:t> NEDA adaptado gera n.(n-1)/2 permutações iguais às do NEDA original: o </a:t>
            </a:r>
            <a:r>
              <a:rPr lang="pt-BR" dirty="0"/>
              <a:t>que muda é a ordem na qual estas são exploradas pelo algoritmo.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489638-BF0B-46CC-8C1F-A9905F505B6C}"/>
              </a:ext>
            </a:extLst>
          </p:cNvPr>
          <p:cNvSpPr/>
          <p:nvPr/>
        </p:nvSpPr>
        <p:spPr>
          <a:xfrm>
            <a:off x="5408571" y="3842591"/>
            <a:ext cx="5945229" cy="40011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D00D642-359F-4BD2-AB3A-BAAF1C6FA4A1}"/>
              </a:ext>
            </a:extLst>
          </p:cNvPr>
          <p:cNvCxnSpPr>
            <a:cxnSpLocks/>
          </p:cNvCxnSpPr>
          <p:nvPr/>
        </p:nvCxnSpPr>
        <p:spPr>
          <a:xfrm>
            <a:off x="9906304" y="5064287"/>
            <a:ext cx="595980" cy="0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40E277B-D031-44B9-A25F-EC532330C26C}"/>
              </a:ext>
            </a:extLst>
          </p:cNvPr>
          <p:cNvCxnSpPr>
            <a:cxnSpLocks/>
          </p:cNvCxnSpPr>
          <p:nvPr/>
        </p:nvCxnSpPr>
        <p:spPr>
          <a:xfrm>
            <a:off x="9897426" y="4162254"/>
            <a:ext cx="595980" cy="0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03048F6-5A69-4D66-B10B-CC3CEE19C570}"/>
              </a:ext>
            </a:extLst>
          </p:cNvPr>
          <p:cNvSpPr/>
          <p:nvPr/>
        </p:nvSpPr>
        <p:spPr>
          <a:xfrm>
            <a:off x="8945841" y="3842591"/>
            <a:ext cx="754981" cy="3301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5AF89DC-B7CC-4C81-B7E7-D6E04AC4262C}"/>
              </a:ext>
            </a:extLst>
          </p:cNvPr>
          <p:cNvSpPr/>
          <p:nvPr/>
        </p:nvSpPr>
        <p:spPr>
          <a:xfrm>
            <a:off x="8115648" y="4730359"/>
            <a:ext cx="754981" cy="3301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A43247E-7027-45E3-BF8F-49272715FF45}"/>
              </a:ext>
            </a:extLst>
          </p:cNvPr>
          <p:cNvSpPr txBox="1"/>
          <p:nvPr/>
        </p:nvSpPr>
        <p:spPr>
          <a:xfrm>
            <a:off x="868679" y="2784947"/>
            <a:ext cx="3266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Posições originais: </a:t>
            </a:r>
            <a:r>
              <a:rPr lang="pt-BR" sz="2400" dirty="0"/>
              <a:t>12345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1DF0CB2-918F-4E0D-B1CC-97B4091344FE}"/>
              </a:ext>
            </a:extLst>
          </p:cNvPr>
          <p:cNvSpPr txBox="1"/>
          <p:nvPr/>
        </p:nvSpPr>
        <p:spPr>
          <a:xfrm>
            <a:off x="3927014" y="2825447"/>
            <a:ext cx="721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(i, j)</a:t>
            </a: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DCF80BE-A49D-478D-A993-2C04C41F243C}"/>
              </a:ext>
            </a:extLst>
          </p:cNvPr>
          <p:cNvSpPr txBox="1"/>
          <p:nvPr/>
        </p:nvSpPr>
        <p:spPr>
          <a:xfrm>
            <a:off x="3754293" y="3218698"/>
            <a:ext cx="1033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(i</a:t>
            </a:r>
            <a:r>
              <a:rPr lang="pt-BR" baseline="-25000" dirty="0"/>
              <a:t>rev</a:t>
            </a:r>
            <a:r>
              <a:rPr lang="pt-BR" dirty="0"/>
              <a:t>, j</a:t>
            </a:r>
            <a:r>
              <a:rPr lang="pt-BR" baseline="-25000" dirty="0"/>
              <a:t>rev</a:t>
            </a:r>
            <a:r>
              <a:rPr lang="pt-B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17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C0C81-6F04-427C-9CD7-6FE17EF72F8C}"/>
              </a:ext>
            </a:extLst>
          </p:cNvPr>
          <p:cNvSpPr/>
          <p:nvPr/>
        </p:nvSpPr>
        <p:spPr>
          <a:xfrm>
            <a:off x="244392" y="2224089"/>
            <a:ext cx="954488" cy="706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Vetor </a:t>
            </a:r>
            <a:r>
              <a:rPr lang="pt-BR" sz="1400" b="1" dirty="0"/>
              <a:t>revolver</a:t>
            </a:r>
            <a:r>
              <a:rPr lang="pt-BR" sz="1400" dirty="0"/>
              <a:t> gerado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D3ADF4-B411-459C-B7F6-0FC53766DADE}"/>
              </a:ext>
            </a:extLst>
          </p:cNvPr>
          <p:cNvSpPr/>
          <p:nvPr/>
        </p:nvSpPr>
        <p:spPr>
          <a:xfrm>
            <a:off x="1771902" y="2225613"/>
            <a:ext cx="1350350" cy="706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Caminha pela vizinhança de </a:t>
            </a:r>
            <a:r>
              <a:rPr lang="el-GR" sz="1400" b="1" dirty="0">
                <a:solidFill>
                  <a:schemeClr val="tx1"/>
                </a:solidFill>
              </a:rPr>
              <a:t>π</a:t>
            </a:r>
            <a:r>
              <a:rPr lang="pt-BR" sz="1400" dirty="0"/>
              <a:t>  </a:t>
            </a:r>
            <a:r>
              <a:rPr lang="pt-BR" sz="1400" b="1" dirty="0">
                <a:solidFill>
                  <a:schemeClr val="accent2"/>
                </a:solidFill>
              </a:rPr>
              <a:t>aleatoriamente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1D517AE-B2FB-4415-87F5-BCD44781C6D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198880" y="2577149"/>
            <a:ext cx="573022" cy="15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F49BACB-F324-4C37-9511-FDAEC39F01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22252" y="2578673"/>
            <a:ext cx="583354" cy="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40B8C0E-4AC1-4797-A3E2-B98F637556A0}"/>
              </a:ext>
            </a:extLst>
          </p:cNvPr>
          <p:cNvSpPr/>
          <p:nvPr/>
        </p:nvSpPr>
        <p:spPr>
          <a:xfrm>
            <a:off x="3084171" y="3053972"/>
            <a:ext cx="691209" cy="30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 b="1" dirty="0">
                <a:solidFill>
                  <a:schemeClr val="tx1"/>
                </a:solidFill>
              </a:rPr>
              <a:t>π</a:t>
            </a:r>
            <a:r>
              <a:rPr lang="pt-BR" sz="1400" dirty="0">
                <a:solidFill>
                  <a:schemeClr val="tx1"/>
                </a:solidFill>
              </a:rPr>
              <a:t> = </a:t>
            </a:r>
            <a:r>
              <a:rPr lang="el-GR" sz="1400" b="1" dirty="0">
                <a:solidFill>
                  <a:schemeClr val="tx1"/>
                </a:solidFill>
              </a:rPr>
              <a:t>π</a:t>
            </a:r>
            <a:r>
              <a:rPr lang="pt-BR" sz="1400" dirty="0">
                <a:solidFill>
                  <a:schemeClr val="tx1"/>
                </a:solidFill>
              </a:rPr>
              <a:t>’</a:t>
            </a:r>
            <a:r>
              <a:rPr lang="pt-BR" sz="1400" dirty="0"/>
              <a:t> 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6F76D0-00EA-4BD5-9765-B7B6B0F52C28}"/>
              </a:ext>
            </a:extLst>
          </p:cNvPr>
          <p:cNvSpPr/>
          <p:nvPr/>
        </p:nvSpPr>
        <p:spPr>
          <a:xfrm>
            <a:off x="5448859" y="2238363"/>
            <a:ext cx="2091129" cy="706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Ativa a busca por </a:t>
            </a:r>
            <a:r>
              <a:rPr lang="pt-BR" sz="1400" b="1" dirty="0">
                <a:solidFill>
                  <a:schemeClr val="accent2"/>
                </a:solidFill>
              </a:rPr>
              <a:t>empates</a:t>
            </a:r>
            <a:r>
              <a:rPr lang="pt-BR" sz="1400" dirty="0"/>
              <a:t> sob chance </a:t>
            </a:r>
            <a:r>
              <a:rPr lang="el-GR" sz="1400" b="1" dirty="0"/>
              <a:t>α</a:t>
            </a:r>
            <a:r>
              <a:rPr lang="pt-BR" sz="1400" b="1" dirty="0"/>
              <a:t> </a:t>
            </a:r>
            <a:r>
              <a:rPr lang="pt-BR" sz="1400" dirty="0"/>
              <a:t>e limitado a </a:t>
            </a:r>
            <a:r>
              <a:rPr lang="el-GR" sz="1400" b="1" dirty="0"/>
              <a:t>β</a:t>
            </a:r>
            <a:r>
              <a:rPr lang="pt-BR" sz="1400" b="1" dirty="0"/>
              <a:t> </a:t>
            </a:r>
            <a:r>
              <a:rPr lang="pt-BR" sz="1400" dirty="0"/>
              <a:t>empates 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CDF4E52-9D43-4BBB-B6E9-7EFCA4F9F64B}"/>
              </a:ext>
            </a:extLst>
          </p:cNvPr>
          <p:cNvCxnSpPr>
            <a:cxnSpLocks/>
            <a:stCxn id="58" idx="1"/>
            <a:endCxn id="11" idx="2"/>
          </p:cNvCxnSpPr>
          <p:nvPr/>
        </p:nvCxnSpPr>
        <p:spPr>
          <a:xfrm rot="10800000">
            <a:off x="2447077" y="2931732"/>
            <a:ext cx="637094" cy="272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Diamond 83">
            <a:extLst>
              <a:ext uri="{FF2B5EF4-FFF2-40B4-BE49-F238E27FC236}">
                <a16:creationId xmlns:a16="http://schemas.microsoft.com/office/drawing/2014/main" id="{BE4F5D2F-3776-46F6-99F0-D7B6B48441FF}"/>
              </a:ext>
            </a:extLst>
          </p:cNvPr>
          <p:cNvSpPr/>
          <p:nvPr/>
        </p:nvSpPr>
        <p:spPr>
          <a:xfrm>
            <a:off x="3716291" y="2206625"/>
            <a:ext cx="1350350" cy="762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200" b="1" dirty="0">
                <a:solidFill>
                  <a:schemeClr val="tx1"/>
                </a:solidFill>
              </a:rPr>
              <a:t>π</a:t>
            </a:r>
            <a:r>
              <a:rPr lang="pt-BR" sz="1200" b="1" dirty="0">
                <a:solidFill>
                  <a:schemeClr val="tx1"/>
                </a:solidFill>
              </a:rPr>
              <a:t>’ </a:t>
            </a:r>
            <a:r>
              <a:rPr lang="pt-BR" sz="1200" dirty="0">
                <a:solidFill>
                  <a:schemeClr val="tx1"/>
                </a:solidFill>
              </a:rPr>
              <a:t>melhor?</a:t>
            </a:r>
            <a:endParaRPr lang="en-US" sz="120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752E537-A976-42E1-B1C1-7C1177C913DF}"/>
              </a:ext>
            </a:extLst>
          </p:cNvPr>
          <p:cNvCxnSpPr>
            <a:cxnSpLocks/>
            <a:stCxn id="84" idx="2"/>
            <a:endCxn id="58" idx="3"/>
          </p:cNvCxnSpPr>
          <p:nvPr/>
        </p:nvCxnSpPr>
        <p:spPr>
          <a:xfrm rot="5400000">
            <a:off x="3965662" y="2778343"/>
            <a:ext cx="235523" cy="616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01AFAEA-96F5-4CD5-8A4C-7D545F17B0C9}"/>
              </a:ext>
            </a:extLst>
          </p:cNvPr>
          <p:cNvCxnSpPr>
            <a:cxnSpLocks/>
            <a:stCxn id="84" idx="3"/>
            <a:endCxn id="63" idx="1"/>
          </p:cNvCxnSpPr>
          <p:nvPr/>
        </p:nvCxnSpPr>
        <p:spPr>
          <a:xfrm>
            <a:off x="5066641" y="2587625"/>
            <a:ext cx="382218" cy="37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Diamond 93">
            <a:extLst>
              <a:ext uri="{FF2B5EF4-FFF2-40B4-BE49-F238E27FC236}">
                <a16:creationId xmlns:a16="http://schemas.microsoft.com/office/drawing/2014/main" id="{79603AC2-BFF8-4D5D-96AD-0097D92FAB35}"/>
              </a:ext>
            </a:extLst>
          </p:cNvPr>
          <p:cNvSpPr/>
          <p:nvPr/>
        </p:nvSpPr>
        <p:spPr>
          <a:xfrm>
            <a:off x="8043790" y="3208559"/>
            <a:ext cx="1261224" cy="762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200" b="1" dirty="0">
                <a:solidFill>
                  <a:schemeClr val="tx1"/>
                </a:solidFill>
              </a:rPr>
              <a:t>π</a:t>
            </a:r>
            <a:r>
              <a:rPr lang="pt-BR" sz="1200" b="1" dirty="0">
                <a:solidFill>
                  <a:schemeClr val="tx1"/>
                </a:solidFill>
              </a:rPr>
              <a:t>’ </a:t>
            </a:r>
            <a:r>
              <a:rPr lang="pt-BR" sz="1200" dirty="0">
                <a:solidFill>
                  <a:schemeClr val="tx1"/>
                </a:solidFill>
              </a:rPr>
              <a:t>melhor?</a:t>
            </a:r>
            <a:endParaRPr lang="en-US" sz="1200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4F636117-AE34-4F65-AF46-FC0C442F97A9}"/>
              </a:ext>
            </a:extLst>
          </p:cNvPr>
          <p:cNvCxnSpPr>
            <a:cxnSpLocks/>
            <a:stCxn id="63" idx="3"/>
            <a:endCxn id="147" idx="1"/>
          </p:cNvCxnSpPr>
          <p:nvPr/>
        </p:nvCxnSpPr>
        <p:spPr>
          <a:xfrm flipV="1">
            <a:off x="7539988" y="2586440"/>
            <a:ext cx="451619" cy="49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2AD7542-9F99-4DCA-9B06-F70B95090705}"/>
              </a:ext>
            </a:extLst>
          </p:cNvPr>
          <p:cNvCxnSpPr>
            <a:cxnSpLocks/>
            <a:stCxn id="94" idx="2"/>
            <a:endCxn id="58" idx="2"/>
          </p:cNvCxnSpPr>
          <p:nvPr/>
        </p:nvCxnSpPr>
        <p:spPr>
          <a:xfrm rot="5400000" flipH="1">
            <a:off x="5743971" y="1040129"/>
            <a:ext cx="616235" cy="5244626"/>
          </a:xfrm>
          <a:prstGeom prst="bentConnector3">
            <a:avLst>
              <a:gd name="adj1" fmla="val -370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Diamond 106">
            <a:extLst>
              <a:ext uri="{FF2B5EF4-FFF2-40B4-BE49-F238E27FC236}">
                <a16:creationId xmlns:a16="http://schemas.microsoft.com/office/drawing/2014/main" id="{41850926-4EE7-4440-B969-13D51F349755}"/>
              </a:ext>
            </a:extLst>
          </p:cNvPr>
          <p:cNvSpPr/>
          <p:nvPr/>
        </p:nvSpPr>
        <p:spPr>
          <a:xfrm>
            <a:off x="9652187" y="3207948"/>
            <a:ext cx="1248196" cy="762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200" b="1" dirty="0">
                <a:solidFill>
                  <a:schemeClr val="tx1"/>
                </a:solidFill>
              </a:rPr>
              <a:t>π</a:t>
            </a:r>
            <a:r>
              <a:rPr lang="pt-BR" sz="1200" b="1" dirty="0">
                <a:solidFill>
                  <a:schemeClr val="tx1"/>
                </a:solidFill>
              </a:rPr>
              <a:t>’ </a:t>
            </a:r>
            <a:r>
              <a:rPr lang="pt-BR" sz="1200" dirty="0">
                <a:solidFill>
                  <a:schemeClr val="tx1"/>
                </a:solidFill>
              </a:rPr>
              <a:t>igual?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B4D1713-B466-4DD9-9B9E-78D202D5961D}"/>
              </a:ext>
            </a:extLst>
          </p:cNvPr>
          <p:cNvSpPr txBox="1"/>
          <p:nvPr/>
        </p:nvSpPr>
        <p:spPr>
          <a:xfrm>
            <a:off x="9704226" y="2768304"/>
            <a:ext cx="11423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solidFill>
                  <a:schemeClr val="accent2"/>
                </a:solidFill>
              </a:rPr>
              <a:t>Sob chance </a:t>
            </a:r>
            <a:r>
              <a:rPr lang="el-GR" sz="1200" b="1" dirty="0">
                <a:solidFill>
                  <a:schemeClr val="accent2"/>
                </a:solidFill>
              </a:rPr>
              <a:t>α</a:t>
            </a:r>
            <a:r>
              <a:rPr lang="pt-BR" sz="1200" b="1" dirty="0">
                <a:solidFill>
                  <a:schemeClr val="accent2"/>
                </a:solidFill>
              </a:rPr>
              <a:t> </a:t>
            </a:r>
            <a:r>
              <a:rPr lang="pt-BR" sz="1200" dirty="0">
                <a:solidFill>
                  <a:schemeClr val="accent2"/>
                </a:solidFill>
              </a:rPr>
              <a:t>e empates &lt; </a:t>
            </a:r>
            <a:r>
              <a:rPr lang="el-GR" sz="1200" b="1" dirty="0">
                <a:solidFill>
                  <a:schemeClr val="accent2"/>
                </a:solidFill>
              </a:rPr>
              <a:t>β</a:t>
            </a:r>
            <a:r>
              <a:rPr lang="pt-BR" sz="1200" dirty="0">
                <a:solidFill>
                  <a:schemeClr val="accent2"/>
                </a:solidFill>
              </a:rPr>
              <a:t> 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48AB78BF-7038-4B33-86B7-2946E957551E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9305014" y="3588948"/>
            <a:ext cx="347173" cy="6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6E0ECC69-E41A-4625-ABEA-2BDEEDD2186D}"/>
              </a:ext>
            </a:extLst>
          </p:cNvPr>
          <p:cNvCxnSpPr>
            <a:cxnSpLocks/>
            <a:stCxn id="107" idx="2"/>
            <a:endCxn id="116" idx="3"/>
          </p:cNvCxnSpPr>
          <p:nvPr/>
        </p:nvCxnSpPr>
        <p:spPr>
          <a:xfrm rot="5400000">
            <a:off x="9344624" y="3842141"/>
            <a:ext cx="803855" cy="1059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E40615E-2753-4220-9FB1-3DC0AE637805}"/>
              </a:ext>
            </a:extLst>
          </p:cNvPr>
          <p:cNvSpPr/>
          <p:nvPr/>
        </p:nvSpPr>
        <p:spPr>
          <a:xfrm>
            <a:off x="8525607" y="4623627"/>
            <a:ext cx="691209" cy="30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 b="1" dirty="0">
                <a:solidFill>
                  <a:schemeClr val="tx1"/>
                </a:solidFill>
              </a:rPr>
              <a:t>π</a:t>
            </a:r>
            <a:r>
              <a:rPr lang="pt-BR" sz="1400" dirty="0">
                <a:solidFill>
                  <a:schemeClr val="tx1"/>
                </a:solidFill>
              </a:rPr>
              <a:t> = </a:t>
            </a:r>
            <a:r>
              <a:rPr lang="el-GR" sz="1400" b="1" dirty="0">
                <a:solidFill>
                  <a:schemeClr val="tx1"/>
                </a:solidFill>
              </a:rPr>
              <a:t>π</a:t>
            </a:r>
            <a:r>
              <a:rPr lang="pt-BR" sz="1400" dirty="0">
                <a:solidFill>
                  <a:schemeClr val="tx1"/>
                </a:solidFill>
              </a:rPr>
              <a:t>’</a:t>
            </a:r>
            <a:r>
              <a:rPr lang="pt-BR" sz="1400" dirty="0"/>
              <a:t> 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A9E65768-0F9C-4676-AF28-84E6ED28284A}"/>
              </a:ext>
            </a:extLst>
          </p:cNvPr>
          <p:cNvCxnSpPr>
            <a:cxnSpLocks/>
            <a:stCxn id="173" idx="0"/>
            <a:endCxn id="63" idx="2"/>
          </p:cNvCxnSpPr>
          <p:nvPr/>
        </p:nvCxnSpPr>
        <p:spPr>
          <a:xfrm rot="5400000" flipH="1" flipV="1">
            <a:off x="5757538" y="3680929"/>
            <a:ext cx="1473333" cy="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56A6BD1-C00A-4B20-BE12-2066F7597465}"/>
              </a:ext>
            </a:extLst>
          </p:cNvPr>
          <p:cNvSpPr txBox="1"/>
          <p:nvPr/>
        </p:nvSpPr>
        <p:spPr>
          <a:xfrm>
            <a:off x="7390161" y="3949155"/>
            <a:ext cx="1327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empates = 0</a:t>
            </a:r>
            <a:endParaRPr lang="en-US" sz="1400" dirty="0"/>
          </a:p>
        </p:txBody>
      </p:sp>
      <p:sp>
        <p:nvSpPr>
          <p:cNvPr id="129" name="Diamond 128">
            <a:extLst>
              <a:ext uri="{FF2B5EF4-FFF2-40B4-BE49-F238E27FC236}">
                <a16:creationId xmlns:a16="http://schemas.microsoft.com/office/drawing/2014/main" id="{FCF42A8D-6708-4BA3-87DE-6366EB26A4EE}"/>
              </a:ext>
            </a:extLst>
          </p:cNvPr>
          <p:cNvSpPr/>
          <p:nvPr/>
        </p:nvSpPr>
        <p:spPr>
          <a:xfrm>
            <a:off x="10360105" y="4699072"/>
            <a:ext cx="1618535" cy="10685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empates &gt;=</a:t>
            </a:r>
            <a:r>
              <a:rPr lang="pt-BR" sz="1200" b="1" dirty="0">
                <a:solidFill>
                  <a:schemeClr val="tx1"/>
                </a:solidFill>
              </a:rPr>
              <a:t> </a:t>
            </a:r>
            <a:r>
              <a:rPr lang="el-GR" sz="1200" b="1" dirty="0"/>
              <a:t>β</a:t>
            </a:r>
            <a:r>
              <a:rPr lang="pt-BR" sz="1200" b="1" dirty="0"/>
              <a:t> </a:t>
            </a:r>
            <a:r>
              <a:rPr lang="pt-BR" sz="1200" dirty="0"/>
              <a:t>ou nenhum </a:t>
            </a:r>
            <a:r>
              <a:rPr lang="el-GR" sz="1200" b="1" dirty="0">
                <a:solidFill>
                  <a:schemeClr val="tx1"/>
                </a:solidFill>
              </a:rPr>
              <a:t>π</a:t>
            </a:r>
            <a:r>
              <a:rPr lang="pt-BR" sz="1200" b="1" dirty="0">
                <a:solidFill>
                  <a:schemeClr val="tx1"/>
                </a:solidFill>
              </a:rPr>
              <a:t>’ </a:t>
            </a:r>
            <a:r>
              <a:rPr lang="pt-BR" sz="1200" dirty="0">
                <a:solidFill>
                  <a:schemeClr val="tx1"/>
                </a:solidFill>
              </a:rPr>
              <a:t>melhor</a:t>
            </a:r>
            <a:r>
              <a:rPr lang="pt-BR" sz="1200" dirty="0"/>
              <a:t> 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endParaRPr lang="en-US" sz="1200" dirty="0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ECA2F200-840C-428D-B73F-75736A2DB7C3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10900383" y="3588948"/>
            <a:ext cx="268990" cy="1140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542A9CBF-5049-470F-813F-DE9DCED7BF0D}"/>
              </a:ext>
            </a:extLst>
          </p:cNvPr>
          <p:cNvCxnSpPr>
            <a:cxnSpLocks/>
            <a:stCxn id="129" idx="2"/>
            <a:endCxn id="140" idx="0"/>
          </p:cNvCxnSpPr>
          <p:nvPr/>
        </p:nvCxnSpPr>
        <p:spPr>
          <a:xfrm rot="5400000">
            <a:off x="10990900" y="5943577"/>
            <a:ext cx="354454" cy="2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B4BE58F2-C63F-4C5D-8672-CE694C9C2E08}"/>
              </a:ext>
            </a:extLst>
          </p:cNvPr>
          <p:cNvSpPr/>
          <p:nvPr/>
        </p:nvSpPr>
        <p:spPr>
          <a:xfrm>
            <a:off x="11034003" y="6122050"/>
            <a:ext cx="265754" cy="2657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E43564C-CFDB-4815-A0DC-9CFE82DC8E7A}"/>
              </a:ext>
            </a:extLst>
          </p:cNvPr>
          <p:cNvSpPr/>
          <p:nvPr/>
        </p:nvSpPr>
        <p:spPr>
          <a:xfrm>
            <a:off x="591023" y="1602790"/>
            <a:ext cx="265754" cy="265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8B66CF0E-8E61-4C92-911C-FEF3FC78D52D}"/>
              </a:ext>
            </a:extLst>
          </p:cNvPr>
          <p:cNvCxnSpPr>
            <a:cxnSpLocks/>
            <a:stCxn id="142" idx="4"/>
            <a:endCxn id="10" idx="0"/>
          </p:cNvCxnSpPr>
          <p:nvPr/>
        </p:nvCxnSpPr>
        <p:spPr>
          <a:xfrm rot="5400000">
            <a:off x="544996" y="2045184"/>
            <a:ext cx="355545" cy="22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2AF4A69-01C5-4B46-826B-6DFE797EF69E}"/>
              </a:ext>
            </a:extLst>
          </p:cNvPr>
          <p:cNvSpPr/>
          <p:nvPr/>
        </p:nvSpPr>
        <p:spPr>
          <a:xfrm>
            <a:off x="7991607" y="2233380"/>
            <a:ext cx="1350350" cy="706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Caminha pela vizinhança de </a:t>
            </a:r>
            <a:r>
              <a:rPr lang="el-GR" sz="1400" b="1" dirty="0">
                <a:solidFill>
                  <a:schemeClr val="tx1"/>
                </a:solidFill>
              </a:rPr>
              <a:t>π</a:t>
            </a:r>
            <a:r>
              <a:rPr lang="pt-BR" sz="1400" dirty="0"/>
              <a:t>  </a:t>
            </a:r>
            <a:r>
              <a:rPr lang="pt-BR" sz="1400" b="1" dirty="0">
                <a:solidFill>
                  <a:schemeClr val="accent2"/>
                </a:solidFill>
              </a:rPr>
              <a:t>aleatoriamente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F3DF3A7C-CAF2-45D6-A9CB-3876DDA12C65}"/>
              </a:ext>
            </a:extLst>
          </p:cNvPr>
          <p:cNvCxnSpPr>
            <a:cxnSpLocks/>
            <a:stCxn id="147" idx="2"/>
            <a:endCxn id="94" idx="0"/>
          </p:cNvCxnSpPr>
          <p:nvPr/>
        </p:nvCxnSpPr>
        <p:spPr>
          <a:xfrm rot="16200000" flipH="1">
            <a:off x="8536062" y="3070219"/>
            <a:ext cx="269060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5B3EEBF-0935-411E-BCB7-5F0257DBF694}"/>
              </a:ext>
            </a:extLst>
          </p:cNvPr>
          <p:cNvSpPr/>
          <p:nvPr/>
        </p:nvSpPr>
        <p:spPr>
          <a:xfrm>
            <a:off x="6016740" y="4417815"/>
            <a:ext cx="954488" cy="706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Vetor </a:t>
            </a:r>
            <a:r>
              <a:rPr lang="pt-BR" sz="1400" b="1" dirty="0"/>
              <a:t>revolver</a:t>
            </a:r>
            <a:r>
              <a:rPr lang="pt-BR" sz="1400" dirty="0"/>
              <a:t> gerado</a:t>
            </a:r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041941C-47ED-450A-B54A-712EAA12D314}"/>
              </a:ext>
            </a:extLst>
          </p:cNvPr>
          <p:cNvCxnSpPr>
            <a:cxnSpLocks/>
            <a:stCxn id="116" idx="1"/>
            <a:endCxn id="173" idx="3"/>
          </p:cNvCxnSpPr>
          <p:nvPr/>
        </p:nvCxnSpPr>
        <p:spPr>
          <a:xfrm rot="10800000">
            <a:off x="6971229" y="4770875"/>
            <a:ext cx="1554379" cy="29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237EA7A9-915B-42C4-A6F0-49F2A736E42D}"/>
              </a:ext>
            </a:extLst>
          </p:cNvPr>
          <p:cNvSpPr txBox="1"/>
          <p:nvPr/>
        </p:nvSpPr>
        <p:spPr>
          <a:xfrm>
            <a:off x="4352289" y="2927149"/>
            <a:ext cx="228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S</a:t>
            </a:r>
            <a:endParaRPr lang="en-US" sz="1200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11D4795-7601-4696-AAC3-E629098B0C8E}"/>
              </a:ext>
            </a:extLst>
          </p:cNvPr>
          <p:cNvSpPr txBox="1"/>
          <p:nvPr/>
        </p:nvSpPr>
        <p:spPr>
          <a:xfrm>
            <a:off x="8645696" y="3943821"/>
            <a:ext cx="228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S</a:t>
            </a:r>
            <a:endParaRPr lang="en-US" sz="1200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1143B9D-91B4-4666-8A5C-DBFBD534DDA8}"/>
              </a:ext>
            </a:extLst>
          </p:cNvPr>
          <p:cNvSpPr txBox="1"/>
          <p:nvPr/>
        </p:nvSpPr>
        <p:spPr>
          <a:xfrm>
            <a:off x="10237918" y="3922462"/>
            <a:ext cx="228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S</a:t>
            </a:r>
            <a:endParaRPr lang="en-US" sz="1200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2F2E43E-2BF5-454E-B8B7-D98352BCF5EF}"/>
              </a:ext>
            </a:extLst>
          </p:cNvPr>
          <p:cNvSpPr txBox="1"/>
          <p:nvPr/>
        </p:nvSpPr>
        <p:spPr>
          <a:xfrm>
            <a:off x="5010866" y="2362818"/>
            <a:ext cx="228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N</a:t>
            </a:r>
            <a:endParaRPr lang="en-US" sz="1200" b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C88B92C-52A4-4AC5-BEED-3169907C529E}"/>
              </a:ext>
            </a:extLst>
          </p:cNvPr>
          <p:cNvSpPr txBox="1"/>
          <p:nvPr/>
        </p:nvSpPr>
        <p:spPr>
          <a:xfrm>
            <a:off x="9233927" y="3343013"/>
            <a:ext cx="228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N</a:t>
            </a:r>
            <a:endParaRPr lang="en-US" sz="1200" b="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BFA18EE-B57A-43F8-8B9B-B4731B3AE8AD}"/>
              </a:ext>
            </a:extLst>
          </p:cNvPr>
          <p:cNvSpPr txBox="1"/>
          <p:nvPr/>
        </p:nvSpPr>
        <p:spPr>
          <a:xfrm>
            <a:off x="10863625" y="3343012"/>
            <a:ext cx="228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9376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6" y="1825625"/>
            <a:ext cx="10515600" cy="4351338"/>
          </a:xfrm>
        </p:spPr>
        <p:txBody>
          <a:bodyPr/>
          <a:lstStyle/>
          <a:p>
            <a:r>
              <a:rPr lang="pt-BR" dirty="0" err="1"/>
              <a:t>Permutation</a:t>
            </a:r>
            <a:r>
              <a:rPr lang="pt-BR" dirty="0"/>
              <a:t> </a:t>
            </a:r>
            <a:r>
              <a:rPr lang="pt-BR" dirty="0" err="1"/>
              <a:t>flow</a:t>
            </a:r>
            <a:r>
              <a:rPr lang="pt-BR" dirty="0"/>
              <a:t> shop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Objetivo: Reduzir o tempo total de produção (</a:t>
            </a:r>
            <a:r>
              <a:rPr lang="pt-BR" dirty="0" err="1"/>
              <a:t>Makespan</a:t>
            </a:r>
            <a:r>
              <a:rPr lang="pt-BR" dirty="0"/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  <a:endParaRPr lang="pt-BR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DD7CF-742D-4A79-8A29-3503B4627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284"/>
          <a:stretch/>
        </p:blipFill>
        <p:spPr>
          <a:xfrm>
            <a:off x="1349056" y="2550111"/>
            <a:ext cx="7568565" cy="244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153006-F920-4C22-B2FD-2DF1670C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>
            <a:normAutofit/>
          </a:bodyPr>
          <a:lstStyle/>
          <a:p>
            <a:r>
              <a:rPr lang="pt-BR" dirty="0"/>
              <a:t>Desconstrução e construção</a:t>
            </a:r>
          </a:p>
          <a:p>
            <a:pPr marL="0" indent="0">
              <a:buNone/>
            </a:pPr>
            <a:r>
              <a:rPr lang="pt-BR" sz="2400" dirty="0"/>
              <a:t>Após a etapa de busca local, a solução </a:t>
            </a:r>
            <a:r>
              <a:rPr lang="el-GR" sz="2400" b="1" dirty="0">
                <a:solidFill>
                  <a:schemeClr val="tx1"/>
                </a:solidFill>
              </a:rPr>
              <a:t>π</a:t>
            </a:r>
            <a:r>
              <a:rPr lang="pt-BR" sz="2400" dirty="0"/>
              <a:t> atual passa por uma fase de desconstrução e construção.</a:t>
            </a:r>
          </a:p>
          <a:p>
            <a:pPr marL="0" indent="0">
              <a:buNone/>
            </a:pPr>
            <a:r>
              <a:rPr lang="pt-BR" sz="2400" dirty="0"/>
              <a:t>Na fase de </a:t>
            </a:r>
            <a:r>
              <a:rPr lang="pt-BR" sz="2400" i="1" dirty="0"/>
              <a:t>desconstrução</a:t>
            </a:r>
            <a:r>
              <a:rPr lang="pt-BR" sz="2400" dirty="0"/>
              <a:t>, </a:t>
            </a:r>
            <a:r>
              <a:rPr lang="pt-BR" sz="2400" b="1" dirty="0"/>
              <a:t>d </a:t>
            </a:r>
            <a:r>
              <a:rPr lang="pt-BR" sz="2400" dirty="0"/>
              <a:t>tarefas são removidas </a:t>
            </a:r>
            <a:r>
              <a:rPr lang="pt-BR" sz="2400" b="1" dirty="0">
                <a:solidFill>
                  <a:schemeClr val="accent2"/>
                </a:solidFill>
              </a:rPr>
              <a:t>aleatoriamente</a:t>
            </a:r>
            <a:r>
              <a:rPr lang="pt-BR" sz="2400" dirty="0"/>
              <a:t> de </a:t>
            </a:r>
            <a:r>
              <a:rPr lang="el-GR" sz="2400" b="1" dirty="0">
                <a:solidFill>
                  <a:schemeClr val="tx1"/>
                </a:solidFill>
              </a:rPr>
              <a:t>π</a:t>
            </a:r>
            <a:r>
              <a:rPr lang="pt-BR" sz="2400" dirty="0"/>
              <a:t> e armazenadas em  </a:t>
            </a:r>
            <a:r>
              <a:rPr lang="el-GR" sz="2400" b="1" dirty="0">
                <a:solidFill>
                  <a:schemeClr val="tx1"/>
                </a:solidFill>
              </a:rPr>
              <a:t>π</a:t>
            </a:r>
            <a:r>
              <a:rPr lang="pt-BR" sz="2400" b="1" dirty="0">
                <a:solidFill>
                  <a:schemeClr val="tx1"/>
                </a:solidFill>
              </a:rPr>
              <a:t>’’</a:t>
            </a:r>
            <a:r>
              <a:rPr lang="pt-BR" sz="2400" dirty="0">
                <a:solidFill>
                  <a:schemeClr val="tx1"/>
                </a:solidFill>
              </a:rPr>
              <a:t> uma atrás da outra.</a:t>
            </a:r>
          </a:p>
          <a:p>
            <a:pPr marL="0" indent="0">
              <a:buNone/>
            </a:pPr>
            <a:r>
              <a:rPr lang="pt-BR" sz="2400" dirty="0"/>
              <a:t>Então, na etapa de </a:t>
            </a:r>
            <a:r>
              <a:rPr lang="pt-BR" sz="2400" i="1" dirty="0"/>
              <a:t>construção</a:t>
            </a:r>
            <a:r>
              <a:rPr lang="pt-BR" sz="2400" dirty="0"/>
              <a:t>, as </a:t>
            </a:r>
            <a:r>
              <a:rPr lang="pt-BR" sz="2400" b="1" dirty="0"/>
              <a:t>d</a:t>
            </a:r>
            <a:r>
              <a:rPr lang="pt-BR" sz="2400" dirty="0"/>
              <a:t> tarefas vão retornando à solução, uma a uma, usando o procedimento de inserção da </a:t>
            </a:r>
            <a:r>
              <a:rPr lang="pt-BR" sz="2400" b="1" dirty="0">
                <a:solidFill>
                  <a:schemeClr val="accent2"/>
                </a:solidFill>
              </a:rPr>
              <a:t>segunda etapa</a:t>
            </a:r>
            <a:r>
              <a:rPr lang="pt-BR" sz="2400" dirty="0"/>
              <a:t>.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pt-BR" sz="2400" dirty="0"/>
              <a:t>A solução resultante  </a:t>
            </a:r>
            <a:r>
              <a:rPr lang="el-GR" sz="2400" b="1" dirty="0">
                <a:solidFill>
                  <a:schemeClr val="tx1"/>
                </a:solidFill>
              </a:rPr>
              <a:t>π</a:t>
            </a:r>
            <a:r>
              <a:rPr lang="pt-BR" sz="2400" b="1" dirty="0">
                <a:solidFill>
                  <a:schemeClr val="tx1"/>
                </a:solidFill>
              </a:rPr>
              <a:t>* </a:t>
            </a:r>
            <a:r>
              <a:rPr lang="pt-BR" sz="2400" dirty="0"/>
              <a:t>é a melhor solução obtida pela busca local.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Caso o limite de tempo não seja atingido, o processo continua.</a:t>
            </a:r>
            <a:endParaRPr lang="pt-BR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06ACB78-5DD8-48D1-A024-9B739C6B10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973138"/>
              </p:ext>
            </p:extLst>
          </p:nvPr>
        </p:nvGraphicFramePr>
        <p:xfrm>
          <a:off x="9241475" y="4598672"/>
          <a:ext cx="2841305" cy="189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135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925" y="369911"/>
            <a:ext cx="10515600" cy="1325563"/>
          </a:xfrm>
        </p:spPr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43475"/>
          </a:xfrm>
        </p:spPr>
        <p:txBody>
          <a:bodyPr/>
          <a:lstStyle/>
          <a:p>
            <a:r>
              <a:rPr lang="pt-BR" sz="3200" dirty="0"/>
              <a:t>O parâmetro avaliado é sempre: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3200" dirty="0"/>
              <a:t>Heurísticas com natureza estocástica foram resolvidas 3 vezes e foi adotado o valor médio.</a:t>
            </a:r>
          </a:p>
          <a:p>
            <a:endParaRPr lang="pt-BR" sz="3200" dirty="0"/>
          </a:p>
          <a:p>
            <a:r>
              <a:rPr lang="pt-BR" sz="3200" dirty="0"/>
              <a:t>Foi definido como limite de computação o tempo de </a:t>
            </a:r>
            <a:r>
              <a:rPr lang="pt-BR" sz="3200" b="1" dirty="0"/>
              <a:t>n . m . 50ms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431D3-1BA7-457F-9570-CD5C812FC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11" y="2515454"/>
            <a:ext cx="4724400" cy="121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8273DB-1909-4CC0-92EB-0045943B332A}"/>
              </a:ext>
            </a:extLst>
          </p:cNvPr>
          <p:cNvSpPr txBox="1"/>
          <p:nvPr/>
        </p:nvSpPr>
        <p:spPr>
          <a:xfrm>
            <a:off x="7107678" y="3125054"/>
            <a:ext cx="409609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Melhor valor conhecido para a instância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DF45F4-3502-481B-B64A-3052194C2FB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431324" y="3429000"/>
            <a:ext cx="2676354" cy="173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F2B08E-4D7B-42B2-9D6F-8A59BD70F04B}"/>
              </a:ext>
            </a:extLst>
          </p:cNvPr>
          <p:cNvSpPr txBox="1"/>
          <p:nvPr/>
        </p:nvSpPr>
        <p:spPr>
          <a:xfrm>
            <a:off x="6958773" y="1905910"/>
            <a:ext cx="461692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/>
              <a:t>Menor = Melhor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7BAC36-33AF-4D4B-A94D-733ED2A4CF26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909457" y="2167520"/>
            <a:ext cx="2049316" cy="526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73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visão geral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7BD270E-1F16-43DB-9B77-54F49A4EB61B}"/>
              </a:ext>
            </a:extLst>
          </p:cNvPr>
          <p:cNvSpPr/>
          <p:nvPr/>
        </p:nvSpPr>
        <p:spPr>
          <a:xfrm>
            <a:off x="1673310" y="2451738"/>
            <a:ext cx="2339749" cy="1403849"/>
          </a:xfrm>
          <a:custGeom>
            <a:avLst/>
            <a:gdLst>
              <a:gd name="connsiteX0" fmla="*/ 0 w 2339749"/>
              <a:gd name="connsiteY0" fmla="*/ 0 h 1403849"/>
              <a:gd name="connsiteX1" fmla="*/ 2339749 w 2339749"/>
              <a:gd name="connsiteY1" fmla="*/ 0 h 1403849"/>
              <a:gd name="connsiteX2" fmla="*/ 2339749 w 2339749"/>
              <a:gd name="connsiteY2" fmla="*/ 1403849 h 1403849"/>
              <a:gd name="connsiteX3" fmla="*/ 0 w 2339749"/>
              <a:gd name="connsiteY3" fmla="*/ 1403849 h 1403849"/>
              <a:gd name="connsiteX4" fmla="*/ 0 w 2339749"/>
              <a:gd name="connsiteY4" fmla="*/ 0 h 14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9749" h="1403849">
                <a:moveTo>
                  <a:pt x="0" y="0"/>
                </a:moveTo>
                <a:lnTo>
                  <a:pt x="2339749" y="0"/>
                </a:lnTo>
                <a:lnTo>
                  <a:pt x="2339749" y="1403849"/>
                </a:lnTo>
                <a:lnTo>
                  <a:pt x="0" y="14038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500" kern="1200" dirty="0"/>
              <a:t>0. Para definir os parâmetros do SSA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5D1098B-A1D1-4D4E-AAE1-CD769B5FE729}"/>
              </a:ext>
            </a:extLst>
          </p:cNvPr>
          <p:cNvSpPr/>
          <p:nvPr/>
        </p:nvSpPr>
        <p:spPr>
          <a:xfrm>
            <a:off x="4626724" y="2453890"/>
            <a:ext cx="2339749" cy="1403849"/>
          </a:xfrm>
          <a:custGeom>
            <a:avLst/>
            <a:gdLst>
              <a:gd name="connsiteX0" fmla="*/ 0 w 2339749"/>
              <a:gd name="connsiteY0" fmla="*/ 0 h 1403849"/>
              <a:gd name="connsiteX1" fmla="*/ 2339749 w 2339749"/>
              <a:gd name="connsiteY1" fmla="*/ 0 h 1403849"/>
              <a:gd name="connsiteX2" fmla="*/ 2339749 w 2339749"/>
              <a:gd name="connsiteY2" fmla="*/ 1403849 h 1403849"/>
              <a:gd name="connsiteX3" fmla="*/ 0 w 2339749"/>
              <a:gd name="connsiteY3" fmla="*/ 1403849 h 1403849"/>
              <a:gd name="connsiteX4" fmla="*/ 0 w 2339749"/>
              <a:gd name="connsiteY4" fmla="*/ 0 h 14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9749" h="1403849">
                <a:moveTo>
                  <a:pt x="0" y="0"/>
                </a:moveTo>
                <a:lnTo>
                  <a:pt x="2339749" y="0"/>
                </a:lnTo>
                <a:lnTo>
                  <a:pt x="2339749" y="1403849"/>
                </a:lnTo>
                <a:lnTo>
                  <a:pt x="0" y="14038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500" kern="1200" dirty="0"/>
              <a:t>1. Comparando com benchmark de </a:t>
            </a:r>
            <a:r>
              <a:rPr lang="pt-BR" sz="2500" kern="1200" dirty="0" err="1"/>
              <a:t>Taillard</a:t>
            </a:r>
            <a:endParaRPr lang="pt-BR" sz="2500" kern="120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E85FE53-E596-4C42-B706-444BD9C95538}"/>
              </a:ext>
            </a:extLst>
          </p:cNvPr>
          <p:cNvSpPr/>
          <p:nvPr/>
        </p:nvSpPr>
        <p:spPr>
          <a:xfrm>
            <a:off x="7686728" y="2451738"/>
            <a:ext cx="2339749" cy="1403849"/>
          </a:xfrm>
          <a:custGeom>
            <a:avLst/>
            <a:gdLst>
              <a:gd name="connsiteX0" fmla="*/ 0 w 2339749"/>
              <a:gd name="connsiteY0" fmla="*/ 0 h 1403849"/>
              <a:gd name="connsiteX1" fmla="*/ 2339749 w 2339749"/>
              <a:gd name="connsiteY1" fmla="*/ 0 h 1403849"/>
              <a:gd name="connsiteX2" fmla="*/ 2339749 w 2339749"/>
              <a:gd name="connsiteY2" fmla="*/ 1403849 h 1403849"/>
              <a:gd name="connsiteX3" fmla="*/ 0 w 2339749"/>
              <a:gd name="connsiteY3" fmla="*/ 1403849 h 1403849"/>
              <a:gd name="connsiteX4" fmla="*/ 0 w 2339749"/>
              <a:gd name="connsiteY4" fmla="*/ 0 h 14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9749" h="1403849">
                <a:moveTo>
                  <a:pt x="0" y="0"/>
                </a:moveTo>
                <a:lnTo>
                  <a:pt x="2339749" y="0"/>
                </a:lnTo>
                <a:lnTo>
                  <a:pt x="2339749" y="1403849"/>
                </a:lnTo>
                <a:lnTo>
                  <a:pt x="0" y="14038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500" kern="1200" dirty="0"/>
              <a:t>2. Criando instâncias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8E6DE-CBE0-4FA6-9200-33947A058998}"/>
              </a:ext>
            </a:extLst>
          </p:cNvPr>
          <p:cNvSpPr txBox="1"/>
          <p:nvPr/>
        </p:nvSpPr>
        <p:spPr>
          <a:xfrm>
            <a:off x="759960" y="1420980"/>
            <a:ext cx="10329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Foram desenvolvidas três análises: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7B22F51-61E7-416B-96E0-D55E9F3A366C}"/>
              </a:ext>
            </a:extLst>
          </p:cNvPr>
          <p:cNvSpPr/>
          <p:nvPr/>
        </p:nvSpPr>
        <p:spPr>
          <a:xfrm>
            <a:off x="5463679" y="3982271"/>
            <a:ext cx="665825" cy="123399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D6650-101E-4D7F-B559-1454A1C61BC3}"/>
              </a:ext>
            </a:extLst>
          </p:cNvPr>
          <p:cNvSpPr/>
          <p:nvPr/>
        </p:nvSpPr>
        <p:spPr>
          <a:xfrm>
            <a:off x="4882191" y="4230358"/>
            <a:ext cx="1828800" cy="5124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Poucas instâncias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179DE87-B89B-40BC-8B80-64E70FD30BE8}"/>
              </a:ext>
            </a:extLst>
          </p:cNvPr>
          <p:cNvSpPr/>
          <p:nvPr/>
        </p:nvSpPr>
        <p:spPr>
          <a:xfrm>
            <a:off x="1923031" y="5208363"/>
            <a:ext cx="1778784" cy="1067270"/>
          </a:xfrm>
          <a:custGeom>
            <a:avLst/>
            <a:gdLst>
              <a:gd name="connsiteX0" fmla="*/ 0 w 1778784"/>
              <a:gd name="connsiteY0" fmla="*/ 0 h 1067270"/>
              <a:gd name="connsiteX1" fmla="*/ 1778784 w 1778784"/>
              <a:gd name="connsiteY1" fmla="*/ 0 h 1067270"/>
              <a:gd name="connsiteX2" fmla="*/ 1778784 w 1778784"/>
              <a:gd name="connsiteY2" fmla="*/ 1067270 h 1067270"/>
              <a:gd name="connsiteX3" fmla="*/ 0 w 1778784"/>
              <a:gd name="connsiteY3" fmla="*/ 1067270 h 1067270"/>
              <a:gd name="connsiteX4" fmla="*/ 0 w 1778784"/>
              <a:gd name="connsiteY4" fmla="*/ 0 h 10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8784" h="1067270">
                <a:moveTo>
                  <a:pt x="0" y="0"/>
                </a:moveTo>
                <a:lnTo>
                  <a:pt x="1778784" y="0"/>
                </a:lnTo>
                <a:lnTo>
                  <a:pt x="1778784" y="1067270"/>
                </a:lnTo>
                <a:lnTo>
                  <a:pt x="0" y="1067270"/>
                </a:lnTo>
                <a:lnTo>
                  <a:pt x="0" y="0"/>
                </a:lnTo>
                <a:close/>
              </a:path>
            </a:pathLst>
          </a:custGeom>
          <a:solidFill>
            <a:srgbClr val="A5A5A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4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ANOVA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9C819A5-7B50-4901-8A4B-33C76C479C96}"/>
              </a:ext>
            </a:extLst>
          </p:cNvPr>
          <p:cNvSpPr/>
          <p:nvPr/>
        </p:nvSpPr>
        <p:spPr>
          <a:xfrm>
            <a:off x="4827816" y="5208363"/>
            <a:ext cx="1778784" cy="1067270"/>
          </a:xfrm>
          <a:custGeom>
            <a:avLst/>
            <a:gdLst>
              <a:gd name="connsiteX0" fmla="*/ 0 w 1778784"/>
              <a:gd name="connsiteY0" fmla="*/ 0 h 1067270"/>
              <a:gd name="connsiteX1" fmla="*/ 1778784 w 1778784"/>
              <a:gd name="connsiteY1" fmla="*/ 0 h 1067270"/>
              <a:gd name="connsiteX2" fmla="*/ 1778784 w 1778784"/>
              <a:gd name="connsiteY2" fmla="*/ 1067270 h 1067270"/>
              <a:gd name="connsiteX3" fmla="*/ 0 w 1778784"/>
              <a:gd name="connsiteY3" fmla="*/ 1067270 h 1067270"/>
              <a:gd name="connsiteX4" fmla="*/ 0 w 1778784"/>
              <a:gd name="connsiteY4" fmla="*/ 0 h 10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8784" h="1067270">
                <a:moveTo>
                  <a:pt x="0" y="0"/>
                </a:moveTo>
                <a:lnTo>
                  <a:pt x="1778784" y="0"/>
                </a:lnTo>
                <a:lnTo>
                  <a:pt x="1778784" y="1067270"/>
                </a:lnTo>
                <a:lnTo>
                  <a:pt x="0" y="1067270"/>
                </a:lnTo>
                <a:lnTo>
                  <a:pt x="0" y="0"/>
                </a:lnTo>
                <a:close/>
              </a:path>
            </a:pathLst>
          </a:custGeom>
          <a:solidFill>
            <a:srgbClr val="A5A5A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0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Comparação entre as médias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1892438-D447-4882-B2C7-464094704DD3}"/>
              </a:ext>
            </a:extLst>
          </p:cNvPr>
          <p:cNvSpPr/>
          <p:nvPr/>
        </p:nvSpPr>
        <p:spPr>
          <a:xfrm>
            <a:off x="7979969" y="5208363"/>
            <a:ext cx="1778784" cy="1067270"/>
          </a:xfrm>
          <a:custGeom>
            <a:avLst/>
            <a:gdLst>
              <a:gd name="connsiteX0" fmla="*/ 0 w 1778784"/>
              <a:gd name="connsiteY0" fmla="*/ 0 h 1067270"/>
              <a:gd name="connsiteX1" fmla="*/ 1778784 w 1778784"/>
              <a:gd name="connsiteY1" fmla="*/ 0 h 1067270"/>
              <a:gd name="connsiteX2" fmla="*/ 1778784 w 1778784"/>
              <a:gd name="connsiteY2" fmla="*/ 1067270 h 1067270"/>
              <a:gd name="connsiteX3" fmla="*/ 0 w 1778784"/>
              <a:gd name="connsiteY3" fmla="*/ 1067270 h 1067270"/>
              <a:gd name="connsiteX4" fmla="*/ 0 w 1778784"/>
              <a:gd name="connsiteY4" fmla="*/ 0 h 10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8784" h="1067270">
                <a:moveTo>
                  <a:pt x="0" y="0"/>
                </a:moveTo>
                <a:lnTo>
                  <a:pt x="1778784" y="0"/>
                </a:lnTo>
                <a:lnTo>
                  <a:pt x="1778784" y="1067270"/>
                </a:lnTo>
                <a:lnTo>
                  <a:pt x="0" y="1067270"/>
                </a:lnTo>
                <a:lnTo>
                  <a:pt x="0" y="0"/>
                </a:lnTo>
                <a:close/>
              </a:path>
            </a:pathLst>
          </a:custGeom>
          <a:solidFill>
            <a:srgbClr val="A5A5A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7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ANOVA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612EDFE-B05B-4488-B56C-6C67B829DD02}"/>
              </a:ext>
            </a:extLst>
          </p:cNvPr>
          <p:cNvSpPr/>
          <p:nvPr/>
        </p:nvSpPr>
        <p:spPr>
          <a:xfrm>
            <a:off x="8536442" y="3972223"/>
            <a:ext cx="665825" cy="123399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D5DC9E-1AE9-444F-A322-CD22B1A439B8}"/>
              </a:ext>
            </a:extLst>
          </p:cNvPr>
          <p:cNvSpPr/>
          <p:nvPr/>
        </p:nvSpPr>
        <p:spPr>
          <a:xfrm>
            <a:off x="7954954" y="4220310"/>
            <a:ext cx="1828800" cy="5124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2500 instâncias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2F9ADA7-479F-4B88-A55E-03F5E20335E4}"/>
              </a:ext>
            </a:extLst>
          </p:cNvPr>
          <p:cNvSpPr/>
          <p:nvPr/>
        </p:nvSpPr>
        <p:spPr>
          <a:xfrm>
            <a:off x="2462927" y="3958375"/>
            <a:ext cx="665825" cy="123399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995FE5-B284-480C-A931-BC5E6775D55E}"/>
              </a:ext>
            </a:extLst>
          </p:cNvPr>
          <p:cNvSpPr/>
          <p:nvPr/>
        </p:nvSpPr>
        <p:spPr>
          <a:xfrm>
            <a:off x="1881439" y="4206895"/>
            <a:ext cx="1828800" cy="5124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140 instâncias</a:t>
            </a:r>
          </a:p>
        </p:txBody>
      </p:sp>
    </p:spTree>
    <p:extLst>
      <p:ext uri="{BB962C8B-B14F-4D97-AF65-F5344CB8AC3E}">
        <p14:creationId xmlns:p14="http://schemas.microsoft.com/office/powerpoint/2010/main" val="4001096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0 -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sz="3200" dirty="0"/>
              <a:t>A parte 0 é a definição dos parâmetros do SSA:</a:t>
            </a:r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r>
              <a:rPr lang="pt-BR" sz="3200" dirty="0"/>
              <a:t>Foram geradas 5 instâncias para cada combinação entre serviços e máquinas:</a:t>
            </a:r>
          </a:p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558AFF-E5D7-414A-A404-4ECCE15B6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3178"/>
            <a:ext cx="5904244" cy="1504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7F9987-F245-42AA-A06C-813DF92F1A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18"/>
          <a:stretch/>
        </p:blipFill>
        <p:spPr>
          <a:xfrm>
            <a:off x="948858" y="5385913"/>
            <a:ext cx="9149736" cy="4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41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0 -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45E7D-FBA3-4FF4-A216-46DEE7965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30" y="1302502"/>
            <a:ext cx="6168390" cy="54665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BE13A6-4241-4542-B524-2763DFB5C754}"/>
              </a:ext>
            </a:extLst>
          </p:cNvPr>
          <p:cNvSpPr/>
          <p:nvPr/>
        </p:nvSpPr>
        <p:spPr>
          <a:xfrm>
            <a:off x="2081530" y="2590800"/>
            <a:ext cx="6310630" cy="406400"/>
          </a:xfrm>
          <a:prstGeom prst="rect">
            <a:avLst/>
          </a:prstGeom>
          <a:solidFill>
            <a:srgbClr val="FBE5D6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438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0 -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9310B-0CB7-43B0-B9FF-0D71AE716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28" y="1433649"/>
            <a:ext cx="7643447" cy="495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81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0 -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5D35C-5403-4ACC-9AE1-9AC8174CF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76" y="1433649"/>
            <a:ext cx="7246371" cy="526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17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0 -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87E86-34A2-4788-80A2-E3A0D3E4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88" y="1433649"/>
            <a:ext cx="75628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90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0 - </a:t>
            </a:r>
            <a:r>
              <a:rPr lang="en-US" dirty="0" err="1"/>
              <a:t>Conclusão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sz="3200" dirty="0"/>
              <a:t>Os intervalos de confiança à 95% não foram significativamente diferentes, mas para as outras etapas </a:t>
            </a:r>
            <a:r>
              <a:rPr lang="pt-BR" sz="3200" b="1" dirty="0"/>
              <a:t>foram adotados os parâmetros que produziram a menor média.</a:t>
            </a:r>
          </a:p>
          <a:p>
            <a:endParaRPr lang="pt-BR" sz="3200" b="1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49061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1 -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sz="3200" dirty="0"/>
              <a:t>Os resultados são comparados contra os resultados produzidos no artigo de benchmark de </a:t>
            </a:r>
            <a:r>
              <a:rPr lang="pt-BR" sz="3200" dirty="0" err="1"/>
              <a:t>Taillard</a:t>
            </a:r>
            <a:r>
              <a:rPr lang="pt-BR" sz="3200" dirty="0"/>
              <a:t>.</a:t>
            </a:r>
          </a:p>
          <a:p>
            <a:r>
              <a:rPr lang="pt-BR" sz="3200" dirty="0"/>
              <a:t>São considerados diversas outras heurísticas da literatura.</a:t>
            </a:r>
          </a:p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9365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BA51CF-7742-4715-9667-472FE794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46" y="1825625"/>
            <a:ext cx="7341314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A heurística proposta é dividida em </a:t>
            </a:r>
            <a:r>
              <a:rPr lang="pt-BR" b="1" dirty="0"/>
              <a:t>três etapas;</a:t>
            </a:r>
          </a:p>
          <a:p>
            <a:pPr algn="just"/>
            <a:endParaRPr lang="pt-BR" b="1" dirty="0"/>
          </a:p>
          <a:p>
            <a:pPr algn="just"/>
            <a:r>
              <a:rPr lang="pt-BR" dirty="0"/>
              <a:t>As duas primeiras são </a:t>
            </a:r>
            <a:r>
              <a:rPr lang="pt-BR" b="1" dirty="0"/>
              <a:t>variações</a:t>
            </a:r>
            <a:r>
              <a:rPr lang="pt-BR" dirty="0"/>
              <a:t> da heurística </a:t>
            </a:r>
            <a:r>
              <a:rPr lang="pt-BR" b="1" dirty="0"/>
              <a:t>NEH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Terceira é a etapa onde ocorre a busca, foco da apresentação.</a:t>
            </a:r>
          </a:p>
          <a:p>
            <a:pPr algn="just"/>
            <a:r>
              <a:rPr lang="pt-BR" dirty="0"/>
              <a:t>São apresentadas várias alternativas para cada etapa, e no fim é desenvolvida uma análise estatística dos resultados para avaliar se a diferença entre as heurísticas é relevante.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da heurística proposta</a:t>
            </a:r>
            <a:endParaRPr lang="pt-BR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229C7-4265-42DC-91D3-4F12392CD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850" y="1433650"/>
            <a:ext cx="3715268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64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98328"/>
            <a:ext cx="10515600" cy="1325563"/>
          </a:xfrm>
        </p:spPr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1 -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4CE93-5239-49EA-96C8-F49240432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2" y="2217599"/>
            <a:ext cx="11941776" cy="375127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59664441-3D0F-4203-B89F-3A4C487022D1}"/>
              </a:ext>
            </a:extLst>
          </p:cNvPr>
          <p:cNvSpPr/>
          <p:nvPr/>
        </p:nvSpPr>
        <p:spPr>
          <a:xfrm>
            <a:off x="1070868" y="1349654"/>
            <a:ext cx="7129873" cy="951939"/>
          </a:xfrm>
          <a:prstGeom prst="borderCallout1">
            <a:avLst>
              <a:gd name="adj1" fmla="val 100011"/>
              <a:gd name="adj2" fmla="val 8499"/>
              <a:gd name="adj3" fmla="val 161299"/>
              <a:gd name="adj4" fmla="val 666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“d-”  significa que foi o resultado obtido aplicando apenas a formulação direta. Sem o “d-” aplicando ambas e escolhendo a melhor.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5C8FE55D-55F4-4F7F-B9BC-95D593F22E05}"/>
              </a:ext>
            </a:extLst>
          </p:cNvPr>
          <p:cNvSpPr/>
          <p:nvPr/>
        </p:nvSpPr>
        <p:spPr>
          <a:xfrm>
            <a:off x="6482080" y="6100734"/>
            <a:ext cx="5039360" cy="668365"/>
          </a:xfrm>
          <a:prstGeom prst="borderCallout1">
            <a:avLst>
              <a:gd name="adj1" fmla="val -9793"/>
              <a:gd name="adj2" fmla="val 90069"/>
              <a:gd name="adj3" fmla="val -29274"/>
              <a:gd name="adj4" fmla="val 9049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</a:rPr>
              <a:t>Resultados da versão com critério de desempate proposto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7F65FFA-D80D-43C1-9864-548B39C276EA}"/>
              </a:ext>
            </a:extLst>
          </p:cNvPr>
          <p:cNvSpPr/>
          <p:nvPr/>
        </p:nvSpPr>
        <p:spPr>
          <a:xfrm rot="16200000">
            <a:off x="10880474" y="4934721"/>
            <a:ext cx="224410" cy="184389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398C2-AF39-4181-8A35-F4D0FF92876D}"/>
              </a:ext>
            </a:extLst>
          </p:cNvPr>
          <p:cNvSpPr txBox="1"/>
          <p:nvPr/>
        </p:nvSpPr>
        <p:spPr>
          <a:xfrm>
            <a:off x="8625840" y="1474832"/>
            <a:ext cx="3078480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Apenas variações dos critérios de desempate do NEH.</a:t>
            </a:r>
          </a:p>
        </p:txBody>
      </p:sp>
    </p:spTree>
    <p:extLst>
      <p:ext uri="{BB962C8B-B14F-4D97-AF65-F5344CB8AC3E}">
        <p14:creationId xmlns:p14="http://schemas.microsoft.com/office/powerpoint/2010/main" val="1891652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1 - </a:t>
            </a:r>
            <a:r>
              <a:rPr lang="en-US" dirty="0" err="1"/>
              <a:t>Resultados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310FF0-AE52-49D8-8D62-385D9B8D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5" y="1433650"/>
            <a:ext cx="7952105" cy="53628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CF930C-8CFD-46E8-B3A6-51BCAB374CA0}"/>
              </a:ext>
            </a:extLst>
          </p:cNvPr>
          <p:cNvSpPr/>
          <p:nvPr/>
        </p:nvSpPr>
        <p:spPr>
          <a:xfrm>
            <a:off x="9326880" y="2011680"/>
            <a:ext cx="2794000" cy="16154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A diferença das quatro variações da primeira etapa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7502EE-AAF2-4E54-89E0-12B3244F879D}"/>
              </a:ext>
            </a:extLst>
          </p:cNvPr>
          <p:cNvSpPr/>
          <p:nvPr/>
        </p:nvSpPr>
        <p:spPr>
          <a:xfrm>
            <a:off x="9174480" y="4115071"/>
            <a:ext cx="2794000" cy="16154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RAER foi o pior, usando sequências iniciais aleatórias.</a:t>
            </a:r>
          </a:p>
        </p:txBody>
      </p:sp>
    </p:spTree>
    <p:extLst>
      <p:ext uri="{BB962C8B-B14F-4D97-AF65-F5344CB8AC3E}">
        <p14:creationId xmlns:p14="http://schemas.microsoft.com/office/powerpoint/2010/main" val="1043162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1 - </a:t>
            </a:r>
            <a:r>
              <a:rPr lang="en-US" dirty="0" err="1"/>
              <a:t>Resultados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AD21F-5375-43B5-BF5F-87795DF9E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59" y="1433650"/>
            <a:ext cx="8368389" cy="53532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48CC9D9-A9A3-40BA-85CF-CE8552B25CB8}"/>
              </a:ext>
            </a:extLst>
          </p:cNvPr>
          <p:cNvSpPr/>
          <p:nvPr/>
        </p:nvSpPr>
        <p:spPr>
          <a:xfrm>
            <a:off x="9326880" y="2011680"/>
            <a:ext cx="2794000" cy="16154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Agora sim com as três etapas.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F3C073-251C-49B3-A2FD-E3B5C88F963E}"/>
              </a:ext>
            </a:extLst>
          </p:cNvPr>
          <p:cNvSpPr/>
          <p:nvPr/>
        </p:nvSpPr>
        <p:spPr>
          <a:xfrm>
            <a:off x="9255760" y="4419600"/>
            <a:ext cx="2794000" cy="16154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IGA foi o algoritmo mais eficiente que encontraram para comparar. </a:t>
            </a:r>
          </a:p>
        </p:txBody>
      </p:sp>
    </p:spTree>
    <p:extLst>
      <p:ext uri="{BB962C8B-B14F-4D97-AF65-F5344CB8AC3E}">
        <p14:creationId xmlns:p14="http://schemas.microsoft.com/office/powerpoint/2010/main" val="690519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2 -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305136-4AF1-499C-A7A0-3D4F33B4B927}"/>
              </a:ext>
            </a:extLst>
          </p:cNvPr>
          <p:cNvSpPr/>
          <p:nvPr/>
        </p:nvSpPr>
        <p:spPr>
          <a:xfrm>
            <a:off x="660400" y="4511040"/>
            <a:ext cx="11257280" cy="1981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sz="3200" dirty="0"/>
              <a:t>As heurísticas são comparadas em problemas gerados.</a:t>
            </a:r>
          </a:p>
          <a:p>
            <a:r>
              <a:rPr lang="pt-BR" sz="3200" b="1" dirty="0"/>
              <a:t>O objetivo das instâncias pequenas são comparadas contra valores obtidos por um método exato.</a:t>
            </a:r>
          </a:p>
          <a:p>
            <a:r>
              <a:rPr lang="pt-BR" sz="3200" dirty="0"/>
              <a:t>2500 instâncias.</a:t>
            </a:r>
          </a:p>
          <a:p>
            <a:r>
              <a:rPr lang="pt-BR" sz="3200" dirty="0"/>
              <a:t>Utiliza ANOVA;</a:t>
            </a:r>
          </a:p>
          <a:p>
            <a:r>
              <a:rPr lang="pt-BR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Busca entender se há relação entre a qualidade das respostas de uma heurística contra outra, e de uma heurística e parâmetros do problema </a:t>
            </a:r>
            <a:r>
              <a:rPr lang="pt-BR" sz="3200" dirty="0"/>
              <a:t>(ex.: número de máquinas ou tarefas).</a:t>
            </a:r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92196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2 -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sz="3200" dirty="0"/>
              <a:t>Para ANOVA ser aplicável, algumas premissas precisam ser</a:t>
            </a:r>
          </a:p>
          <a:p>
            <a:pPr marL="0" indent="0">
              <a:buNone/>
            </a:pPr>
            <a:r>
              <a:rPr lang="pt-BR" sz="3200" dirty="0"/>
              <a:t> verdadeiras:</a:t>
            </a:r>
          </a:p>
          <a:p>
            <a:endParaRPr lang="pt-BR" sz="3200" dirty="0"/>
          </a:p>
          <a:p>
            <a:endParaRPr lang="pt-BR" sz="3200" dirty="0"/>
          </a:p>
          <a:p>
            <a:r>
              <a:rPr lang="pt-BR" sz="3200" dirty="0"/>
              <a:t>Normalidade</a:t>
            </a:r>
          </a:p>
          <a:p>
            <a:r>
              <a:rPr lang="pt-BR" sz="3200" dirty="0" err="1"/>
              <a:t>Homocedasticidade</a:t>
            </a:r>
            <a:endParaRPr lang="pt-BR" sz="3200" dirty="0"/>
          </a:p>
          <a:p>
            <a:r>
              <a:rPr lang="pt-BR" sz="3200" dirty="0"/>
              <a:t>Independência dos resíduos</a:t>
            </a:r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41873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2 - </a:t>
            </a:r>
            <a:r>
              <a:rPr lang="en-US" dirty="0" err="1"/>
              <a:t>Introdução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sz="3200" dirty="0"/>
              <a:t>Para ANOVA ser aplicável, algumas premissas precisam ser</a:t>
            </a:r>
          </a:p>
          <a:p>
            <a:pPr marL="0" indent="0">
              <a:buNone/>
            </a:pPr>
            <a:r>
              <a:rPr lang="pt-BR" sz="3200" dirty="0"/>
              <a:t> verdadeiras:</a:t>
            </a:r>
          </a:p>
          <a:p>
            <a:pPr marL="0" indent="0">
              <a:buNone/>
            </a:pPr>
            <a:endParaRPr lang="pt-BR" sz="3200" u="sng" dirty="0"/>
          </a:p>
          <a:p>
            <a:pPr marL="0" indent="0">
              <a:buNone/>
            </a:pPr>
            <a:endParaRPr lang="pt-BR" sz="3200" dirty="0"/>
          </a:p>
          <a:p>
            <a:r>
              <a:rPr lang="pt-BR" sz="3200" dirty="0"/>
              <a:t>Normalidade</a:t>
            </a:r>
          </a:p>
          <a:p>
            <a:r>
              <a:rPr lang="pt-BR" sz="3200" dirty="0" err="1"/>
              <a:t>Homocedasticidade</a:t>
            </a:r>
            <a:endParaRPr lang="pt-BR" sz="3200" dirty="0"/>
          </a:p>
          <a:p>
            <a:r>
              <a:rPr lang="pt-BR" sz="3200" dirty="0"/>
              <a:t>Independência dos resíduos</a:t>
            </a:r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8EABB7-B6D9-4DDF-92B5-CD0720D4927C}"/>
              </a:ext>
            </a:extLst>
          </p:cNvPr>
          <p:cNvCxnSpPr>
            <a:cxnSpLocks/>
          </p:cNvCxnSpPr>
          <p:nvPr/>
        </p:nvCxnSpPr>
        <p:spPr>
          <a:xfrm>
            <a:off x="838200" y="3972560"/>
            <a:ext cx="2804160" cy="6553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3B15580-9F71-44CB-BDB5-DA9AE9C392B0}"/>
              </a:ext>
            </a:extLst>
          </p:cNvPr>
          <p:cNvCxnSpPr>
            <a:cxnSpLocks/>
          </p:cNvCxnSpPr>
          <p:nvPr/>
        </p:nvCxnSpPr>
        <p:spPr>
          <a:xfrm flipV="1">
            <a:off x="838200" y="3990024"/>
            <a:ext cx="2804160" cy="6378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9FAD81BB-D6AC-402D-B792-190056DD6B3E}"/>
              </a:ext>
            </a:extLst>
          </p:cNvPr>
          <p:cNvSpPr/>
          <p:nvPr/>
        </p:nvSpPr>
        <p:spPr>
          <a:xfrm>
            <a:off x="6374294" y="2593340"/>
            <a:ext cx="5220806" cy="1176020"/>
          </a:xfrm>
          <a:prstGeom prst="borderCallout1">
            <a:avLst>
              <a:gd name="adj1" fmla="val 49750"/>
              <a:gd name="adj2" fmla="val 122"/>
              <a:gd name="adj3" fmla="val 148852"/>
              <a:gd name="adj4" fmla="val -5988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Essa premissa não se aplica, mas ela não é crítica quando se tem muitos dados, o que é o caso nessa etapa.</a:t>
            </a:r>
          </a:p>
        </p:txBody>
      </p:sp>
    </p:spTree>
    <p:extLst>
      <p:ext uri="{BB962C8B-B14F-4D97-AF65-F5344CB8AC3E}">
        <p14:creationId xmlns:p14="http://schemas.microsoft.com/office/powerpoint/2010/main" val="38109229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2 - </a:t>
            </a:r>
            <a:r>
              <a:rPr lang="en-US" dirty="0" err="1"/>
              <a:t>Resultados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545AC-B5BD-4B44-A48E-E1E642B6A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39" y="1437640"/>
            <a:ext cx="11068050" cy="5105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8EA0A2-62E5-448F-9843-4209579342E3}"/>
              </a:ext>
            </a:extLst>
          </p:cNvPr>
          <p:cNvSpPr/>
          <p:nvPr/>
        </p:nvSpPr>
        <p:spPr>
          <a:xfrm>
            <a:off x="9895840" y="2357120"/>
            <a:ext cx="1457960" cy="3505200"/>
          </a:xfrm>
          <a:prstGeom prst="rect">
            <a:avLst/>
          </a:prstGeom>
          <a:solidFill>
            <a:srgbClr val="FFC000">
              <a:alpha val="30980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45567A-391F-4367-8EC1-6C301515CD9C}"/>
              </a:ext>
            </a:extLst>
          </p:cNvPr>
          <p:cNvSpPr/>
          <p:nvPr/>
        </p:nvSpPr>
        <p:spPr>
          <a:xfrm>
            <a:off x="304799" y="4368800"/>
            <a:ext cx="11068050" cy="426720"/>
          </a:xfrm>
          <a:prstGeom prst="rect">
            <a:avLst/>
          </a:prstGeom>
          <a:solidFill>
            <a:srgbClr val="FBE5D6">
              <a:alpha val="38824"/>
            </a:srgbClr>
          </a:solidFill>
          <a:ln>
            <a:solidFill>
              <a:srgbClr val="FBE5D6">
                <a:alpha val="3294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471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635410" cy="1325563"/>
          </a:xfrm>
        </p:spPr>
        <p:txBody>
          <a:bodyPr>
            <a:normAutofit/>
          </a:bodyPr>
          <a:lstStyle/>
          <a:p>
            <a:r>
              <a:rPr lang="pt-BR" sz="4000" dirty="0"/>
              <a:t>Análise dos resultados – </a:t>
            </a:r>
            <a:r>
              <a:rPr lang="en-US" sz="4000" dirty="0" err="1"/>
              <a:t>Parte</a:t>
            </a:r>
            <a:r>
              <a:rPr lang="en-US" sz="4000" dirty="0"/>
              <a:t> 2 – </a:t>
            </a:r>
            <a:r>
              <a:rPr lang="en-US" sz="4000" dirty="0" err="1"/>
              <a:t>Instâncias</a:t>
            </a:r>
            <a:r>
              <a:rPr lang="en-US" sz="4000" dirty="0"/>
              <a:t> </a:t>
            </a:r>
            <a:r>
              <a:rPr lang="en-US" sz="4000" dirty="0" err="1"/>
              <a:t>pequenas</a:t>
            </a:r>
            <a:endParaRPr lang="pt-BR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49BFC-31DA-4F20-92C7-AF7AB5230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42" y="1523792"/>
            <a:ext cx="7730323" cy="53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55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902440" cy="1325563"/>
          </a:xfrm>
        </p:spPr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2 -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54AC6D-E999-4F64-A915-FEA56D87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F7DCA-129B-4C87-9871-373778D48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1433649"/>
            <a:ext cx="7187225" cy="505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77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902440" cy="1325563"/>
          </a:xfrm>
        </p:spPr>
        <p:txBody>
          <a:bodyPr/>
          <a:lstStyle/>
          <a:p>
            <a:r>
              <a:rPr lang="pt-BR" dirty="0"/>
              <a:t>Análise dos resultados – </a:t>
            </a:r>
            <a:r>
              <a:rPr lang="en-US" dirty="0" err="1"/>
              <a:t>Parte</a:t>
            </a:r>
            <a:r>
              <a:rPr lang="en-US" dirty="0"/>
              <a:t> 2 - </a:t>
            </a:r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54AC6D-E999-4F64-A915-FEA56D87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50ECC-0BA3-4972-9CA5-AD97E3CC1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92" y="1381125"/>
            <a:ext cx="102393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3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 NEH</a:t>
            </a:r>
            <a:endParaRPr lang="pt-BR" i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BB71086-FA69-4E1C-B4F1-CC0342421E0B}"/>
              </a:ext>
            </a:extLst>
          </p:cNvPr>
          <p:cNvSpPr txBox="1">
            <a:spLocks/>
          </p:cNvSpPr>
          <p:nvPr/>
        </p:nvSpPr>
        <p:spPr>
          <a:xfrm>
            <a:off x="853880" y="7324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D600F-3859-4D88-A90F-B2A95B4C09FE}"/>
              </a:ext>
            </a:extLst>
          </p:cNvPr>
          <p:cNvSpPr txBox="1"/>
          <p:nvPr/>
        </p:nvSpPr>
        <p:spPr>
          <a:xfrm>
            <a:off x="556589" y="6030753"/>
            <a:ext cx="9895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Sauvey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C, Sauer N. Two NEH Heuristic Improvements for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Flowshop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Scheduling Problem with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Makespan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Criterion. </a:t>
            </a:r>
            <a:r>
              <a:rPr lang="en-US" b="0" i="1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Algorithms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. 2020; 13(5):112. https://doi.org/10.3390/a13050112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CE0D993D-16DE-45FA-9005-0D8BCFD40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203" y="1616820"/>
            <a:ext cx="10515600" cy="4172717"/>
          </a:xfrm>
          <a:prstGeom prst="rect">
            <a:avLst/>
          </a:prstGeom>
        </p:spPr>
      </p:pic>
      <p:sp>
        <p:nvSpPr>
          <p:cNvPr id="13" name="Callout: Line 12">
            <a:extLst>
              <a:ext uri="{FF2B5EF4-FFF2-40B4-BE49-F238E27FC236}">
                <a16:creationId xmlns:a16="http://schemas.microsoft.com/office/drawing/2014/main" id="{CCFBCEED-68C2-4F77-96C5-25499911A775}"/>
              </a:ext>
            </a:extLst>
          </p:cNvPr>
          <p:cNvSpPr/>
          <p:nvPr/>
        </p:nvSpPr>
        <p:spPr>
          <a:xfrm>
            <a:off x="236882" y="2192969"/>
            <a:ext cx="3169328" cy="775773"/>
          </a:xfrm>
          <a:prstGeom prst="borderCallout1">
            <a:avLst>
              <a:gd name="adj1" fmla="val 104577"/>
              <a:gd name="adj2" fmla="val 54973"/>
              <a:gd name="adj3" fmla="val 165500"/>
              <a:gd name="adj4" fmla="val 8490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Ordenados pela soma dos tempos de processamento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B940FAE4-622D-4B1D-9B72-41C45505210B}"/>
              </a:ext>
            </a:extLst>
          </p:cNvPr>
          <p:cNvSpPr/>
          <p:nvPr/>
        </p:nvSpPr>
        <p:spPr>
          <a:xfrm>
            <a:off x="8610745" y="1974397"/>
            <a:ext cx="3258699" cy="955234"/>
          </a:xfrm>
          <a:prstGeom prst="borderCallout1">
            <a:avLst>
              <a:gd name="adj1" fmla="val 81690"/>
              <a:gd name="adj2" fmla="val -1890"/>
              <a:gd name="adj3" fmla="val 161874"/>
              <a:gd name="adj4" fmla="val -7428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Essa sequência define a ordem que os serviços serão inseridos na programação.</a:t>
            </a: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19558E4B-69D0-4CFB-8B11-C916F8FE2AAE}"/>
              </a:ext>
            </a:extLst>
          </p:cNvPr>
          <p:cNvSpPr/>
          <p:nvPr/>
        </p:nvSpPr>
        <p:spPr>
          <a:xfrm>
            <a:off x="8031475" y="5845424"/>
            <a:ext cx="3169328" cy="775773"/>
          </a:xfrm>
          <a:prstGeom prst="borderCallout1">
            <a:avLst>
              <a:gd name="adj1" fmla="val 81690"/>
              <a:gd name="adj2" fmla="val -1890"/>
              <a:gd name="adj3" fmla="val -106073"/>
              <a:gd name="adj4" fmla="val -5906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Cada serviço é inserido na sua melhor posição.</a:t>
            </a:r>
          </a:p>
        </p:txBody>
      </p:sp>
    </p:spTree>
    <p:extLst>
      <p:ext uri="{BB962C8B-B14F-4D97-AF65-F5344CB8AC3E}">
        <p14:creationId xmlns:p14="http://schemas.microsoft.com/office/powerpoint/2010/main" val="2679293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266838"/>
            <a:ext cx="10515600" cy="1325563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549400"/>
            <a:ext cx="10756900" cy="4943475"/>
          </a:xfrm>
        </p:spPr>
        <p:txBody>
          <a:bodyPr>
            <a:normAutofit/>
          </a:bodyPr>
          <a:lstStyle/>
          <a:p>
            <a:r>
              <a:rPr lang="pt-BR" sz="2400" b="1" dirty="0"/>
              <a:t>A heurística deste problema permite efetuar buscas em espaços diferentes mesmo com soluções iniciais idênticas (Vetor revolver)</a:t>
            </a:r>
          </a:p>
          <a:p>
            <a:r>
              <a:rPr lang="pt-BR" sz="2400" dirty="0"/>
              <a:t>Também foi apresentada uma heurística que permite continuar a busca no espaço de solução através de soluções com objetivos empatados, como estratégia para fugir de ótimos locais. (Soft-</a:t>
            </a:r>
            <a:r>
              <a:rPr lang="pt-BR" sz="2400" dirty="0" err="1"/>
              <a:t>simulated</a:t>
            </a:r>
            <a:r>
              <a:rPr lang="pt-BR" sz="2400" dirty="0"/>
              <a:t> </a:t>
            </a:r>
            <a:r>
              <a:rPr lang="pt-BR" sz="2400" dirty="0" err="1"/>
              <a:t>annealing</a:t>
            </a:r>
            <a:r>
              <a:rPr lang="pt-BR" sz="2400" dirty="0"/>
              <a:t>)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96479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39" y="230187"/>
            <a:ext cx="10515600" cy="1325563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A3FC89-3D06-4372-A1DB-AB1CF845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89" y="1684337"/>
            <a:ext cx="10756900" cy="4943475"/>
          </a:xfrm>
        </p:spPr>
        <p:txBody>
          <a:bodyPr>
            <a:normAutofit/>
          </a:bodyPr>
          <a:lstStyle/>
          <a:p>
            <a:r>
              <a:rPr lang="pt-BR" sz="2400" dirty="0"/>
              <a:t>Usar uma reformulação pode trazer resultados significantes, mesmo que a reformulação não pareça mudar muito o problema; </a:t>
            </a:r>
            <a:r>
              <a:rPr lang="pt-BR" sz="2400" b="1" dirty="0"/>
              <a:t>Prestar atenção ao potencial das propriedades do problema.</a:t>
            </a:r>
          </a:p>
          <a:p>
            <a:r>
              <a:rPr lang="pt-BR" sz="2400" dirty="0"/>
              <a:t>Podemos utilizar métodos estatísticos para avaliar diferentes variações das heurísticas e relação entre heurísticas e parâmetros; </a:t>
            </a:r>
            <a:r>
              <a:rPr lang="pt-BR" sz="2400" b="1" dirty="0"/>
              <a:t>Alto potencial de aplicação em outros trabalhos.</a:t>
            </a:r>
          </a:p>
          <a:p>
            <a:r>
              <a:rPr lang="pt-BR" sz="2400" dirty="0"/>
              <a:t>Podemos melhorar heurísticas através de critérios de desempate dos indicadores utilizados na heurística;</a:t>
            </a:r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3793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347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Ordenação inicial das tarefas de acordo com 4 variantes:</a:t>
            </a:r>
          </a:p>
          <a:p>
            <a:r>
              <a:rPr lang="pt-BR" dirty="0"/>
              <a:t>KK: ordenação em ordem decrescente de </a:t>
            </a:r>
          </a:p>
          <a:p>
            <a:pPr marL="0" indent="0">
              <a:buNone/>
            </a:pPr>
            <a:r>
              <a:rPr lang="pt-BR" dirty="0"/>
              <a:t>sendo: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LPT: ordenação em ordem decrescente de </a:t>
            </a:r>
          </a:p>
          <a:p>
            <a:r>
              <a:rPr lang="pt-BR" dirty="0"/>
              <a:t>NM: ordenação em ordem decrescente de</a:t>
            </a:r>
          </a:p>
          <a:p>
            <a:pPr marL="0" indent="0">
              <a:buNone/>
            </a:pPr>
            <a:r>
              <a:rPr lang="pt-BR" dirty="0"/>
              <a:t>sendo </a:t>
            </a:r>
            <a:r>
              <a:rPr lang="pt-BR" dirty="0" err="1"/>
              <a:t>BT</a:t>
            </a:r>
            <a:r>
              <a:rPr lang="pt-BR" baseline="-25000" dirty="0" err="1"/>
              <a:t>hi</a:t>
            </a:r>
            <a:r>
              <a:rPr lang="pt-BR" dirty="0"/>
              <a:t>  o limite inferior do tempo de espera entre o término da tarefa i para o início da tarefa h em todas as máquinas consideradas</a:t>
            </a:r>
          </a:p>
          <a:p>
            <a:r>
              <a:rPr lang="pt-BR" dirty="0"/>
              <a:t>RA: uma sequência inicial é gerada randomicamente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Variações da primeira etapa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C66489-7DB0-45BC-9C62-0AD1F7A7F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61" b="10982"/>
          <a:stretch/>
        </p:blipFill>
        <p:spPr>
          <a:xfrm>
            <a:off x="7319413" y="3901556"/>
            <a:ext cx="2116136" cy="445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75D6D0-BFC9-4CDA-9C22-8ED7C8B823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95" b="1"/>
          <a:stretch/>
        </p:blipFill>
        <p:spPr>
          <a:xfrm>
            <a:off x="7345918" y="4396643"/>
            <a:ext cx="3149804" cy="4536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65EDC6-4DAF-4454-9C55-87F78551E7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14" b="-1"/>
          <a:stretch/>
        </p:blipFill>
        <p:spPr>
          <a:xfrm>
            <a:off x="2933590" y="3397249"/>
            <a:ext cx="4686954" cy="35178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8E45C5A-2B36-4C13-8DD3-7FF4076AF903}"/>
              </a:ext>
            </a:extLst>
          </p:cNvPr>
          <p:cNvGrpSpPr/>
          <p:nvPr/>
        </p:nvGrpSpPr>
        <p:grpSpPr>
          <a:xfrm>
            <a:off x="2951758" y="2863263"/>
            <a:ext cx="4668786" cy="428500"/>
            <a:chOff x="1402358" y="2966772"/>
            <a:chExt cx="4668786" cy="4285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FCE5EE4-7A5C-4747-BAD3-90E47B526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2358" y="2966772"/>
              <a:ext cx="4324954" cy="41915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FE985A0-BCEF-4A3F-87C7-9D6DE74A63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2827" t="-504" b="-1"/>
            <a:stretch/>
          </p:blipFill>
          <p:spPr>
            <a:xfrm>
              <a:off x="5734932" y="3021865"/>
              <a:ext cx="336212" cy="373407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5252A0A2-41CA-4913-B0A2-28D032D5A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9068" y="2389952"/>
            <a:ext cx="1995067" cy="3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3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da segunda etapa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126CA-B9D6-48F1-BBBB-4D1BC2931A3E}"/>
              </a:ext>
            </a:extLst>
          </p:cNvPr>
          <p:cNvSpPr txBox="1"/>
          <p:nvPr/>
        </p:nvSpPr>
        <p:spPr>
          <a:xfrm>
            <a:off x="838199" y="1690688"/>
            <a:ext cx="1087672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600" dirty="0"/>
              <a:t>Na segunda é idêntica ao NEH, com a inclusão de duas técnicas de desempate. </a:t>
            </a:r>
          </a:p>
          <a:p>
            <a:endParaRPr lang="pt-BR" sz="2600" dirty="0"/>
          </a:p>
          <a:p>
            <a:r>
              <a:rPr lang="pt-BR" sz="2600" dirty="0"/>
              <a:t>TIT: Reduz o tempo parado (Total </a:t>
            </a:r>
            <a:r>
              <a:rPr lang="pt-BR" sz="2600" dirty="0" err="1"/>
              <a:t>idle</a:t>
            </a:r>
            <a:r>
              <a:rPr lang="pt-BR" sz="2600" dirty="0"/>
              <a:t> time);</a:t>
            </a:r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endParaRPr lang="pt-BR" sz="2600" dirty="0"/>
          </a:p>
          <a:p>
            <a:r>
              <a:rPr lang="pt-BR" sz="2600" dirty="0"/>
              <a:t>KK1: a posição escolhida depende dos fatores Ai e Bi.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3702BD-516A-4CC3-A2D7-B9FCF8D63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579"/>
          <a:stretch/>
        </p:blipFill>
        <p:spPr>
          <a:xfrm>
            <a:off x="1478147" y="3141233"/>
            <a:ext cx="7568565" cy="240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80A6380-A7ED-44EF-9296-9C868DEF04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111082"/>
              </p:ext>
            </p:extLst>
          </p:nvPr>
        </p:nvGraphicFramePr>
        <p:xfrm>
          <a:off x="2861468" y="1690688"/>
          <a:ext cx="6469063" cy="431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990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0C074A-89C9-41EB-9FB1-ED589F29A55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066" y="2253865"/>
            <a:ext cx="9570233" cy="308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EF51B7-0C76-490E-B729-20F4CCBDFF4B}"/>
              </a:ext>
            </a:extLst>
          </p:cNvPr>
          <p:cNvSpPr txBox="1"/>
          <p:nvPr/>
        </p:nvSpPr>
        <p:spPr>
          <a:xfrm>
            <a:off x="1360503" y="5425126"/>
            <a:ext cx="9106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https://en.wikipedia.org/wiki/File:Hill_Climbing_with_Simulated_Annealing.gif</a:t>
            </a:r>
          </a:p>
        </p:txBody>
      </p:sp>
    </p:spTree>
    <p:extLst>
      <p:ext uri="{BB962C8B-B14F-4D97-AF65-F5344CB8AC3E}">
        <p14:creationId xmlns:p14="http://schemas.microsoft.com/office/powerpoint/2010/main" val="207328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37A38-8CBA-4EE5-89B1-CBDB2D0A6052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726E38-6374-4D35-8FDD-A2111B222BA4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BA0C8-8CA3-43A1-85B7-57AA1DEC97D8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38C028-A8B0-413B-BFFC-1C8C43493BF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1070A9-0C16-43AA-8DE1-35D36228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6900" cy="4943475"/>
          </a:xfrm>
        </p:spPr>
        <p:txBody>
          <a:bodyPr/>
          <a:lstStyle/>
          <a:p>
            <a:r>
              <a:rPr lang="pt-BR" dirty="0"/>
              <a:t>NEDA: Algoritmo de Descida Não Exaustivo</a:t>
            </a:r>
          </a:p>
          <a:p>
            <a:pPr marL="0" indent="0">
              <a:buNone/>
            </a:pPr>
            <a:r>
              <a:rPr lang="pt-BR" sz="2400" dirty="0"/>
              <a:t>Tenta melhorar a solução (</a:t>
            </a:r>
            <a:r>
              <a:rPr lang="el-GR" sz="2400" dirty="0"/>
              <a:t>π</a:t>
            </a:r>
            <a:r>
              <a:rPr lang="pt-BR" sz="2400" dirty="0"/>
              <a:t>) trocando quaisquer duas posições na sequência. Pode gerar até n.(n-1)/2 vizinhos. Se uma nova permutação melhorar o valor da função objetivo, ela se torna a nova solução atual e o processo continua até que todas as posições tenham sido permutadas e a melhora já não está acontecendo. Neste procedimento, </a:t>
            </a:r>
            <a:r>
              <a:rPr lang="pt-BR" sz="2400" b="1" dirty="0"/>
              <a:t>a vizinhança é sempre explorada na mesma ordem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D26A2-49C6-4DEB-8DC0-D259E0D6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3º Passo – Soft </a:t>
            </a:r>
            <a:r>
              <a:rPr lang="pt-BR" dirty="0" err="1"/>
              <a:t>Simulated</a:t>
            </a:r>
            <a:r>
              <a:rPr lang="pt-BR" dirty="0"/>
              <a:t> </a:t>
            </a:r>
            <a:r>
              <a:rPr lang="pt-BR" dirty="0" err="1"/>
              <a:t>Annealing</a:t>
            </a:r>
            <a:endParaRPr lang="pt-B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A0390C-2304-4CE1-B896-26D492D96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24293"/>
            <a:ext cx="6186707" cy="2503519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AA1771-A01A-48A2-9E13-EF049B9A3614}"/>
              </a:ext>
            </a:extLst>
          </p:cNvPr>
          <p:cNvSpPr txBox="1"/>
          <p:nvPr/>
        </p:nvSpPr>
        <p:spPr>
          <a:xfrm>
            <a:off x="7354956" y="5991712"/>
            <a:ext cx="19957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Solução de partida:</a:t>
            </a:r>
          </a:p>
          <a:p>
            <a:pPr algn="ctr"/>
            <a:r>
              <a:rPr lang="pt-BR" sz="2400" b="1" dirty="0">
                <a:solidFill>
                  <a:srgbClr val="00B050"/>
                </a:solidFill>
              </a:rPr>
              <a:t>15342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64D0E8-638E-48CA-8C1D-0D8B94FD8CB8}"/>
              </a:ext>
            </a:extLst>
          </p:cNvPr>
          <p:cNvSpPr/>
          <p:nvPr/>
        </p:nvSpPr>
        <p:spPr>
          <a:xfrm>
            <a:off x="5963478" y="6374296"/>
            <a:ext cx="1113183" cy="2535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14738F1-0B2F-463D-9850-7773A832BD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597771"/>
              </p:ext>
            </p:extLst>
          </p:nvPr>
        </p:nvGraphicFramePr>
        <p:xfrm>
          <a:off x="9228774" y="4030041"/>
          <a:ext cx="2841305" cy="189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3004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3617</TotalTime>
  <Words>2378</Words>
  <Application>Microsoft Office PowerPoint</Application>
  <PresentationFormat>Widescreen</PresentationFormat>
  <Paragraphs>414</Paragraphs>
  <Slides>41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Comparing three-step heuristics for the permutation flow shop problem</vt:lpstr>
      <vt:lpstr>Contextualização</vt:lpstr>
      <vt:lpstr>Estrutura da heurística proposta</vt:lpstr>
      <vt:lpstr>Heurística NEH</vt:lpstr>
      <vt:lpstr>Variações da primeira etapa</vt:lpstr>
      <vt:lpstr>Variações da segunda etapa</vt:lpstr>
      <vt:lpstr>3º Passo – Soft Simulated Annealing</vt:lpstr>
      <vt:lpstr>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3º Passo – Soft Simulated Annealing</vt:lpstr>
      <vt:lpstr>Análise dos resultados</vt:lpstr>
      <vt:lpstr>Análise dos resultados – visão geral</vt:lpstr>
      <vt:lpstr>Análise dos resultados – Parte 0 - Introdução</vt:lpstr>
      <vt:lpstr>Análise dos resultados – Parte 0 - Resultados</vt:lpstr>
      <vt:lpstr>Análise dos resultados – Parte 0 - Resultados</vt:lpstr>
      <vt:lpstr>Análise dos resultados – Parte 0 - Resultados</vt:lpstr>
      <vt:lpstr>Análise dos resultados – Parte 0 - Resultados</vt:lpstr>
      <vt:lpstr>Análise dos resultados – Parte 0 - Conclusão</vt:lpstr>
      <vt:lpstr>Análise dos resultados – Parte 1 - Introdução</vt:lpstr>
      <vt:lpstr>Análise dos resultados – Parte 1 - Resultados</vt:lpstr>
      <vt:lpstr>Análise dos resultados – Parte 1 - Resultados</vt:lpstr>
      <vt:lpstr>Análise dos resultados – Parte 1 - Resultados</vt:lpstr>
      <vt:lpstr>Análise dos resultados – Parte 2 - Introdução</vt:lpstr>
      <vt:lpstr>Análise dos resultados – Parte 2 - Introdução</vt:lpstr>
      <vt:lpstr>Análise dos resultados – Parte 2 - Introdução</vt:lpstr>
      <vt:lpstr>Análise dos resultados – Parte 2 - Resultados</vt:lpstr>
      <vt:lpstr>Análise dos resultados – Parte 2 – Instâncias pequenas</vt:lpstr>
      <vt:lpstr>Análise dos resultados – Parte 2 - Resultados</vt:lpstr>
      <vt:lpstr>Análise dos resultados – Parte 2 - Resultados</vt:lpstr>
      <vt:lpstr>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PRO5826 - Estudo de Heurísticas e Meta-heurísticas para Problemas de Produção</dc:title>
  <dc:creator>Jhonatan</dc:creator>
  <cp:lastModifiedBy>Jhonatan</cp:lastModifiedBy>
  <cp:revision>71</cp:revision>
  <dcterms:created xsi:type="dcterms:W3CDTF">2021-07-14T22:40:57Z</dcterms:created>
  <dcterms:modified xsi:type="dcterms:W3CDTF">2021-07-23T11:10:04Z</dcterms:modified>
</cp:coreProperties>
</file>