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8" r:id="rId3"/>
    <p:sldId id="303" r:id="rId4"/>
    <p:sldId id="304" r:id="rId5"/>
    <p:sldId id="289" r:id="rId6"/>
    <p:sldId id="292" r:id="rId7"/>
    <p:sldId id="310" r:id="rId8"/>
    <p:sldId id="311" r:id="rId9"/>
    <p:sldId id="305" r:id="rId10"/>
    <p:sldId id="296" r:id="rId11"/>
    <p:sldId id="309" r:id="rId12"/>
    <p:sldId id="300" r:id="rId13"/>
    <p:sldId id="301" r:id="rId14"/>
    <p:sldId id="302" r:id="rId15"/>
    <p:sldId id="306" r:id="rId16"/>
    <p:sldId id="307" r:id="rId17"/>
    <p:sldId id="308" r:id="rId18"/>
    <p:sldId id="312" r:id="rId19"/>
    <p:sldId id="291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989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1600" b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14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CBA390C9-8E51-40DC-9356-F3F12FC53431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14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09D780C2-C165-49FF-9370-5AA8E63B7AC4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14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/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/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/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2297970" y="6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1600" b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72282" y="274955"/>
        <a:ext cx="1324498" cy="1324498"/>
      </dsp:txXfrm>
    </dsp:sp>
    <dsp:sp modelId="{6ED7A970-F05A-4F77-807B-6E5D816BBE2D}">
      <dsp:nvSpPr>
        <dsp:cNvPr id="0" name=""/>
        <dsp:cNvSpPr/>
      </dsp:nvSpPr>
      <dsp:spPr>
        <a:xfrm rot="3600000">
          <a:off x="3681608" y="1828023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719068" y="1889577"/>
        <a:ext cx="349624" cy="379306"/>
      </dsp:txXfrm>
    </dsp:sp>
    <dsp:sp modelId="{D0E2559A-5DC7-493A-863C-326462D50B58}">
      <dsp:nvSpPr>
        <dsp:cNvPr id="0" name=""/>
        <dsp:cNvSpPr/>
      </dsp:nvSpPr>
      <dsp:spPr>
        <a:xfrm>
          <a:off x="3705723" y="24389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980035" y="2713255"/>
        <a:ext cx="1324498" cy="1324498"/>
      </dsp:txXfrm>
    </dsp:sp>
    <dsp:sp modelId="{01CE8DF2-9988-47AB-AEE5-F4DC1EA5BBE8}">
      <dsp:nvSpPr>
        <dsp:cNvPr id="0" name=""/>
        <dsp:cNvSpPr/>
      </dsp:nvSpPr>
      <dsp:spPr>
        <a:xfrm rot="10800000">
          <a:off x="2998935" y="3059415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148774" y="3185851"/>
        <a:ext cx="349624" cy="379306"/>
      </dsp:txXfrm>
    </dsp:sp>
    <dsp:sp modelId="{4580625D-EE57-434A-8D18-A9B393E98F3D}">
      <dsp:nvSpPr>
        <dsp:cNvPr id="0" name=""/>
        <dsp:cNvSpPr/>
      </dsp:nvSpPr>
      <dsp:spPr>
        <a:xfrm>
          <a:off x="890217" y="24389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64529" y="2713255"/>
        <a:ext cx="1324498" cy="1324498"/>
      </dsp:txXfrm>
    </dsp:sp>
    <dsp:sp modelId="{B65EEE8D-C7F3-40D1-8F92-081E5DA5FD3C}">
      <dsp:nvSpPr>
        <dsp:cNvPr id="0" name=""/>
        <dsp:cNvSpPr/>
      </dsp:nvSpPr>
      <dsp:spPr>
        <a:xfrm rot="18000000">
          <a:off x="2273855" y="1852507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11315" y="2043825"/>
        <a:ext cx="349624" cy="379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Comparing three-step heuristics for the permutation flow shop problem</a:t>
            </a:r>
            <a:endParaRPr lang="pt-BR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Imma Ribas, Ramon Companys, Xavier Tort-Martorell</a:t>
            </a:r>
          </a:p>
          <a:p>
            <a:pPr algn="l"/>
            <a:r>
              <a:rPr lang="it-IT" dirty="0"/>
              <a:t>Computers &amp; Operations Research (2010)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r>
              <a:rPr lang="pt-BR" sz="2400" dirty="0"/>
              <a:t>Tenta melhorar a solução (</a:t>
            </a:r>
            <a:r>
              <a:rPr lang="el-GR" sz="2400" dirty="0"/>
              <a:t>π</a:t>
            </a:r>
            <a:r>
              <a:rPr lang="pt-BR" sz="2400" dirty="0"/>
              <a:t>) trocando quaisquer duas posições na sequência. Pode gerar até n.(n-1)/2 vizinhos. Se uma nova permutação melhorar o valor da função objetivo, ela se torna a nova solução atual e o processo continua até que todas as posições tenham sido permutadas e a melhora já não está acontecendo. Neste procedimento, </a:t>
            </a:r>
            <a:r>
              <a:rPr lang="pt-BR" sz="2400" b="1" dirty="0"/>
              <a:t>a vizinhança é sempre explorada na mesma ordem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A0390C-2304-4CE1-B896-26D492D9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4293"/>
            <a:ext cx="6186707" cy="25035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A1771-A01A-48A2-9E13-EF049B9A3614}"/>
              </a:ext>
            </a:extLst>
          </p:cNvPr>
          <p:cNvSpPr txBox="1"/>
          <p:nvPr/>
        </p:nvSpPr>
        <p:spPr>
          <a:xfrm>
            <a:off x="7354956" y="5991712"/>
            <a:ext cx="1995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partida:</a:t>
            </a:r>
          </a:p>
          <a:p>
            <a:pPr algn="ctr"/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4D0E8-638E-48CA-8C1D-0D8B94FD8CB8}"/>
              </a:ext>
            </a:extLst>
          </p:cNvPr>
          <p:cNvSpPr/>
          <p:nvPr/>
        </p:nvSpPr>
        <p:spPr>
          <a:xfrm>
            <a:off x="5963478" y="6374296"/>
            <a:ext cx="1113183" cy="2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3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D8BC8-9046-48D8-856A-8B3CFDE4C780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F7F70-5036-491E-B46A-9E17FB8B9086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FF923-56AF-4F16-9910-5CBA3FF27D76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0EBDE47-8230-4F57-8D60-2C22F6BA2A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A34A6-F308-4A75-942C-B666A3053D12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143727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20F0DD-2F74-4644-9864-76120BD384E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289ACA-B5D7-4E9F-A243-A798E2099A9A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BE7F0A-2DA5-4DD0-BD4C-21E32B9EEED8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u="sng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66A17D-7001-4A6D-B71E-03353BB31F9B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6ECEB62-B8B6-430D-9982-B30C6F0A5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58003CC-DA64-49CA-B390-FF3A35149351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916AFB-66EC-46DB-A9F5-693198F2138A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FCFC0-3AA0-4619-AB59-F7F26B5AC9E3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367693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011AA-FD91-4E18-8004-FCEBF303BB3B}"/>
              </a:ext>
            </a:extLst>
          </p:cNvPr>
          <p:cNvSpPr txBox="1"/>
          <p:nvPr/>
        </p:nvSpPr>
        <p:spPr>
          <a:xfrm>
            <a:off x="902320" y="4346166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54321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5</a:t>
            </a:r>
            <a:r>
              <a:rPr lang="pt-BR" sz="2000" dirty="0"/>
              <a:t>321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4</a:t>
            </a:r>
            <a:r>
              <a:rPr lang="pt-BR" sz="2000" b="1" u="sng" dirty="0"/>
              <a:t>5</a:t>
            </a:r>
            <a:r>
              <a:rPr lang="pt-BR" sz="2000" dirty="0"/>
              <a:t>21 | 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432</a:t>
            </a:r>
            <a:r>
              <a:rPr lang="pt-BR" sz="2000" b="1" u="sng" dirty="0"/>
              <a:t>5</a:t>
            </a:r>
            <a:r>
              <a:rPr lang="pt-BR" sz="2000" dirty="0"/>
              <a:t> | 5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4</a:t>
            </a:r>
            <a:r>
              <a:rPr lang="pt-BR" sz="2000" dirty="0"/>
              <a:t>21 | 5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3</a:t>
            </a:r>
            <a:r>
              <a:rPr lang="pt-BR" sz="2000" b="1" u="sng" dirty="0"/>
              <a:t>4</a:t>
            </a:r>
            <a:r>
              <a:rPr lang="pt-BR" sz="2000" dirty="0"/>
              <a:t>1 | 5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32</a:t>
            </a:r>
            <a:r>
              <a:rPr lang="pt-BR" sz="2000" b="1" u="sng" dirty="0"/>
              <a:t>4</a:t>
            </a:r>
            <a:r>
              <a:rPr lang="pt-BR" sz="2000" dirty="0"/>
              <a:t> | 54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b="1" u="sng" dirty="0"/>
              <a:t>3</a:t>
            </a:r>
            <a:r>
              <a:rPr lang="pt-BR" sz="2000" dirty="0"/>
              <a:t>1 | 54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2</a:t>
            </a:r>
            <a:r>
              <a:rPr lang="pt-BR" sz="2000" b="1" u="sng" dirty="0"/>
              <a:t>3</a:t>
            </a:r>
            <a:r>
              <a:rPr lang="pt-BR" sz="2000" dirty="0"/>
              <a:t> | 543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b="1" u="sng" dirty="0"/>
              <a:t>2</a:t>
            </a:r>
            <a:endParaRPr lang="pt-BR" sz="2000" b="1" u="sng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F058F7-6CA9-40CF-A222-6181B4993807}"/>
              </a:ext>
            </a:extLst>
          </p:cNvPr>
          <p:cNvSpPr/>
          <p:nvPr/>
        </p:nvSpPr>
        <p:spPr>
          <a:xfrm>
            <a:off x="902320" y="4359418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45499-F752-4731-BF14-8ABAD330BC5C}"/>
              </a:ext>
            </a:extLst>
          </p:cNvPr>
          <p:cNvSpPr txBox="1"/>
          <p:nvPr/>
        </p:nvSpPr>
        <p:spPr>
          <a:xfrm>
            <a:off x="838200" y="5591317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Passando por todas as permutações e não encontrando nenhuma que melhore o objetivo, o algoritmo finaliza e a solução final é a última obtida (no exemplo, a </a:t>
            </a:r>
            <a:r>
              <a:rPr lang="pt-BR" b="1" dirty="0">
                <a:solidFill>
                  <a:srgbClr val="00B050"/>
                </a:solidFill>
              </a:rPr>
              <a:t>54321</a:t>
            </a:r>
            <a:r>
              <a:rPr lang="pt-BR" dirty="0"/>
              <a:t>)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1AB6F4-A891-48E6-9176-6E1A18BC0E3C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3B189-B7C0-4CBF-AA4D-E641A809E01D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F2748-037F-4C3D-8C7D-062DD77FC99D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CA0E53E-9385-4623-B580-5C3A36BC1D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B67AA5-B03A-4C9A-BCD7-F85729779186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64DD50-205F-4BC3-84A6-134F186E6B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1" y="4157662"/>
            <a:ext cx="2876502" cy="164171"/>
          </a:xfrm>
          <a:prstGeom prst="bentConnector3">
            <a:avLst>
              <a:gd name="adj1" fmla="val 10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3B379B6A-FE90-4FCA-A007-EEF37C382715}"/>
              </a:ext>
            </a:extLst>
          </p:cNvPr>
          <p:cNvSpPr/>
          <p:nvPr/>
        </p:nvSpPr>
        <p:spPr>
          <a:xfrm rot="16200000">
            <a:off x="6383476" y="502928"/>
            <a:ext cx="53665" cy="86214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C73B9A-F1ED-48C5-95F5-401EDD34756B}"/>
              </a:ext>
            </a:extLst>
          </p:cNvPr>
          <p:cNvSpPr txBox="1"/>
          <p:nvPr/>
        </p:nvSpPr>
        <p:spPr>
          <a:xfrm>
            <a:off x="5277661" y="4962145"/>
            <a:ext cx="226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n.(n-1)/2 = 10 vizinhos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4CA4D-C605-4FFD-86E3-9B44CBB427A5}"/>
              </a:ext>
            </a:extLst>
          </p:cNvPr>
          <p:cNvSpPr txBox="1"/>
          <p:nvPr/>
        </p:nvSpPr>
        <p:spPr>
          <a:xfrm>
            <a:off x="2103120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5DFBC3-6C56-4934-9101-04274BB3B994}"/>
              </a:ext>
            </a:extLst>
          </p:cNvPr>
          <p:cNvSpPr txBox="1"/>
          <p:nvPr/>
        </p:nvSpPr>
        <p:spPr>
          <a:xfrm>
            <a:off x="2973254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E02269-5371-4B5C-A509-1F1F4B05CA56}"/>
              </a:ext>
            </a:extLst>
          </p:cNvPr>
          <p:cNvSpPr txBox="1"/>
          <p:nvPr/>
        </p:nvSpPr>
        <p:spPr>
          <a:xfrm>
            <a:off x="3843388" y="224138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332486-7086-4481-AFC6-2BD494707C0F}"/>
              </a:ext>
            </a:extLst>
          </p:cNvPr>
          <p:cNvSpPr txBox="1"/>
          <p:nvPr/>
        </p:nvSpPr>
        <p:spPr>
          <a:xfrm>
            <a:off x="4713522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5A29A-B5EA-4A4B-8DC1-6223370A6CF2}"/>
              </a:ext>
            </a:extLst>
          </p:cNvPr>
          <p:cNvSpPr txBox="1"/>
          <p:nvPr/>
        </p:nvSpPr>
        <p:spPr>
          <a:xfrm>
            <a:off x="2103120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9B00BB-3C5F-464C-9357-D839C9AC063D}"/>
              </a:ext>
            </a:extLst>
          </p:cNvPr>
          <p:cNvSpPr txBox="1"/>
          <p:nvPr/>
        </p:nvSpPr>
        <p:spPr>
          <a:xfrm>
            <a:off x="2973254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BBA8CE-E4C0-4AB9-B876-1534F4D5EF30}"/>
              </a:ext>
            </a:extLst>
          </p:cNvPr>
          <p:cNvSpPr txBox="1"/>
          <p:nvPr/>
        </p:nvSpPr>
        <p:spPr>
          <a:xfrm>
            <a:off x="3843388" y="2912421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B793BC-B1D7-4EB5-A5D3-3AC637C42BC9}"/>
              </a:ext>
            </a:extLst>
          </p:cNvPr>
          <p:cNvSpPr txBox="1"/>
          <p:nvPr/>
        </p:nvSpPr>
        <p:spPr>
          <a:xfrm>
            <a:off x="4713522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C3F5E-C4F9-43A0-BA8B-6AF98C76C5FC}"/>
              </a:ext>
            </a:extLst>
          </p:cNvPr>
          <p:cNvSpPr txBox="1"/>
          <p:nvPr/>
        </p:nvSpPr>
        <p:spPr>
          <a:xfrm>
            <a:off x="2103120" y="355672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AFB2EF-9A4F-47C0-A2E0-CD2293540E85}"/>
              </a:ext>
            </a:extLst>
          </p:cNvPr>
          <p:cNvSpPr txBox="1"/>
          <p:nvPr/>
        </p:nvSpPr>
        <p:spPr>
          <a:xfrm>
            <a:off x="2973254" y="355672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55791E-5118-4AA8-91EC-0D9E5A8DD83C}"/>
              </a:ext>
            </a:extLst>
          </p:cNvPr>
          <p:cNvSpPr txBox="1"/>
          <p:nvPr/>
        </p:nvSpPr>
        <p:spPr>
          <a:xfrm>
            <a:off x="3843388" y="356278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944A9-8E2A-48EA-97E2-A9C88D777916}"/>
              </a:ext>
            </a:extLst>
          </p:cNvPr>
          <p:cNvSpPr txBox="1"/>
          <p:nvPr/>
        </p:nvSpPr>
        <p:spPr>
          <a:xfrm>
            <a:off x="2103120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5D89E-8C7E-4991-8860-44E42EF06AA5}"/>
              </a:ext>
            </a:extLst>
          </p:cNvPr>
          <p:cNvSpPr txBox="1"/>
          <p:nvPr/>
        </p:nvSpPr>
        <p:spPr>
          <a:xfrm>
            <a:off x="2973254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F2B0E7-C057-457F-A3C6-A81DB5776669}"/>
              </a:ext>
            </a:extLst>
          </p:cNvPr>
          <p:cNvSpPr txBox="1"/>
          <p:nvPr/>
        </p:nvSpPr>
        <p:spPr>
          <a:xfrm>
            <a:off x="3843388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F2C65-5222-4A12-9BF6-B21B978B0DD5}"/>
              </a:ext>
            </a:extLst>
          </p:cNvPr>
          <p:cNvSpPr txBox="1"/>
          <p:nvPr/>
        </p:nvSpPr>
        <p:spPr>
          <a:xfrm>
            <a:off x="4713522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8A661B-46DD-48B5-9CBD-E8D4E79A7690}"/>
              </a:ext>
            </a:extLst>
          </p:cNvPr>
          <p:cNvSpPr txBox="1"/>
          <p:nvPr/>
        </p:nvSpPr>
        <p:spPr>
          <a:xfrm>
            <a:off x="5599343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002725-B078-4BDE-8FF7-E3838FFB45B6}"/>
              </a:ext>
            </a:extLst>
          </p:cNvPr>
          <p:cNvSpPr txBox="1"/>
          <p:nvPr/>
        </p:nvSpPr>
        <p:spPr>
          <a:xfrm>
            <a:off x="646947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5A8A5F-919D-49D4-AF9D-0895BA2960E9}"/>
              </a:ext>
            </a:extLst>
          </p:cNvPr>
          <p:cNvSpPr txBox="1"/>
          <p:nvPr/>
        </p:nvSpPr>
        <p:spPr>
          <a:xfrm>
            <a:off x="7339611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2610D0-D6D7-4C2E-A455-C3E623B69768}"/>
              </a:ext>
            </a:extLst>
          </p:cNvPr>
          <p:cNvSpPr txBox="1"/>
          <p:nvPr/>
        </p:nvSpPr>
        <p:spPr>
          <a:xfrm>
            <a:off x="8209745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EAD865-1391-4DF5-A374-975897F71711}"/>
              </a:ext>
            </a:extLst>
          </p:cNvPr>
          <p:cNvSpPr txBox="1"/>
          <p:nvPr/>
        </p:nvSpPr>
        <p:spPr>
          <a:xfrm>
            <a:off x="909517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061209-1D7C-4898-B7F8-3440DD3D5A50}"/>
              </a:ext>
            </a:extLst>
          </p:cNvPr>
          <p:cNvSpPr txBox="1"/>
          <p:nvPr/>
        </p:nvSpPr>
        <p:spPr>
          <a:xfrm>
            <a:off x="994961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9B0BEA-B4BA-4249-8CD1-F3A8F0F19596}"/>
              </a:ext>
            </a:extLst>
          </p:cNvPr>
          <p:cNvSpPr txBox="1"/>
          <p:nvPr/>
        </p:nvSpPr>
        <p:spPr>
          <a:xfrm>
            <a:off x="9182570" y="3405659"/>
            <a:ext cx="1534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for i = 1, ..., n-1</a:t>
            </a:r>
            <a:endParaRPr lang="en-US" sz="1400" dirty="0"/>
          </a:p>
          <a:p>
            <a:r>
              <a:rPr lang="en-US" sz="1400" dirty="0"/>
              <a:t>       for j = i+1, …, 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167875-9D82-4283-85FD-805E0F1CF35C}"/>
              </a:ext>
            </a:extLst>
          </p:cNvPr>
          <p:cNvSpPr txBox="1"/>
          <p:nvPr/>
        </p:nvSpPr>
        <p:spPr>
          <a:xfrm>
            <a:off x="5572613" y="2915184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CE507C-4FD9-4753-A1BA-FF3BB64AFD6D}"/>
              </a:ext>
            </a:extLst>
          </p:cNvPr>
          <p:cNvSpPr txBox="1"/>
          <p:nvPr/>
        </p:nvSpPr>
        <p:spPr>
          <a:xfrm>
            <a:off x="6442747" y="2915184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715EA4-928E-4B5D-B9FD-49B6D858C3C7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u="sng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C592C6-0F2C-4B82-AC55-1B62DA2251DF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B379D-5325-4057-BF10-919CCA457C1E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189735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Adaptações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r>
              <a:rPr lang="pt-BR" sz="2400" dirty="0"/>
              <a:t>Vetor auxiliar, </a:t>
            </a:r>
            <a:r>
              <a:rPr lang="pt-BR" sz="2400" b="1" dirty="0"/>
              <a:t>revolver</a:t>
            </a:r>
            <a:r>
              <a:rPr lang="pt-BR" sz="2400" dirty="0"/>
              <a:t>, que permite a </a:t>
            </a:r>
            <a:r>
              <a:rPr lang="pt-BR" sz="2400" b="1" dirty="0"/>
              <a:t>exploração aleatória</a:t>
            </a:r>
            <a:r>
              <a:rPr lang="pt-BR" sz="2400" dirty="0"/>
              <a:t> da vizinhança. </a:t>
            </a:r>
          </a:p>
          <a:p>
            <a:pPr marL="0" indent="0">
              <a:buNone/>
            </a:pPr>
            <a:r>
              <a:rPr lang="pt-BR" sz="2400" dirty="0"/>
              <a:t>Codifica as posições das vizinhanças da solução corrente e as novas posições é a que serão usadas na aplicação do NEDA. </a:t>
            </a:r>
          </a:p>
          <a:p>
            <a:pPr marL="0" indent="0">
              <a:buNone/>
            </a:pPr>
            <a:r>
              <a:rPr lang="pt-BR" sz="2400" dirty="0"/>
              <a:t>Se toda a vizinhança da solução corrente for explorada sem melhoria, o processo reinicia.</a:t>
            </a:r>
          </a:p>
          <a:p>
            <a:pPr marL="0" indent="0">
              <a:buNone/>
            </a:pPr>
            <a:r>
              <a:rPr lang="pt-BR" sz="2400" dirty="0"/>
              <a:t>Soluções empatadas são aceitas sob uma </a:t>
            </a:r>
            <a:r>
              <a:rPr lang="pt-BR" sz="2400" b="1" dirty="0"/>
              <a:t>probabilidade </a:t>
            </a:r>
            <a:r>
              <a:rPr lang="el-GR" sz="2400" b="1" dirty="0"/>
              <a:t>α</a:t>
            </a:r>
            <a:r>
              <a:rPr lang="pt-BR" sz="2400" dirty="0"/>
              <a:t>. </a:t>
            </a:r>
          </a:p>
          <a:p>
            <a:pPr marL="0" indent="0">
              <a:buNone/>
            </a:pPr>
            <a:r>
              <a:rPr lang="pt-BR" sz="2400" dirty="0"/>
              <a:t>A etapa de melhoria termina quando os </a:t>
            </a:r>
            <a:r>
              <a:rPr lang="pt-BR" sz="2400" b="1" dirty="0"/>
              <a:t>empates </a:t>
            </a:r>
            <a:r>
              <a:rPr lang="pt-BR" sz="2400" dirty="0"/>
              <a:t>atingem um número pré-definido </a:t>
            </a:r>
            <a:r>
              <a:rPr lang="el-GR" sz="2400" b="1" dirty="0"/>
              <a:t>β</a:t>
            </a:r>
            <a:r>
              <a:rPr lang="pt-BR" sz="2400" dirty="0"/>
              <a:t> ou se não houver mudanças na solução corrente.</a:t>
            </a:r>
            <a:endParaRPr lang="pt-BR" sz="2400" b="1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7747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Adaptações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r>
              <a:rPr lang="pt-BR" sz="2400" dirty="0"/>
              <a:t>A busca local embutida utiliza um vetor auxiliar, nomeado </a:t>
            </a:r>
            <a:r>
              <a:rPr lang="pt-BR" sz="2400" b="1" dirty="0"/>
              <a:t>revolver</a:t>
            </a:r>
            <a:r>
              <a:rPr lang="pt-BR" sz="2400" dirty="0"/>
              <a:t>, que permite a exploração randômica da vizinhança. </a:t>
            </a:r>
          </a:p>
          <a:p>
            <a:pPr marL="0" indent="0">
              <a:buNone/>
            </a:pPr>
            <a:r>
              <a:rPr lang="pt-BR" sz="2400" dirty="0"/>
              <a:t>O vetor </a:t>
            </a:r>
            <a:r>
              <a:rPr lang="pt-BR" sz="2400" b="1" dirty="0"/>
              <a:t>revolver</a:t>
            </a:r>
            <a:r>
              <a:rPr lang="pt-BR" sz="2400" dirty="0"/>
              <a:t> é inicializado com uma sequência das tarefas e então passa por uma etapa que embaralha randomicamente seus componentes. Ele codifica as posições das vizinhanças da solução e as novas posições é a que serão usadas na aplicação do NEDA. </a:t>
            </a:r>
          </a:p>
          <a:p>
            <a:pPr marL="0" indent="0">
              <a:buNone/>
            </a:pPr>
            <a:r>
              <a:rPr lang="pt-BR" sz="2400" dirty="0"/>
              <a:t>Se toda a vizinhança da solução corrente for explorada sem melhoria, o processo reinicia. Soluções empatadas são aceitas sob uma probabilidade </a:t>
            </a:r>
            <a:r>
              <a:rPr lang="el-GR" sz="2400" dirty="0"/>
              <a:t>α</a:t>
            </a:r>
            <a:r>
              <a:rPr lang="pt-BR" sz="2400" dirty="0"/>
              <a:t>. A etapa de melhoria termina quando os empates atingem um número pré-definido </a:t>
            </a:r>
            <a:r>
              <a:rPr lang="el-GR" sz="2400" dirty="0"/>
              <a:t>β</a:t>
            </a:r>
            <a:r>
              <a:rPr lang="pt-BR" sz="2400" dirty="0"/>
              <a:t> ou se não houver mudanças na solução corrente.</a:t>
            </a:r>
            <a:endParaRPr lang="pt-BR" sz="2400" b="1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613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Adaptações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03EC7-93DA-4B1D-9641-D92FF1AD1F9B}"/>
              </a:ext>
            </a:extLst>
          </p:cNvPr>
          <p:cNvSpPr txBox="1"/>
          <p:nvPr/>
        </p:nvSpPr>
        <p:spPr>
          <a:xfrm>
            <a:off x="942297" y="2373868"/>
            <a:ext cx="2234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</a:t>
            </a:r>
            <a:r>
              <a:rPr lang="el-GR" sz="1800" b="1" dirty="0">
                <a:solidFill>
                  <a:srgbClr val="00B050"/>
                </a:solidFill>
              </a:rPr>
              <a:t> </a:t>
            </a:r>
            <a:r>
              <a:rPr lang="el-GR" sz="1800" b="1" dirty="0"/>
              <a:t>π </a:t>
            </a:r>
            <a:r>
              <a:rPr lang="pt-BR" dirty="0"/>
              <a:t>:</a:t>
            </a:r>
          </a:p>
          <a:p>
            <a:pPr algn="ctr"/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6EA96-DA22-456F-88FF-B44D91890AC4}"/>
              </a:ext>
            </a:extLst>
          </p:cNvPr>
          <p:cNvSpPr txBox="1"/>
          <p:nvPr/>
        </p:nvSpPr>
        <p:spPr>
          <a:xfrm>
            <a:off x="3799953" y="2373868"/>
            <a:ext cx="1594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Vetor </a:t>
            </a:r>
            <a:r>
              <a:rPr lang="pt-BR" b="1" dirty="0"/>
              <a:t>revolver</a:t>
            </a:r>
            <a:r>
              <a:rPr lang="pt-BR" dirty="0"/>
              <a:t>:</a:t>
            </a:r>
          </a:p>
          <a:p>
            <a:pPr algn="ctr"/>
            <a:r>
              <a:rPr lang="pt-BR" sz="2400" b="1" dirty="0">
                <a:solidFill>
                  <a:schemeClr val="accent2"/>
                </a:solidFill>
              </a:rPr>
              <a:t>24351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072DD-C79F-4BC8-8B6A-658CB2C16BB6}"/>
              </a:ext>
            </a:extLst>
          </p:cNvPr>
          <p:cNvSpPr txBox="1"/>
          <p:nvPr/>
        </p:nvSpPr>
        <p:spPr>
          <a:xfrm>
            <a:off x="914725" y="335389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 = 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C027D-B193-4BA1-8567-C92CD5DA5BE0}"/>
              </a:ext>
            </a:extLst>
          </p:cNvPr>
          <p:cNvSpPr txBox="1"/>
          <p:nvPr/>
        </p:nvSpPr>
        <p:spPr>
          <a:xfrm>
            <a:off x="1798367" y="33653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 = 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1FBD7-D72D-4018-B68A-FB82916BC903}"/>
              </a:ext>
            </a:extLst>
          </p:cNvPr>
          <p:cNvSpPr txBox="1"/>
          <p:nvPr/>
        </p:nvSpPr>
        <p:spPr>
          <a:xfrm>
            <a:off x="812582" y="4217783"/>
            <a:ext cx="7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  <a:r>
              <a:rPr lang="pt-BR" baseline="-25000" dirty="0"/>
              <a:t>rev</a:t>
            </a:r>
            <a:r>
              <a:rPr lang="pt-BR" dirty="0"/>
              <a:t> = 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015B9-3EDD-4419-A8DF-C0FF4B9FCC17}"/>
              </a:ext>
            </a:extLst>
          </p:cNvPr>
          <p:cNvSpPr txBox="1"/>
          <p:nvPr/>
        </p:nvSpPr>
        <p:spPr>
          <a:xfrm>
            <a:off x="1694621" y="4209152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</a:t>
            </a:r>
            <a:r>
              <a:rPr lang="pt-BR" baseline="-25000" dirty="0"/>
              <a:t>rev</a:t>
            </a:r>
            <a:r>
              <a:rPr lang="pt-BR" dirty="0"/>
              <a:t> = 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907A3-EAB1-4878-B42D-438DF5D52879}"/>
              </a:ext>
            </a:extLst>
          </p:cNvPr>
          <p:cNvSpPr txBox="1"/>
          <p:nvPr/>
        </p:nvSpPr>
        <p:spPr>
          <a:xfrm>
            <a:off x="1212782" y="3756040"/>
            <a:ext cx="624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                  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                  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                 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494E1-C710-4341-9A11-5F32AAFEA23F}"/>
              </a:ext>
            </a:extLst>
          </p:cNvPr>
          <p:cNvSpPr txBox="1"/>
          <p:nvPr/>
        </p:nvSpPr>
        <p:spPr>
          <a:xfrm>
            <a:off x="1202622" y="4619294"/>
            <a:ext cx="10392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3</a:t>
            </a:r>
            <a:r>
              <a:rPr lang="pt-BR" sz="2000" b="1" u="sng" dirty="0"/>
              <a:t>5</a:t>
            </a:r>
            <a:r>
              <a:rPr lang="pt-BR" sz="2000" dirty="0"/>
              <a:t>2                    1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42                    1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34</a:t>
            </a:r>
            <a:r>
              <a:rPr lang="pt-BR" sz="2000" b="1" u="sng" dirty="0"/>
              <a:t>5</a:t>
            </a:r>
            <a:r>
              <a:rPr lang="pt-BR" sz="2000" dirty="0"/>
              <a:t>                   </a:t>
            </a:r>
            <a:r>
              <a:rPr lang="pt-BR" sz="2000" b="1" u="sng" dirty="0"/>
              <a:t>5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342                    15</a:t>
            </a:r>
            <a:r>
              <a:rPr lang="pt-BR" sz="2000" b="1" u="sng" dirty="0"/>
              <a:t>4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2                    </a:t>
            </a:r>
            <a:r>
              <a:rPr lang="pt-BR" sz="2000" dirty="0">
                <a:solidFill>
                  <a:srgbClr val="00B050"/>
                </a:solidFill>
              </a:rPr>
              <a:t>1532</a:t>
            </a:r>
            <a:r>
              <a:rPr lang="pt-BR" sz="2000" b="1" u="sng" dirty="0">
                <a:solidFill>
                  <a:srgbClr val="00B050"/>
                </a:solidFill>
              </a:rPr>
              <a:t>4</a:t>
            </a:r>
            <a:r>
              <a:rPr lang="pt-BR" sz="2000" dirty="0"/>
              <a:t>              </a:t>
            </a:r>
            <a:endParaRPr lang="pt-B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BC0291-2885-4BBE-B638-4D8700E2E759}"/>
              </a:ext>
            </a:extLst>
          </p:cNvPr>
          <p:cNvSpPr txBox="1"/>
          <p:nvPr/>
        </p:nvSpPr>
        <p:spPr>
          <a:xfrm>
            <a:off x="2682009" y="33653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 = 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E11363-61C2-4DDC-9EAF-FCB24C9BF258}"/>
              </a:ext>
            </a:extLst>
          </p:cNvPr>
          <p:cNvSpPr txBox="1"/>
          <p:nvPr/>
        </p:nvSpPr>
        <p:spPr>
          <a:xfrm>
            <a:off x="3565651" y="33653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 = 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5F8878-64F5-47A2-8DFA-D952E86313C0}"/>
              </a:ext>
            </a:extLst>
          </p:cNvPr>
          <p:cNvSpPr txBox="1"/>
          <p:nvPr/>
        </p:nvSpPr>
        <p:spPr>
          <a:xfrm>
            <a:off x="2579866" y="4217783"/>
            <a:ext cx="7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  <a:r>
              <a:rPr lang="pt-BR" baseline="-25000" dirty="0"/>
              <a:t>rev</a:t>
            </a:r>
            <a:r>
              <a:rPr lang="pt-BR" dirty="0"/>
              <a:t> = 2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C9675F-6D03-4AFA-93B3-AB3F77305324}"/>
              </a:ext>
            </a:extLst>
          </p:cNvPr>
          <p:cNvSpPr txBox="1"/>
          <p:nvPr/>
        </p:nvSpPr>
        <p:spPr>
          <a:xfrm>
            <a:off x="3461905" y="4209152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</a:t>
            </a:r>
            <a:r>
              <a:rPr lang="pt-BR" baseline="-25000" dirty="0"/>
              <a:t>rev</a:t>
            </a:r>
            <a:r>
              <a:rPr lang="pt-BR" dirty="0"/>
              <a:t> = 3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C0B0DF-97B7-4BFB-A207-9213D2175E46}"/>
              </a:ext>
            </a:extLst>
          </p:cNvPr>
          <p:cNvSpPr txBox="1"/>
          <p:nvPr/>
        </p:nvSpPr>
        <p:spPr>
          <a:xfrm>
            <a:off x="4449293" y="33653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 = 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2B1CF-C3E2-436F-8B80-E2ECD44889E7}"/>
              </a:ext>
            </a:extLst>
          </p:cNvPr>
          <p:cNvSpPr txBox="1"/>
          <p:nvPr/>
        </p:nvSpPr>
        <p:spPr>
          <a:xfrm>
            <a:off x="5332935" y="33653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 = 4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A107AC-C57C-43F6-AB3E-9052827103B0}"/>
              </a:ext>
            </a:extLst>
          </p:cNvPr>
          <p:cNvSpPr txBox="1"/>
          <p:nvPr/>
        </p:nvSpPr>
        <p:spPr>
          <a:xfrm>
            <a:off x="6216577" y="336012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 = 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1619A3-A72E-4F70-9191-7C565483354D}"/>
              </a:ext>
            </a:extLst>
          </p:cNvPr>
          <p:cNvSpPr txBox="1"/>
          <p:nvPr/>
        </p:nvSpPr>
        <p:spPr>
          <a:xfrm>
            <a:off x="7100219" y="336012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 = 5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C21AD2-48F9-4C8F-8D50-BB8EBC5DBC6C}"/>
              </a:ext>
            </a:extLst>
          </p:cNvPr>
          <p:cNvSpPr txBox="1"/>
          <p:nvPr/>
        </p:nvSpPr>
        <p:spPr>
          <a:xfrm>
            <a:off x="4347150" y="4226414"/>
            <a:ext cx="7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  <a:r>
              <a:rPr lang="pt-BR" baseline="-25000" dirty="0"/>
              <a:t>rev</a:t>
            </a:r>
            <a:r>
              <a:rPr lang="pt-BR" dirty="0"/>
              <a:t> = 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6B9278-F720-48A2-8B1B-401516D40E2E}"/>
              </a:ext>
            </a:extLst>
          </p:cNvPr>
          <p:cNvSpPr txBox="1"/>
          <p:nvPr/>
        </p:nvSpPr>
        <p:spPr>
          <a:xfrm>
            <a:off x="5229189" y="4217783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</a:t>
            </a:r>
            <a:r>
              <a:rPr lang="pt-BR" baseline="-25000" dirty="0"/>
              <a:t>rev</a:t>
            </a:r>
            <a:r>
              <a:rPr lang="pt-BR" dirty="0"/>
              <a:t> = 5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F519E9-356D-4763-8664-D76551EE325C}"/>
              </a:ext>
            </a:extLst>
          </p:cNvPr>
          <p:cNvSpPr txBox="1"/>
          <p:nvPr/>
        </p:nvSpPr>
        <p:spPr>
          <a:xfrm>
            <a:off x="6114434" y="4247087"/>
            <a:ext cx="7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  <a:r>
              <a:rPr lang="pt-BR" baseline="-25000" dirty="0"/>
              <a:t>rev</a:t>
            </a:r>
            <a:r>
              <a:rPr lang="pt-BR" dirty="0"/>
              <a:t> = 2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86DB3B-1051-4BA5-A66D-E012AE1640B9}"/>
              </a:ext>
            </a:extLst>
          </p:cNvPr>
          <p:cNvSpPr txBox="1"/>
          <p:nvPr/>
        </p:nvSpPr>
        <p:spPr>
          <a:xfrm>
            <a:off x="6996473" y="4238456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</a:t>
            </a:r>
            <a:r>
              <a:rPr lang="pt-BR" baseline="-25000" dirty="0"/>
              <a:t>rev</a:t>
            </a:r>
            <a:r>
              <a:rPr lang="pt-BR" dirty="0"/>
              <a:t> = 1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D69D5-CE29-4420-A171-FAE49D7D991A}"/>
              </a:ext>
            </a:extLst>
          </p:cNvPr>
          <p:cNvSpPr txBox="1"/>
          <p:nvPr/>
        </p:nvSpPr>
        <p:spPr>
          <a:xfrm>
            <a:off x="7983861" y="336012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 = 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1497B4-4563-45FA-B3F7-737727761DF1}"/>
              </a:ext>
            </a:extLst>
          </p:cNvPr>
          <p:cNvSpPr txBox="1"/>
          <p:nvPr/>
        </p:nvSpPr>
        <p:spPr>
          <a:xfrm>
            <a:off x="8867503" y="336012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 = 3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815238-5D57-4244-BC05-8F5CEC776621}"/>
              </a:ext>
            </a:extLst>
          </p:cNvPr>
          <p:cNvSpPr txBox="1"/>
          <p:nvPr/>
        </p:nvSpPr>
        <p:spPr>
          <a:xfrm>
            <a:off x="7881718" y="4247087"/>
            <a:ext cx="7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  <a:r>
              <a:rPr lang="pt-BR" baseline="-25000" dirty="0"/>
              <a:t>rev</a:t>
            </a:r>
            <a:r>
              <a:rPr lang="pt-BR" dirty="0"/>
              <a:t> = 4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79FAE6-FA3F-4922-A6C8-71ED33B78D90}"/>
              </a:ext>
            </a:extLst>
          </p:cNvPr>
          <p:cNvSpPr txBox="1"/>
          <p:nvPr/>
        </p:nvSpPr>
        <p:spPr>
          <a:xfrm>
            <a:off x="8763757" y="4238456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</a:t>
            </a:r>
            <a:r>
              <a:rPr lang="pt-BR" baseline="-25000" dirty="0"/>
              <a:t>rev</a:t>
            </a:r>
            <a:r>
              <a:rPr lang="pt-BR" dirty="0"/>
              <a:t> = 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4BD22E-127E-4592-94B9-EAA2277061AE}"/>
              </a:ext>
            </a:extLst>
          </p:cNvPr>
          <p:cNvSpPr txBox="1"/>
          <p:nvPr/>
        </p:nvSpPr>
        <p:spPr>
          <a:xfrm>
            <a:off x="9751145" y="336012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 = 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1DC6DD-0CC5-4D58-A6AA-568EEC93FD42}"/>
              </a:ext>
            </a:extLst>
          </p:cNvPr>
          <p:cNvSpPr txBox="1"/>
          <p:nvPr/>
        </p:nvSpPr>
        <p:spPr>
          <a:xfrm>
            <a:off x="10634784" y="336012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 = 4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023357-3685-4791-AE6E-7AE2293262F3}"/>
              </a:ext>
            </a:extLst>
          </p:cNvPr>
          <p:cNvSpPr txBox="1"/>
          <p:nvPr/>
        </p:nvSpPr>
        <p:spPr>
          <a:xfrm>
            <a:off x="9649002" y="4247087"/>
            <a:ext cx="7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  <a:r>
              <a:rPr lang="pt-BR" baseline="-25000" dirty="0"/>
              <a:t>rev</a:t>
            </a:r>
            <a:r>
              <a:rPr lang="pt-BR" dirty="0"/>
              <a:t> = 4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5384B7-AD80-4569-8706-C476F023FFA4}"/>
              </a:ext>
            </a:extLst>
          </p:cNvPr>
          <p:cNvSpPr txBox="1"/>
          <p:nvPr/>
        </p:nvSpPr>
        <p:spPr>
          <a:xfrm>
            <a:off x="10531038" y="4238456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</a:t>
            </a:r>
            <a:r>
              <a:rPr lang="pt-BR" baseline="-25000" dirty="0"/>
              <a:t>rev</a:t>
            </a:r>
            <a:r>
              <a:rPr lang="pt-BR" dirty="0"/>
              <a:t> = 5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B8895A-0011-4262-9814-AFF08EAA1D4B}"/>
              </a:ext>
            </a:extLst>
          </p:cNvPr>
          <p:cNvCxnSpPr>
            <a:cxnSpLocks/>
          </p:cNvCxnSpPr>
          <p:nvPr/>
        </p:nvCxnSpPr>
        <p:spPr>
          <a:xfrm>
            <a:off x="2509625" y="3349962"/>
            <a:ext cx="0" cy="1710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A6D009-ED47-4374-80BE-FE07DE78FA77}"/>
              </a:ext>
            </a:extLst>
          </p:cNvPr>
          <p:cNvCxnSpPr>
            <a:cxnSpLocks/>
          </p:cNvCxnSpPr>
          <p:nvPr/>
        </p:nvCxnSpPr>
        <p:spPr>
          <a:xfrm>
            <a:off x="4280005" y="3349962"/>
            <a:ext cx="0" cy="1710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CC0A73-A156-4EB7-BBAD-FA82471EC6CF}"/>
              </a:ext>
            </a:extLst>
          </p:cNvPr>
          <p:cNvCxnSpPr>
            <a:cxnSpLocks/>
          </p:cNvCxnSpPr>
          <p:nvPr/>
        </p:nvCxnSpPr>
        <p:spPr>
          <a:xfrm>
            <a:off x="6050385" y="3349962"/>
            <a:ext cx="0" cy="1710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B12B05-89B0-4E3E-9672-A484766EC633}"/>
              </a:ext>
            </a:extLst>
          </p:cNvPr>
          <p:cNvCxnSpPr>
            <a:cxnSpLocks/>
          </p:cNvCxnSpPr>
          <p:nvPr/>
        </p:nvCxnSpPr>
        <p:spPr>
          <a:xfrm>
            <a:off x="7820765" y="3349962"/>
            <a:ext cx="0" cy="1710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E4C95B-C7BB-4364-8BE3-B331B9590103}"/>
              </a:ext>
            </a:extLst>
          </p:cNvPr>
          <p:cNvCxnSpPr>
            <a:cxnSpLocks/>
          </p:cNvCxnSpPr>
          <p:nvPr/>
        </p:nvCxnSpPr>
        <p:spPr>
          <a:xfrm>
            <a:off x="9591145" y="3349962"/>
            <a:ext cx="0" cy="1710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1BA153-7254-4A14-B2FF-108C25C8F18E}"/>
              </a:ext>
            </a:extLst>
          </p:cNvPr>
          <p:cNvSpPr txBox="1"/>
          <p:nvPr/>
        </p:nvSpPr>
        <p:spPr>
          <a:xfrm>
            <a:off x="4798817" y="5608001"/>
            <a:ext cx="2631233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C</a:t>
            </a:r>
            <a:r>
              <a:rPr lang="pt-BR" baseline="-25000" dirty="0" err="1"/>
              <a:t>max</a:t>
            </a:r>
            <a:r>
              <a:rPr lang="pt-BR" dirty="0"/>
              <a:t>(15324) &lt; </a:t>
            </a:r>
            <a:r>
              <a:rPr lang="pt-BR" dirty="0" err="1"/>
              <a:t>C</a:t>
            </a:r>
            <a:r>
              <a:rPr lang="pt-BR" baseline="-25000" dirty="0" err="1"/>
              <a:t>max</a:t>
            </a:r>
            <a:r>
              <a:rPr lang="pt-BR" dirty="0"/>
              <a:t>(25341)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821FF8-91E6-454B-8557-92FD71979301}"/>
              </a:ext>
            </a:extLst>
          </p:cNvPr>
          <p:cNvSpPr txBox="1"/>
          <p:nvPr/>
        </p:nvSpPr>
        <p:spPr>
          <a:xfrm>
            <a:off x="49427" y="3792922"/>
            <a:ext cx="76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NEDA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618D12-EE5D-43EB-BFF5-50F5EA332833}"/>
              </a:ext>
            </a:extLst>
          </p:cNvPr>
          <p:cNvSpPr txBox="1"/>
          <p:nvPr/>
        </p:nvSpPr>
        <p:spPr>
          <a:xfrm>
            <a:off x="69572" y="4565638"/>
            <a:ext cx="768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NEDA</a:t>
            </a:r>
          </a:p>
          <a:p>
            <a:r>
              <a:rPr lang="pt-BR" b="1" dirty="0" err="1"/>
              <a:t>Adap</a:t>
            </a:r>
            <a:r>
              <a:rPr lang="pt-BR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256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Adaptações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03EC7-93DA-4B1D-9641-D92FF1AD1F9B}"/>
              </a:ext>
            </a:extLst>
          </p:cNvPr>
          <p:cNvSpPr txBox="1"/>
          <p:nvPr/>
        </p:nvSpPr>
        <p:spPr>
          <a:xfrm>
            <a:off x="942297" y="2373868"/>
            <a:ext cx="2234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</a:t>
            </a:r>
            <a:r>
              <a:rPr lang="el-GR" sz="1800" b="1" dirty="0">
                <a:solidFill>
                  <a:srgbClr val="00B050"/>
                </a:solidFill>
              </a:rPr>
              <a:t> </a:t>
            </a:r>
            <a:r>
              <a:rPr lang="el-GR" sz="1800" b="1" dirty="0"/>
              <a:t>π </a:t>
            </a:r>
            <a:r>
              <a:rPr lang="pt-BR" dirty="0"/>
              <a:t>:</a:t>
            </a:r>
          </a:p>
          <a:p>
            <a:pPr algn="ctr"/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6EA96-DA22-456F-88FF-B44D91890AC4}"/>
              </a:ext>
            </a:extLst>
          </p:cNvPr>
          <p:cNvSpPr txBox="1"/>
          <p:nvPr/>
        </p:nvSpPr>
        <p:spPr>
          <a:xfrm>
            <a:off x="3799953" y="2373868"/>
            <a:ext cx="1594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Vetor </a:t>
            </a:r>
            <a:r>
              <a:rPr lang="pt-BR" b="1" dirty="0"/>
              <a:t>revolver</a:t>
            </a:r>
            <a:r>
              <a:rPr lang="pt-BR" dirty="0"/>
              <a:t>:</a:t>
            </a:r>
          </a:p>
          <a:p>
            <a:pPr algn="ctr"/>
            <a:r>
              <a:rPr lang="pt-BR" sz="2400" b="1" dirty="0">
                <a:solidFill>
                  <a:schemeClr val="accent2"/>
                </a:solidFill>
              </a:rPr>
              <a:t>24351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907A3-EAB1-4878-B42D-438DF5D52879}"/>
              </a:ext>
            </a:extLst>
          </p:cNvPr>
          <p:cNvSpPr txBox="1"/>
          <p:nvPr/>
        </p:nvSpPr>
        <p:spPr>
          <a:xfrm>
            <a:off x="-1015469" y="-426939"/>
            <a:ext cx="624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                  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                 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                  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821FF8-91E6-454B-8557-92FD71979301}"/>
              </a:ext>
            </a:extLst>
          </p:cNvPr>
          <p:cNvSpPr txBox="1"/>
          <p:nvPr/>
        </p:nvSpPr>
        <p:spPr>
          <a:xfrm>
            <a:off x="49427" y="3792922"/>
            <a:ext cx="76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NEDA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618D12-EE5D-43EB-BFF5-50F5EA332833}"/>
              </a:ext>
            </a:extLst>
          </p:cNvPr>
          <p:cNvSpPr txBox="1"/>
          <p:nvPr/>
        </p:nvSpPr>
        <p:spPr>
          <a:xfrm>
            <a:off x="69572" y="4565638"/>
            <a:ext cx="768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NEDA</a:t>
            </a:r>
          </a:p>
          <a:p>
            <a:r>
              <a:rPr lang="pt-BR" b="1" dirty="0" err="1"/>
              <a:t>Adap</a:t>
            </a:r>
            <a:r>
              <a:rPr lang="pt-BR" b="1" dirty="0"/>
              <a:t>.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346D7C-6F65-40BA-AC38-D1BABBCDACA3}"/>
              </a:ext>
            </a:extLst>
          </p:cNvPr>
          <p:cNvSpPr txBox="1"/>
          <p:nvPr/>
        </p:nvSpPr>
        <p:spPr>
          <a:xfrm>
            <a:off x="838200" y="3786257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534</a:t>
            </a:r>
            <a:r>
              <a:rPr lang="pt-BR" sz="2000" b="1" u="sng" dirty="0"/>
              <a:t>1</a:t>
            </a:r>
            <a:r>
              <a:rPr lang="pt-BR" sz="2000" b="1" dirty="0"/>
              <a:t> </a:t>
            </a:r>
            <a:r>
              <a:rPr lang="pt-BR" sz="2000" dirty="0"/>
              <a:t>| 1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42 | 1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3</a:t>
            </a:r>
            <a:r>
              <a:rPr lang="pt-BR" sz="2000" b="1" u="sng" dirty="0"/>
              <a:t>5</a:t>
            </a:r>
            <a:r>
              <a:rPr lang="pt-BR" sz="2000" dirty="0"/>
              <a:t>2 | 1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34</a:t>
            </a:r>
            <a:r>
              <a:rPr lang="pt-BR" sz="2000" b="1" u="sng" dirty="0"/>
              <a:t>5</a:t>
            </a:r>
            <a:r>
              <a:rPr lang="pt-BR" sz="2000" b="1" dirty="0"/>
              <a:t> </a:t>
            </a:r>
            <a:r>
              <a:rPr lang="pt-BR" sz="2000" dirty="0"/>
              <a:t>| 15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3</a:t>
            </a:r>
            <a:r>
              <a:rPr lang="pt-BR" sz="2000" dirty="0"/>
              <a:t>2 | 15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4</a:t>
            </a:r>
            <a:r>
              <a:rPr lang="pt-BR" sz="2000" b="1" u="sng" dirty="0"/>
              <a:t>3</a:t>
            </a:r>
            <a:r>
              <a:rPr lang="pt-BR" sz="2000" dirty="0"/>
              <a:t> | 153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b="1" u="sng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26CE76-A084-49A5-8018-3AF313249006}"/>
              </a:ext>
            </a:extLst>
          </p:cNvPr>
          <p:cNvSpPr txBox="1"/>
          <p:nvPr/>
        </p:nvSpPr>
        <p:spPr>
          <a:xfrm>
            <a:off x="818055" y="4673055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-&gt; </a:t>
            </a:r>
            <a:r>
              <a:rPr lang="pt-BR" sz="2000" dirty="0"/>
              <a:t>1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3</a:t>
            </a:r>
            <a:r>
              <a:rPr lang="pt-BR" sz="2000" b="1" u="sng" dirty="0"/>
              <a:t>5</a:t>
            </a:r>
            <a:r>
              <a:rPr lang="pt-BR" sz="2000" dirty="0"/>
              <a:t>2 | 1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42 | 1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34</a:t>
            </a:r>
            <a:r>
              <a:rPr lang="pt-BR" sz="2000" b="1" u="sng" dirty="0"/>
              <a:t>5</a:t>
            </a:r>
            <a:r>
              <a:rPr lang="pt-BR" sz="2000" dirty="0"/>
              <a:t>  | </a:t>
            </a:r>
            <a:r>
              <a:rPr lang="pt-BR" sz="2000" b="1" u="sng" dirty="0"/>
              <a:t>5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342 | 15</a:t>
            </a:r>
            <a:r>
              <a:rPr lang="pt-BR" sz="2000" b="1" u="sng" dirty="0"/>
              <a:t>4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2 | 153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b="1" u="sng" dirty="0"/>
              <a:t>4</a:t>
            </a:r>
            <a:r>
              <a:rPr lang="pt-BR" sz="2000" dirty="0"/>
              <a:t> | </a:t>
            </a:r>
            <a:r>
              <a:rPr lang="pt-BR" sz="2000" b="1" u="sng" dirty="0"/>
              <a:t>4</a:t>
            </a:r>
            <a:r>
              <a:rPr lang="pt-BR" sz="2000" dirty="0"/>
              <a:t>53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2 | 15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4</a:t>
            </a:r>
            <a:r>
              <a:rPr lang="pt-BR" sz="2000" b="1" u="sng" dirty="0"/>
              <a:t>3</a:t>
            </a:r>
            <a:r>
              <a:rPr lang="pt-BR" sz="2000" dirty="0"/>
              <a:t> | </a:t>
            </a:r>
            <a:r>
              <a:rPr lang="pt-BR" sz="2000" b="1" u="sng" dirty="0"/>
              <a:t>3</a:t>
            </a:r>
            <a:r>
              <a:rPr lang="pt-BR" sz="2000" dirty="0"/>
              <a:t>5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42 | </a:t>
            </a:r>
            <a:r>
              <a:rPr lang="pt-BR" sz="2000" b="1" u="sng" dirty="0"/>
              <a:t>2</a:t>
            </a:r>
            <a:r>
              <a:rPr lang="pt-BR" sz="2000" dirty="0"/>
              <a:t>534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          </a:t>
            </a:r>
            <a:endParaRPr lang="pt-BR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996C1-B919-44D3-A913-7A15BFC1D737}"/>
              </a:ext>
            </a:extLst>
          </p:cNvPr>
          <p:cNvSpPr txBox="1"/>
          <p:nvPr/>
        </p:nvSpPr>
        <p:spPr>
          <a:xfrm>
            <a:off x="2001520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24E3A7-46C4-4636-A188-A32265F526E1}"/>
              </a:ext>
            </a:extLst>
          </p:cNvPr>
          <p:cNvSpPr txBox="1"/>
          <p:nvPr/>
        </p:nvSpPr>
        <p:spPr>
          <a:xfrm>
            <a:off x="2871654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7FF987-AAD2-40D7-8ED5-1854AD08E708}"/>
              </a:ext>
            </a:extLst>
          </p:cNvPr>
          <p:cNvSpPr txBox="1"/>
          <p:nvPr/>
        </p:nvSpPr>
        <p:spPr>
          <a:xfrm>
            <a:off x="3741788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BD70FF-81A0-48C5-BCFA-31A9FF5C7C81}"/>
              </a:ext>
            </a:extLst>
          </p:cNvPr>
          <p:cNvSpPr txBox="1"/>
          <p:nvPr/>
        </p:nvSpPr>
        <p:spPr>
          <a:xfrm>
            <a:off x="4611922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C1E0FB-081C-49B4-8416-6629290E5568}"/>
              </a:ext>
            </a:extLst>
          </p:cNvPr>
          <p:cNvSpPr txBox="1"/>
          <p:nvPr/>
        </p:nvSpPr>
        <p:spPr>
          <a:xfrm>
            <a:off x="5497743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77E8E7-BC4F-44C9-91D5-E96E6DB2FAFE}"/>
              </a:ext>
            </a:extLst>
          </p:cNvPr>
          <p:cNvSpPr txBox="1"/>
          <p:nvPr/>
        </p:nvSpPr>
        <p:spPr>
          <a:xfrm>
            <a:off x="636787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D5AD4B-C24C-4545-B168-C148DB24D3F5}"/>
              </a:ext>
            </a:extLst>
          </p:cNvPr>
          <p:cNvSpPr txBox="1"/>
          <p:nvPr/>
        </p:nvSpPr>
        <p:spPr>
          <a:xfrm>
            <a:off x="7238011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8D1610-2BBF-4A8B-9987-4AEDF85657EC}"/>
              </a:ext>
            </a:extLst>
          </p:cNvPr>
          <p:cNvSpPr txBox="1"/>
          <p:nvPr/>
        </p:nvSpPr>
        <p:spPr>
          <a:xfrm>
            <a:off x="8108145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F2411D-279D-4E08-A698-3D6EDBF8DB72}"/>
              </a:ext>
            </a:extLst>
          </p:cNvPr>
          <p:cNvSpPr txBox="1"/>
          <p:nvPr/>
        </p:nvSpPr>
        <p:spPr>
          <a:xfrm>
            <a:off x="899357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02C32F-F94D-4807-AB6B-170AE0F55068}"/>
              </a:ext>
            </a:extLst>
          </p:cNvPr>
          <p:cNvSpPr txBox="1"/>
          <p:nvPr/>
        </p:nvSpPr>
        <p:spPr>
          <a:xfrm>
            <a:off x="984801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4E00E6-51B3-4757-AB3E-3161AD9CCE9E}"/>
              </a:ext>
            </a:extLst>
          </p:cNvPr>
          <p:cNvSpPr txBox="1"/>
          <p:nvPr/>
        </p:nvSpPr>
        <p:spPr>
          <a:xfrm>
            <a:off x="2002821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FD21CE-944B-4D47-B045-E28AF8F336A9}"/>
              </a:ext>
            </a:extLst>
          </p:cNvPr>
          <p:cNvSpPr txBox="1"/>
          <p:nvPr/>
        </p:nvSpPr>
        <p:spPr>
          <a:xfrm>
            <a:off x="2872955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13520E-8162-4FB9-9FC2-08ADE7112625}"/>
              </a:ext>
            </a:extLst>
          </p:cNvPr>
          <p:cNvSpPr txBox="1"/>
          <p:nvPr/>
        </p:nvSpPr>
        <p:spPr>
          <a:xfrm>
            <a:off x="3743089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FFF712-3B6B-4BF6-8C67-8E67C1A461F7}"/>
              </a:ext>
            </a:extLst>
          </p:cNvPr>
          <p:cNvSpPr txBox="1"/>
          <p:nvPr/>
        </p:nvSpPr>
        <p:spPr>
          <a:xfrm>
            <a:off x="4613223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1</a:t>
            </a:r>
            <a:endParaRPr 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78CB2D-01FB-4CD9-8A98-27994583A1C9}"/>
              </a:ext>
            </a:extLst>
          </p:cNvPr>
          <p:cNvSpPr txBox="1"/>
          <p:nvPr/>
        </p:nvSpPr>
        <p:spPr>
          <a:xfrm>
            <a:off x="5499044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3</a:t>
            </a:r>
            <a:endParaRPr 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BA43C0-21BB-4DF6-AD98-3F45DECE5666}"/>
              </a:ext>
            </a:extLst>
          </p:cNvPr>
          <p:cNvSpPr txBox="1"/>
          <p:nvPr/>
        </p:nvSpPr>
        <p:spPr>
          <a:xfrm>
            <a:off x="636917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9137DA-FEFC-4E46-BF41-F2AF78620ADC}"/>
              </a:ext>
            </a:extLst>
          </p:cNvPr>
          <p:cNvSpPr txBox="1"/>
          <p:nvPr/>
        </p:nvSpPr>
        <p:spPr>
          <a:xfrm>
            <a:off x="7239312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1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17FAEF-37D9-497A-90AA-C97C1A81F495}"/>
              </a:ext>
            </a:extLst>
          </p:cNvPr>
          <p:cNvSpPr txBox="1"/>
          <p:nvPr/>
        </p:nvSpPr>
        <p:spPr>
          <a:xfrm>
            <a:off x="8109446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E8533B-1E23-497E-82A4-DF37A83EAC23}"/>
              </a:ext>
            </a:extLst>
          </p:cNvPr>
          <p:cNvSpPr txBox="1"/>
          <p:nvPr/>
        </p:nvSpPr>
        <p:spPr>
          <a:xfrm>
            <a:off x="899487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1</a:t>
            </a:r>
            <a:endParaRPr lang="en-US" sz="105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56F59E-BA9E-45F0-A8F2-C564A50E794F}"/>
              </a:ext>
            </a:extLst>
          </p:cNvPr>
          <p:cNvSpPr txBox="1"/>
          <p:nvPr/>
        </p:nvSpPr>
        <p:spPr>
          <a:xfrm>
            <a:off x="984931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5; j = 1</a:t>
            </a:r>
            <a:endParaRPr lang="en-US" sz="10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D3A2DA-8EBB-49EC-9999-1ED2CA5BAB06}"/>
              </a:ext>
            </a:extLst>
          </p:cNvPr>
          <p:cNvCxnSpPr>
            <a:cxnSpLocks/>
          </p:cNvCxnSpPr>
          <p:nvPr/>
        </p:nvCxnSpPr>
        <p:spPr>
          <a:xfrm>
            <a:off x="4638040" y="4162254"/>
            <a:ext cx="64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D4ED08-94C1-4897-83E0-C12DD67F9FCA}"/>
              </a:ext>
            </a:extLst>
          </p:cNvPr>
          <p:cNvCxnSpPr>
            <a:cxnSpLocks/>
          </p:cNvCxnSpPr>
          <p:nvPr/>
        </p:nvCxnSpPr>
        <p:spPr>
          <a:xfrm>
            <a:off x="6426164" y="5064287"/>
            <a:ext cx="64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0E277B-D031-44B9-A25F-EC532330C26C}"/>
              </a:ext>
            </a:extLst>
          </p:cNvPr>
          <p:cNvCxnSpPr>
            <a:cxnSpLocks/>
          </p:cNvCxnSpPr>
          <p:nvPr/>
        </p:nvCxnSpPr>
        <p:spPr>
          <a:xfrm>
            <a:off x="9897426" y="4162254"/>
            <a:ext cx="59598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00D642-359F-4BD2-AB3A-BAAF1C6FA4A1}"/>
              </a:ext>
            </a:extLst>
          </p:cNvPr>
          <p:cNvCxnSpPr>
            <a:cxnSpLocks/>
          </p:cNvCxnSpPr>
          <p:nvPr/>
        </p:nvCxnSpPr>
        <p:spPr>
          <a:xfrm>
            <a:off x="9906304" y="5055409"/>
            <a:ext cx="59598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89638-BF0B-46CC-8C1F-A9905F505B6C}"/>
              </a:ext>
            </a:extLst>
          </p:cNvPr>
          <p:cNvSpPr/>
          <p:nvPr/>
        </p:nvSpPr>
        <p:spPr>
          <a:xfrm>
            <a:off x="5408571" y="3842591"/>
            <a:ext cx="5945229" cy="40011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2B27E2-E061-4E6E-B4D6-85E5ED4A1ADE}"/>
              </a:ext>
            </a:extLst>
          </p:cNvPr>
          <p:cNvSpPr/>
          <p:nvPr/>
        </p:nvSpPr>
        <p:spPr>
          <a:xfrm>
            <a:off x="7216565" y="4768006"/>
            <a:ext cx="3360144" cy="328647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49647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 err="1"/>
              <a:t>Permutation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shop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Objetivo: Reduzir o tempo total de produção (</a:t>
            </a:r>
            <a:r>
              <a:rPr lang="pt-BR" dirty="0" err="1"/>
              <a:t>Makespan</a:t>
            </a:r>
            <a:r>
              <a:rPr lang="pt-BR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  <a:endParaRPr lang="pt-BR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DD7CF-742D-4A79-8A29-3503B462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84"/>
          <a:stretch/>
        </p:blipFill>
        <p:spPr>
          <a:xfrm>
            <a:off x="1349056" y="2550111"/>
            <a:ext cx="7568565" cy="24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8A66-7A3C-4F76-A5BA-9EC47E35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E3CB-5727-490C-B232-9E32B274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/>
              <a:t>A heurística proposta é dividida em </a:t>
            </a:r>
            <a:r>
              <a:rPr lang="pt-BR" b="1" dirty="0"/>
              <a:t>três etapas;</a:t>
            </a:r>
          </a:p>
          <a:p>
            <a:endParaRPr lang="pt-BR" b="1" dirty="0"/>
          </a:p>
          <a:p>
            <a:r>
              <a:rPr lang="pt-BR" dirty="0"/>
              <a:t>As duas primeiras são </a:t>
            </a:r>
            <a:r>
              <a:rPr lang="pt-BR" b="1" dirty="0"/>
              <a:t>variações</a:t>
            </a:r>
            <a:r>
              <a:rPr lang="pt-BR" dirty="0"/>
              <a:t> da heurística </a:t>
            </a:r>
            <a:r>
              <a:rPr lang="pt-BR" b="1" dirty="0"/>
              <a:t>NEH</a:t>
            </a:r>
            <a:r>
              <a:rPr lang="pt-BR" dirty="0"/>
              <a:t>.</a:t>
            </a:r>
          </a:p>
          <a:p>
            <a:r>
              <a:rPr lang="pt-BR" dirty="0"/>
              <a:t>Terceira é a etapa onde ocorre a busca, foco da apresentação.</a:t>
            </a:r>
          </a:p>
          <a:p>
            <a:r>
              <a:rPr lang="pt-BR" dirty="0"/>
              <a:t>São apresentadas várias alternativas para cada etapa, e no fim é desenvolvida uma análise estatística dos resultados para avaliar se a diferença entre as heurísticas é relevante.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heurística proposta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33776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NEH</a:t>
            </a:r>
            <a:endParaRPr lang="pt-BR" i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B71086-FA69-4E1C-B4F1-CC0342421E0B}"/>
              </a:ext>
            </a:extLst>
          </p:cNvPr>
          <p:cNvSpPr txBox="1">
            <a:spLocks/>
          </p:cNvSpPr>
          <p:nvPr/>
        </p:nvSpPr>
        <p:spPr>
          <a:xfrm>
            <a:off x="853880" y="732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D600F-3859-4D88-A90F-B2A95B4C09FE}"/>
              </a:ext>
            </a:extLst>
          </p:cNvPr>
          <p:cNvSpPr txBox="1"/>
          <p:nvPr/>
        </p:nvSpPr>
        <p:spPr>
          <a:xfrm>
            <a:off x="556589" y="6030753"/>
            <a:ext cx="9895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Sauvey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C, Sauer N. Two NEH Heuristic Improvements for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Flowshop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Scheduling Problem with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Makespan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Criterion. </a:t>
            </a:r>
            <a:r>
              <a:rPr lang="en-US" b="0" i="1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 2020; 13(5):112. https://doi.org/10.3390/a13050112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E0D993D-16DE-45FA-9005-0D8BCFD4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03" y="1616820"/>
            <a:ext cx="10515600" cy="4172717"/>
          </a:xfrm>
          <a:prstGeom prst="rect">
            <a:avLst/>
          </a:prstGeom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CCFBCEED-68C2-4F77-96C5-25499911A775}"/>
              </a:ext>
            </a:extLst>
          </p:cNvPr>
          <p:cNvSpPr/>
          <p:nvPr/>
        </p:nvSpPr>
        <p:spPr>
          <a:xfrm>
            <a:off x="236882" y="2192969"/>
            <a:ext cx="3169328" cy="775773"/>
          </a:xfrm>
          <a:prstGeom prst="borderCallout1">
            <a:avLst>
              <a:gd name="adj1" fmla="val 104577"/>
              <a:gd name="adj2" fmla="val 54973"/>
              <a:gd name="adj3" fmla="val 165500"/>
              <a:gd name="adj4" fmla="val 849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Ordenados pela soma dos tempos de processamento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B940FAE4-622D-4B1D-9B72-41C45505210B}"/>
              </a:ext>
            </a:extLst>
          </p:cNvPr>
          <p:cNvSpPr/>
          <p:nvPr/>
        </p:nvSpPr>
        <p:spPr>
          <a:xfrm>
            <a:off x="8610745" y="1974397"/>
            <a:ext cx="3258699" cy="955234"/>
          </a:xfrm>
          <a:prstGeom prst="borderCallout1">
            <a:avLst>
              <a:gd name="adj1" fmla="val 81690"/>
              <a:gd name="adj2" fmla="val -1890"/>
              <a:gd name="adj3" fmla="val 161874"/>
              <a:gd name="adj4" fmla="val -7428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Essa sequência define a ordem que os serviços serão inseridos na programação.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9558E4B-69D0-4CFB-8B11-C916F8FE2AAE}"/>
              </a:ext>
            </a:extLst>
          </p:cNvPr>
          <p:cNvSpPr/>
          <p:nvPr/>
        </p:nvSpPr>
        <p:spPr>
          <a:xfrm>
            <a:off x="8031475" y="5845424"/>
            <a:ext cx="3169328" cy="775773"/>
          </a:xfrm>
          <a:prstGeom prst="borderCallout1">
            <a:avLst>
              <a:gd name="adj1" fmla="val 81690"/>
              <a:gd name="adj2" fmla="val -1890"/>
              <a:gd name="adj3" fmla="val -106073"/>
              <a:gd name="adj4" fmla="val -590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 serviço é inserido na sua melhor posição.</a:t>
            </a:r>
          </a:p>
        </p:txBody>
      </p:sp>
    </p:spTree>
    <p:extLst>
      <p:ext uri="{BB962C8B-B14F-4D97-AF65-F5344CB8AC3E}">
        <p14:creationId xmlns:p14="http://schemas.microsoft.com/office/powerpoint/2010/main" val="267929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4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Ordenação inicial das tarefas de acordo com 4 variantes:</a:t>
            </a:r>
          </a:p>
          <a:p>
            <a:r>
              <a:rPr lang="pt-BR" dirty="0"/>
              <a:t>KK: ordenação em ordem decrescente de </a:t>
            </a:r>
          </a:p>
          <a:p>
            <a:pPr marL="0" indent="0">
              <a:buNone/>
            </a:pPr>
            <a:r>
              <a:rPr lang="pt-BR" dirty="0"/>
              <a:t>sendo: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LPT: ordenação em ordem decrescente de </a:t>
            </a:r>
          </a:p>
          <a:p>
            <a:r>
              <a:rPr lang="pt-BR" dirty="0"/>
              <a:t>NM: ordenação em ordem decrescente de</a:t>
            </a:r>
          </a:p>
          <a:p>
            <a:pPr marL="0" indent="0">
              <a:buNone/>
            </a:pPr>
            <a:r>
              <a:rPr lang="pt-BR" dirty="0"/>
              <a:t>sendo </a:t>
            </a:r>
            <a:r>
              <a:rPr lang="pt-BR" dirty="0" err="1"/>
              <a:t>BT</a:t>
            </a:r>
            <a:r>
              <a:rPr lang="pt-BR" baseline="-25000" dirty="0" err="1"/>
              <a:t>hi</a:t>
            </a:r>
            <a:r>
              <a:rPr lang="pt-BR" dirty="0"/>
              <a:t>  o limite inferior do tempo de espera entre o término da tarefa i para o início da tarefa h em todas as máquinas consideradas</a:t>
            </a:r>
          </a:p>
          <a:p>
            <a:r>
              <a:rPr lang="pt-BR" dirty="0"/>
              <a:t>RA: uma sequência inicial é gerada randomicamente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Variações da primeira etapa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66489-7DB0-45BC-9C62-0AD1F7A7F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1" b="10982"/>
          <a:stretch/>
        </p:blipFill>
        <p:spPr>
          <a:xfrm>
            <a:off x="7319413" y="3901556"/>
            <a:ext cx="2116136" cy="445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5D6D0-BFC9-4CDA-9C22-8ED7C8B8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5" b="1"/>
          <a:stretch/>
        </p:blipFill>
        <p:spPr>
          <a:xfrm>
            <a:off x="7345918" y="4396643"/>
            <a:ext cx="3149804" cy="4536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65EDC6-4DAF-4454-9C55-87F78551E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4" b="-1"/>
          <a:stretch/>
        </p:blipFill>
        <p:spPr>
          <a:xfrm>
            <a:off x="2933590" y="3397249"/>
            <a:ext cx="4686954" cy="35178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8E45C5A-2B36-4C13-8DD3-7FF4076AF903}"/>
              </a:ext>
            </a:extLst>
          </p:cNvPr>
          <p:cNvGrpSpPr/>
          <p:nvPr/>
        </p:nvGrpSpPr>
        <p:grpSpPr>
          <a:xfrm>
            <a:off x="2951758" y="2863263"/>
            <a:ext cx="4668786" cy="428500"/>
            <a:chOff x="1402358" y="2966772"/>
            <a:chExt cx="4668786" cy="4285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CE5EE4-7A5C-4747-BAD3-90E47B52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2358" y="2966772"/>
              <a:ext cx="4324954" cy="41915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E985A0-BCEF-4A3F-87C7-9D6DE74A6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827" t="-504" b="-1"/>
            <a:stretch/>
          </p:blipFill>
          <p:spPr>
            <a:xfrm>
              <a:off x="5734932" y="3021865"/>
              <a:ext cx="336212" cy="37340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252A0A2-41CA-4913-B0A2-28D032D5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068" y="2389952"/>
            <a:ext cx="1995067" cy="3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da segunda etapa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126CA-B9D6-48F1-BBBB-4D1BC2931A3E}"/>
              </a:ext>
            </a:extLst>
          </p:cNvPr>
          <p:cNvSpPr txBox="1"/>
          <p:nvPr/>
        </p:nvSpPr>
        <p:spPr>
          <a:xfrm>
            <a:off x="838199" y="1690688"/>
            <a:ext cx="108767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/>
              <a:t>Na segunda é idêntica ao NEH, com a inclusão de duas técnicas de desempate. </a:t>
            </a:r>
          </a:p>
          <a:p>
            <a:endParaRPr lang="pt-BR" sz="2600" dirty="0"/>
          </a:p>
          <a:p>
            <a:r>
              <a:rPr lang="pt-BR" sz="2600" dirty="0"/>
              <a:t>TIT: Reduz o tempo parado (Total </a:t>
            </a:r>
            <a:r>
              <a:rPr lang="pt-BR" sz="2600" dirty="0" err="1"/>
              <a:t>idle</a:t>
            </a:r>
            <a:r>
              <a:rPr lang="pt-BR" sz="2600" dirty="0"/>
              <a:t> time);</a:t>
            </a:r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KK1: a posição escolhida depende dos fatores Ai e Bi.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702BD-516A-4CC3-A2D7-B9FCF8D63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79"/>
          <a:stretch/>
        </p:blipFill>
        <p:spPr>
          <a:xfrm>
            <a:off x="1478147" y="3141233"/>
            <a:ext cx="7568565" cy="24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0A6380-A7ED-44EF-9296-9C868DEF0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920512"/>
              </p:ext>
            </p:extLst>
          </p:nvPr>
        </p:nvGraphicFramePr>
        <p:xfrm>
          <a:off x="2861468" y="1690688"/>
          <a:ext cx="6469063" cy="43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9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Busca local</a:t>
            </a:r>
          </a:p>
          <a:p>
            <a:pPr marL="0" indent="0">
              <a:buNone/>
            </a:pPr>
            <a:r>
              <a:rPr lang="pt-BR" sz="2400" dirty="0"/>
              <a:t>Consiste de uma variante do </a:t>
            </a:r>
            <a:r>
              <a:rPr lang="pt-BR" sz="2400" b="1" dirty="0"/>
              <a:t>NEDA</a:t>
            </a:r>
            <a:r>
              <a:rPr lang="pt-BR" sz="2400" dirty="0"/>
              <a:t> – algoritmo de descida não exaustivo.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71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C074A-89C9-41EB-9FB1-ED589F29A5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66" y="2253865"/>
            <a:ext cx="9570233" cy="30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F51B7-0C76-490E-B729-20F4CCBDFF4B}"/>
              </a:ext>
            </a:extLst>
          </p:cNvPr>
          <p:cNvSpPr txBox="1"/>
          <p:nvPr/>
        </p:nvSpPr>
        <p:spPr>
          <a:xfrm>
            <a:off x="1360503" y="5425126"/>
            <a:ext cx="910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https://en.wikipedia.org/wiki/File:Hill_Climbing_with_Simulated_Annealing.gif</a:t>
            </a:r>
          </a:p>
        </p:txBody>
      </p:sp>
    </p:spTree>
    <p:extLst>
      <p:ext uri="{BB962C8B-B14F-4D97-AF65-F5344CB8AC3E}">
        <p14:creationId xmlns:p14="http://schemas.microsoft.com/office/powerpoint/2010/main" val="207328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</TotalTime>
  <Words>1365</Words>
  <Application>Microsoft Office PowerPoint</Application>
  <PresentationFormat>Widescreen</PresentationFormat>
  <Paragraphs>185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Comparing three-step heuristics for the permutation flow shop problem</vt:lpstr>
      <vt:lpstr>Contextualização</vt:lpstr>
      <vt:lpstr>Estrutura da heurística proposta</vt:lpstr>
      <vt:lpstr>Heurística NEH</vt:lpstr>
      <vt:lpstr>Variações da primeira etapa</vt:lpstr>
      <vt:lpstr>Variações da segunda etapa</vt:lpstr>
      <vt:lpstr>3º Passo – Soft Simulated Annealing</vt:lpstr>
      <vt:lpstr>3º Passo – Soft Simulated Annealing</vt:lpstr>
      <vt:lpstr>Simulated annealing</vt:lpstr>
      <vt:lpstr>Procedimento da Heurística – 3º Passo</vt:lpstr>
      <vt:lpstr>Procedimento da Heurística – 3º Passo</vt:lpstr>
      <vt:lpstr>Procedimento da Heurística – 3º Passo</vt:lpstr>
      <vt:lpstr>Procedimento da Heurística – 3º Passo</vt:lpstr>
      <vt:lpstr>Procedimento da Heurística – 3º Passo</vt:lpstr>
      <vt:lpstr>Resultados</vt:lpstr>
      <vt:lpstr>Resultados</vt:lpstr>
      <vt:lpstr>Resultados</vt:lpstr>
      <vt:lpstr>Resultados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Luiza Biasoto</cp:lastModifiedBy>
  <cp:revision>58</cp:revision>
  <dcterms:created xsi:type="dcterms:W3CDTF">2021-07-14T22:40:57Z</dcterms:created>
  <dcterms:modified xsi:type="dcterms:W3CDTF">2021-07-22T03:32:29Z</dcterms:modified>
</cp:coreProperties>
</file>