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31"/>
  </p:notesMasterIdLst>
  <p:sldIdLst>
    <p:sldId id="256" r:id="rId2"/>
    <p:sldId id="257" r:id="rId3"/>
    <p:sldId id="294" r:id="rId4"/>
    <p:sldId id="289" r:id="rId5"/>
    <p:sldId id="295" r:id="rId6"/>
    <p:sldId id="287" r:id="rId7"/>
    <p:sldId id="300" r:id="rId8"/>
    <p:sldId id="296" r:id="rId9"/>
    <p:sldId id="299" r:id="rId10"/>
    <p:sldId id="297" r:id="rId11"/>
    <p:sldId id="303" r:id="rId12"/>
    <p:sldId id="298" r:id="rId13"/>
    <p:sldId id="301" r:id="rId14"/>
    <p:sldId id="292" r:id="rId15"/>
    <p:sldId id="305" r:id="rId16"/>
    <p:sldId id="315" r:id="rId17"/>
    <p:sldId id="269" r:id="rId18"/>
    <p:sldId id="304" r:id="rId19"/>
    <p:sldId id="317" r:id="rId20"/>
    <p:sldId id="307" r:id="rId21"/>
    <p:sldId id="308" r:id="rId22"/>
    <p:sldId id="310" r:id="rId23"/>
    <p:sldId id="311" r:id="rId24"/>
    <p:sldId id="313" r:id="rId25"/>
    <p:sldId id="314" r:id="rId26"/>
    <p:sldId id="312" r:id="rId27"/>
    <p:sldId id="316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44546A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bia\OneDrive\Documents\Github\metaheuristicas\Apresentacao%203\Teste%201\Resultado_test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j428\Documents\GitHub\metaheuristicas\resultados_GA_parametrizado1_compara_evolucao_1000%200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Tempos médios de execução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Tempos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Sheet2!$B$28:$H$28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Sheet2!$B$29:$H$29</c:f>
              <c:numCache>
                <c:formatCode>General</c:formatCode>
                <c:ptCount val="7"/>
                <c:pt idx="0">
                  <c:v>6.7224991142749788</c:v>
                </c:pt>
                <c:pt idx="1">
                  <c:v>8.4422339782118794</c:v>
                </c:pt>
                <c:pt idx="2">
                  <c:v>13.770976024866105</c:v>
                </c:pt>
                <c:pt idx="3">
                  <c:v>24.345608343183994</c:v>
                </c:pt>
                <c:pt idx="4">
                  <c:v>26.581206469237806</c:v>
                </c:pt>
                <c:pt idx="5">
                  <c:v>46.722872164845469</c:v>
                </c:pt>
                <c:pt idx="6">
                  <c:v>76.794872182607648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5E-4E4D-B7BA-0E371713A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161247"/>
        <c:axId val="1565157503"/>
      </c:scatterChart>
      <c:valAx>
        <c:axId val="1565161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conjunto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5157503"/>
        <c:crosses val="autoZero"/>
        <c:crossBetween val="midCat"/>
      </c:valAx>
      <c:valAx>
        <c:axId val="156515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5161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57075012212168E-2"/>
          <c:y val="0.11938424411136711"/>
          <c:w val="0.89276965128458274"/>
          <c:h val="0.820467217008672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Sheet3!$B$12</c:f>
              <c:strCache>
                <c:ptCount val="1"/>
                <c:pt idx="0">
                  <c:v>Objetivo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Sheet3!$C$11:$W$11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Sheet3!$C$12:$W$12</c:f>
              <c:numCache>
                <c:formatCode>0.00</c:formatCode>
                <c:ptCount val="21"/>
                <c:pt idx="0">
                  <c:v>14168773</c:v>
                </c:pt>
                <c:pt idx="1">
                  <c:v>14168773</c:v>
                </c:pt>
                <c:pt idx="2">
                  <c:v>14166273.5</c:v>
                </c:pt>
                <c:pt idx="3">
                  <c:v>14152619.5</c:v>
                </c:pt>
                <c:pt idx="4">
                  <c:v>14138514.25</c:v>
                </c:pt>
                <c:pt idx="5">
                  <c:v>14128124.5</c:v>
                </c:pt>
                <c:pt idx="6">
                  <c:v>14123499</c:v>
                </c:pt>
                <c:pt idx="7">
                  <c:v>14115867.5</c:v>
                </c:pt>
                <c:pt idx="8">
                  <c:v>14105607.5</c:v>
                </c:pt>
                <c:pt idx="9">
                  <c:v>14096043.75</c:v>
                </c:pt>
                <c:pt idx="10">
                  <c:v>14092319.75</c:v>
                </c:pt>
                <c:pt idx="11">
                  <c:v>14089122.75</c:v>
                </c:pt>
                <c:pt idx="12">
                  <c:v>14084503.5</c:v>
                </c:pt>
                <c:pt idx="13">
                  <c:v>14080338</c:v>
                </c:pt>
                <c:pt idx="14">
                  <c:v>14076546.75</c:v>
                </c:pt>
                <c:pt idx="15">
                  <c:v>14076030.75</c:v>
                </c:pt>
                <c:pt idx="16">
                  <c:v>14073681.75</c:v>
                </c:pt>
                <c:pt idx="17">
                  <c:v>14072330</c:v>
                </c:pt>
                <c:pt idx="18">
                  <c:v>14072199.75</c:v>
                </c:pt>
                <c:pt idx="19">
                  <c:v>14071325.25</c:v>
                </c:pt>
                <c:pt idx="20">
                  <c:v>14071690.5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3B-44C8-9984-36157C0D0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446800"/>
        <c:axId val="407450320"/>
      </c:barChart>
      <c:catAx>
        <c:axId val="40744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7450320"/>
        <c:crosses val="autoZero"/>
        <c:auto val="1"/>
        <c:lblAlgn val="ctr"/>
        <c:lblOffset val="100"/>
        <c:noMultiLvlLbl val="0"/>
      </c:catAx>
      <c:valAx>
        <c:axId val="40745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744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Heurística construtiva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Heurística de melhoria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População Inicial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 custLinFactNeighborX="-1862" custLinFactNeighborY="5500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230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construtiva</a:t>
          </a:r>
        </a:p>
      </dsp:txBody>
      <dsp:txXfrm>
        <a:off x="45209" y="377815"/>
        <a:ext cx="2085195" cy="1220733"/>
      </dsp:txXfrm>
    </dsp:sp>
    <dsp:sp modelId="{0664D942-2562-4881-A5F1-3768CEC0158E}">
      <dsp:nvSpPr>
        <dsp:cNvPr id="0" name=""/>
        <dsp:cNvSpPr/>
      </dsp:nvSpPr>
      <dsp:spPr>
        <a:xfrm>
          <a:off x="2384499" y="720199"/>
          <a:ext cx="45816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2384499" y="827392"/>
        <a:ext cx="320715" cy="321579"/>
      </dsp:txXfrm>
    </dsp:sp>
    <dsp:sp modelId="{9736F9CF-B144-48F0-A7DA-67811CE3A03E}">
      <dsp:nvSpPr>
        <dsp:cNvPr id="0" name=""/>
        <dsp:cNvSpPr/>
      </dsp:nvSpPr>
      <dsp:spPr>
        <a:xfrm>
          <a:off x="3032844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de melhoria</a:t>
          </a:r>
        </a:p>
      </dsp:txBody>
      <dsp:txXfrm>
        <a:off x="3070823" y="377815"/>
        <a:ext cx="2085195" cy="1220733"/>
      </dsp:txXfrm>
    </dsp:sp>
    <dsp:sp modelId="{86DC9505-177F-4717-BB68-30A17B83F13E}">
      <dsp:nvSpPr>
        <dsp:cNvPr id="0" name=""/>
        <dsp:cNvSpPr/>
      </dsp:nvSpPr>
      <dsp:spPr>
        <a:xfrm>
          <a:off x="5407867" y="720199"/>
          <a:ext cx="45340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5407867" y="827392"/>
        <a:ext cx="317383" cy="321579"/>
      </dsp:txXfrm>
    </dsp:sp>
    <dsp:sp modelId="{544FE4C8-D716-434A-BCD9-6CAF209F8C67}">
      <dsp:nvSpPr>
        <dsp:cNvPr id="0" name=""/>
        <dsp:cNvSpPr/>
      </dsp:nvSpPr>
      <dsp:spPr>
        <a:xfrm>
          <a:off x="6049477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População Inicial</a:t>
          </a:r>
        </a:p>
      </dsp:txBody>
      <dsp:txXfrm>
        <a:off x="6087456" y="377815"/>
        <a:ext cx="2085195" cy="1220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143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44665" y="431214"/>
        <a:ext cx="2060143" cy="1206068"/>
      </dsp:txXfrm>
    </dsp:sp>
    <dsp:sp modelId="{0664D942-2562-4881-A5F1-3768CEC0158E}">
      <dsp:nvSpPr>
        <dsp:cNvPr id="0" name=""/>
        <dsp:cNvSpPr/>
      </dsp:nvSpPr>
      <dsp:spPr>
        <a:xfrm>
          <a:off x="2355850" y="76948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5850" y="875390"/>
        <a:ext cx="316861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0" y="46415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37522" y="501675"/>
        <a:ext cx="2060143" cy="1206068"/>
      </dsp:txXfrm>
    </dsp:sp>
    <dsp:sp modelId="{0664D942-2562-4881-A5F1-3768CEC0158E}">
      <dsp:nvSpPr>
        <dsp:cNvPr id="0" name=""/>
        <dsp:cNvSpPr/>
      </dsp:nvSpPr>
      <dsp:spPr>
        <a:xfrm rot="21519175">
          <a:off x="2350429" y="804412"/>
          <a:ext cx="456572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0448" y="911927"/>
        <a:ext cx="319600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C0B1-3C46-417C-AB0C-BD464671FED7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196E-A6EB-4C4F-8FD4-A43D6A929A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9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96E-A6EB-4C4F-8FD4-A43D6A929AA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99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96E-A6EB-4C4F-8FD4-A43D6A929AA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85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96E-A6EB-4C4F-8FD4-A43D6A929AA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9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III - Metaheurística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03/09/2021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7ECDC-D7DF-4360-BA92-31E6603C012E}"/>
              </a:ext>
            </a:extLst>
          </p:cNvPr>
          <p:cNvSpPr/>
          <p:nvPr/>
        </p:nvSpPr>
        <p:spPr>
          <a:xfrm>
            <a:off x="6409249" y="5132285"/>
            <a:ext cx="3293806" cy="11405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Quadro vermelho: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Destaca alterações da apresentação exibida em 03/set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Codificação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Codificação de problema da mochila, cada tarefa recebe um bit:</a:t>
            </a:r>
          </a:p>
          <a:p>
            <a:pPr marL="0" indent="0">
              <a:buNone/>
            </a:pPr>
            <a:r>
              <a:rPr lang="pt-BR" dirty="0"/>
              <a:t>1 = Termina antes da data;</a:t>
            </a:r>
          </a:p>
          <a:p>
            <a:pPr marL="0" indent="0">
              <a:buNone/>
            </a:pPr>
            <a:r>
              <a:rPr lang="pt-BR" dirty="0"/>
              <a:t>0 = termina após.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Premissas para essa modelagem: </a:t>
            </a:r>
          </a:p>
          <a:p>
            <a:pPr marL="0" indent="0">
              <a:buNone/>
            </a:pPr>
            <a:r>
              <a:rPr lang="pt-BR" dirty="0"/>
              <a:t>Sempre um trabalho termina em “d”</a:t>
            </a:r>
          </a:p>
          <a:p>
            <a:pPr marL="0" indent="0">
              <a:buNone/>
            </a:pPr>
            <a:r>
              <a:rPr lang="pt-BR" dirty="0"/>
              <a:t>Sequência será definida pela propriedade do V-shape.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49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Aptidão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aptidão é o valor da função objetivo. Menor Melhor. </a:t>
            </a:r>
          </a:p>
          <a:p>
            <a:endParaRPr lang="pt-BR" dirty="0"/>
          </a:p>
          <a:p>
            <a:r>
              <a:rPr lang="pt-BR" dirty="0"/>
              <a:t>Foi considerada a possibilidade do início do primeiro trabalho</a:t>
            </a:r>
          </a:p>
          <a:p>
            <a:pPr marL="0" indent="0">
              <a:buNone/>
            </a:pPr>
            <a:r>
              <a:rPr lang="pt-BR" dirty="0"/>
              <a:t>ser em 0.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20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cruzamentos</a:t>
            </a:r>
            <a:endParaRPr lang="pt-BR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758E22-91D5-4535-84E1-B1D32F6A5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2830950"/>
            <a:ext cx="4619625" cy="2257425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7F12C1-1DF7-48BD-B75C-BA4233125E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Foram implementadas dois tipo de cruzamento:</a:t>
            </a:r>
          </a:p>
          <a:p>
            <a:pPr marL="0" indent="0">
              <a:buNone/>
            </a:pPr>
            <a:r>
              <a:rPr lang="pt-BR" dirty="0"/>
              <a:t>Meio a meio                                         Aleatório                                         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F8DA74-3320-447E-84F8-06AF56A6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2709668"/>
            <a:ext cx="4905375" cy="32861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537310-0944-4C80-9B94-2795533304B9}"/>
              </a:ext>
            </a:extLst>
          </p:cNvPr>
          <p:cNvSpPr/>
          <p:nvPr/>
        </p:nvSpPr>
        <p:spPr>
          <a:xfrm>
            <a:off x="892044" y="5801534"/>
            <a:ext cx="10929064" cy="85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Não houve diferença no objetivo entre os tipos de cruzamento, e portanto foi adotado o mais simples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A9B1BA-BFB3-4C70-BEF9-7C4FE797B174}"/>
              </a:ext>
            </a:extLst>
          </p:cNvPr>
          <p:cNvSpPr/>
          <p:nvPr/>
        </p:nvSpPr>
        <p:spPr>
          <a:xfrm>
            <a:off x="8882743" y="1402050"/>
            <a:ext cx="3072375" cy="1325563"/>
          </a:xfrm>
          <a:prstGeom prst="wedgeEllipseCallout">
            <a:avLst>
              <a:gd name="adj1" fmla="val -39358"/>
              <a:gd name="adj2" fmla="val 60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gerar filhos diferentes dos mesmos pais</a:t>
            </a:r>
          </a:p>
        </p:txBody>
      </p:sp>
    </p:spTree>
    <p:extLst>
      <p:ext uri="{BB962C8B-B14F-4D97-AF65-F5344CB8AC3E}">
        <p14:creationId xmlns:p14="http://schemas.microsoft.com/office/powerpoint/2010/main" val="331491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seleção de pais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91C911-E154-4735-ABEF-7DBCCE8F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694" cy="4351338"/>
          </a:xfrm>
        </p:spPr>
        <p:txBody>
          <a:bodyPr>
            <a:normAutofit/>
          </a:bodyPr>
          <a:lstStyle/>
          <a:p>
            <a:r>
              <a:rPr lang="pt-BR" b="1" dirty="0"/>
              <a:t>Coliseu (torneio):</a:t>
            </a:r>
          </a:p>
          <a:p>
            <a:pPr lvl="1"/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F1A652-A5C4-4D5E-BD14-E073E5D7DB58}"/>
              </a:ext>
            </a:extLst>
          </p:cNvPr>
          <p:cNvSpPr txBox="1">
            <a:spLocks/>
          </p:cNvSpPr>
          <p:nvPr/>
        </p:nvSpPr>
        <p:spPr>
          <a:xfrm>
            <a:off x="7355633" y="1743497"/>
            <a:ext cx="4097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Roleta:</a:t>
            </a:r>
          </a:p>
          <a:p>
            <a:pPr lvl="1"/>
            <a:endParaRPr lang="pt-BR" dirty="0"/>
          </a:p>
        </p:txBody>
      </p:sp>
      <p:pic>
        <p:nvPicPr>
          <p:cNvPr id="1026" name="Picture 2" descr="PLATEIA.COM: RODA A RODA - SBT - 11/09/2010">
            <a:extLst>
              <a:ext uri="{FF2B5EF4-FFF2-40B4-BE49-F238E27FC236}">
                <a16:creationId xmlns:a16="http://schemas.microsoft.com/office/drawing/2014/main" id="{DB2D3AD3-2B1C-42A8-B088-9C590937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2999401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LATEIA.COM: RODA A RODA - SBT - 11/09/2010">
            <a:extLst>
              <a:ext uri="{FF2B5EF4-FFF2-40B4-BE49-F238E27FC236}">
                <a16:creationId xmlns:a16="http://schemas.microsoft.com/office/drawing/2014/main" id="{7ADFFCE9-8316-4751-A4FB-22CA5F46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3651398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LATEIA.COM: RODA A RODA - SBT - 11/09/2010">
            <a:extLst>
              <a:ext uri="{FF2B5EF4-FFF2-40B4-BE49-F238E27FC236}">
                <a16:creationId xmlns:a16="http://schemas.microsoft.com/office/drawing/2014/main" id="{EA31F313-33CB-4FF9-BC12-97CCD7FA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4763572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LATEIA.COM: RODA A RODA - SBT - 11/09/2010">
            <a:extLst>
              <a:ext uri="{FF2B5EF4-FFF2-40B4-BE49-F238E27FC236}">
                <a16:creationId xmlns:a16="http://schemas.microsoft.com/office/drawing/2014/main" id="{35057A4B-12CF-4B5D-9FA5-A9424EA2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5415569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1B5D39-4794-4287-9F4D-AAA20A24EED0}"/>
              </a:ext>
            </a:extLst>
          </p:cNvPr>
          <p:cNvCxnSpPr>
            <a:stCxn id="1026" idx="3"/>
            <a:endCxn id="10" idx="3"/>
          </p:cNvCxnSpPr>
          <p:nvPr/>
        </p:nvCxnSpPr>
        <p:spPr>
          <a:xfrm>
            <a:off x="2108718" y="3254925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1585E9D-1779-481C-8913-2707A869EFE9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2108718" y="5019096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E47CE-BAF1-4373-8F40-39897211E65E}"/>
              </a:ext>
            </a:extLst>
          </p:cNvPr>
          <p:cNvCxnSpPr>
            <a:cxnSpLocks/>
          </p:cNvCxnSpPr>
          <p:nvPr/>
        </p:nvCxnSpPr>
        <p:spPr>
          <a:xfrm>
            <a:off x="2341206" y="359335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4EA448-C726-4A6A-BEE3-35DD886EB769}"/>
              </a:ext>
            </a:extLst>
          </p:cNvPr>
          <p:cNvCxnSpPr>
            <a:cxnSpLocks/>
          </p:cNvCxnSpPr>
          <p:nvPr/>
        </p:nvCxnSpPr>
        <p:spPr>
          <a:xfrm>
            <a:off x="2341206" y="536881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0CCF3-8BFE-40AB-8DE3-C37E1603291F}"/>
              </a:ext>
            </a:extLst>
          </p:cNvPr>
          <p:cNvSpPr/>
          <p:nvPr/>
        </p:nvSpPr>
        <p:spPr>
          <a:xfrm>
            <a:off x="2796540" y="3368040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6C441-69AA-4998-827A-D841EBE78AF4}"/>
              </a:ext>
            </a:extLst>
          </p:cNvPr>
          <p:cNvSpPr/>
          <p:nvPr/>
        </p:nvSpPr>
        <p:spPr>
          <a:xfrm>
            <a:off x="2796540" y="5131734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6BD20B-EFF1-4ED5-8D76-43B6DAC936AC}"/>
              </a:ext>
            </a:extLst>
          </p:cNvPr>
          <p:cNvSpPr/>
          <p:nvPr/>
        </p:nvSpPr>
        <p:spPr>
          <a:xfrm>
            <a:off x="390939" y="2377440"/>
            <a:ext cx="4544955" cy="472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/>
              <a:t>Sorteios enviesados </a:t>
            </a:r>
            <a:r>
              <a:rPr lang="pt-BR" dirty="0"/>
              <a:t>entre os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 % melhores definem os competidores: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93F2E-D920-4F40-B648-92D29EE59E5D}"/>
              </a:ext>
            </a:extLst>
          </p:cNvPr>
          <p:cNvSpPr/>
          <p:nvPr/>
        </p:nvSpPr>
        <p:spPr>
          <a:xfrm>
            <a:off x="6427634" y="2370080"/>
            <a:ext cx="4697566" cy="700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Um </a:t>
            </a:r>
            <a:r>
              <a:rPr lang="pt-BR" u="sng" dirty="0"/>
              <a:t>sorteio enviesado </a:t>
            </a:r>
            <a:r>
              <a:rPr lang="pt-BR" dirty="0"/>
              <a:t>define qual o parente. Viés controlado pela variável: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% melhores soluções</a:t>
            </a:r>
          </a:p>
          <a:p>
            <a:pPr algn="ctr"/>
            <a:r>
              <a:rPr lang="pt-BR" dirty="0"/>
              <a:t>tem mais chance</a:t>
            </a:r>
          </a:p>
        </p:txBody>
      </p:sp>
      <p:pic>
        <p:nvPicPr>
          <p:cNvPr id="28" name="Picture 2" descr="PLATEIA.COM: RODA A RODA - SBT - 11/09/2010">
            <a:extLst>
              <a:ext uri="{FF2B5EF4-FFF2-40B4-BE49-F238E27FC236}">
                <a16:creationId xmlns:a16="http://schemas.microsoft.com/office/drawing/2014/main" id="{BCFD02EF-58F1-4314-BCA9-5E7C38AB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5" y="3403171"/>
            <a:ext cx="1552129" cy="6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5C1AA3E-A1AA-470D-B226-414E27D94B7C}"/>
              </a:ext>
            </a:extLst>
          </p:cNvPr>
          <p:cNvSpPr/>
          <p:nvPr/>
        </p:nvSpPr>
        <p:spPr>
          <a:xfrm>
            <a:off x="8476531" y="3434483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pic>
        <p:nvPicPr>
          <p:cNvPr id="30" name="Picture 2" descr="PLATEIA.COM: RODA A RODA - SBT - 11/09/2010">
            <a:extLst>
              <a:ext uri="{FF2B5EF4-FFF2-40B4-BE49-F238E27FC236}">
                <a16:creationId xmlns:a16="http://schemas.microsoft.com/office/drawing/2014/main" id="{99A73076-3F48-4D5D-A156-F586AB0B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6" y="4058287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A8E1522-2CF9-4B06-B83A-216ED78AFFAC}"/>
              </a:ext>
            </a:extLst>
          </p:cNvPr>
          <p:cNvSpPr/>
          <p:nvPr/>
        </p:nvSpPr>
        <p:spPr>
          <a:xfrm>
            <a:off x="8467166" y="4058287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5B71A-7269-4816-BA8F-56E54FAD1B99}"/>
              </a:ext>
            </a:extLst>
          </p:cNvPr>
          <p:cNvSpPr/>
          <p:nvPr/>
        </p:nvSpPr>
        <p:spPr>
          <a:xfrm>
            <a:off x="6649284" y="4731268"/>
            <a:ext cx="4323305" cy="93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Tipo de seleção de pais definido pela variável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usa_coliseu</a:t>
            </a:r>
            <a:r>
              <a:rPr lang="pt-BR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01628EC-0F1D-478B-8B31-BDE9544DD6DB}"/>
              </a:ext>
            </a:extLst>
          </p:cNvPr>
          <p:cNvSpPr/>
          <p:nvPr/>
        </p:nvSpPr>
        <p:spPr>
          <a:xfrm>
            <a:off x="5383155" y="5604173"/>
            <a:ext cx="3689725" cy="1170055"/>
          </a:xfrm>
          <a:prstGeom prst="wedgeEllipseCallout">
            <a:avLst>
              <a:gd name="adj1" fmla="val 49384"/>
              <a:gd name="adj2" fmla="val -608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Esse destaque é dado a variáveis que fizemos testes. Vamos contar os resultados no final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49107F-3124-4A5A-B3F7-05F6C03727A7}"/>
              </a:ext>
            </a:extLst>
          </p:cNvPr>
          <p:cNvSpPr/>
          <p:nvPr/>
        </p:nvSpPr>
        <p:spPr>
          <a:xfrm>
            <a:off x="7027968" y="2235707"/>
            <a:ext cx="1791567" cy="32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909E4E-679C-4C4C-8E3A-4BEECC42DBB2}"/>
              </a:ext>
            </a:extLst>
          </p:cNvPr>
          <p:cNvSpPr/>
          <p:nvPr/>
        </p:nvSpPr>
        <p:spPr>
          <a:xfrm>
            <a:off x="6427634" y="2581462"/>
            <a:ext cx="1605321" cy="32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753CD7-4F68-447F-97D5-18D054E43142}"/>
              </a:ext>
            </a:extLst>
          </p:cNvPr>
          <p:cNvSpPr/>
          <p:nvPr/>
        </p:nvSpPr>
        <p:spPr>
          <a:xfrm>
            <a:off x="443733" y="2305049"/>
            <a:ext cx="1950267" cy="32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4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 e é no máximo 50%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8964C8-90DD-4305-98A0-3898EAC2A307}"/>
              </a:ext>
            </a:extLst>
          </p:cNvPr>
          <p:cNvSpPr/>
          <p:nvPr/>
        </p:nvSpPr>
        <p:spPr>
          <a:xfrm>
            <a:off x="8798180" y="2717202"/>
            <a:ext cx="2038946" cy="492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6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  <a:p>
            <a:pPr marL="0" indent="0">
              <a:buNone/>
            </a:pPr>
            <a:r>
              <a:rPr lang="pt-BR" b="1" dirty="0"/>
              <a:t>Os mutantes tem sua aptidão avaliada e são incluídos na população.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Seleção dos genes sobreviventes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Após a etapa da mutação, a população é o dobro da inicial</a:t>
            </a:r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750CD-3337-46DA-830B-1880B79A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3" y="2408237"/>
            <a:ext cx="11668125" cy="4219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99D3B7-A502-4834-AD31-774BB4E21E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6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Parametrização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A675D7-EB33-4228-9E82-3457DFB2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Foram escolhidas para a parametrização as variáveis: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[0.1, 1, 10]; 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[0, 1];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[0.35, 0.75, 1].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Foram testados nos problemas [3 e 7] de cada tamanho, com todos h;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Metaheurística</a:t>
            </a:r>
            <a:r>
              <a:rPr lang="pt-BR" dirty="0"/>
              <a:t> foi repetida 3 vezes e o valor considerado foi a média das 3 repetições.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93741-5876-4D31-BEF1-C25AC64D53E1}"/>
              </a:ext>
            </a:extLst>
          </p:cNvPr>
          <p:cNvSpPr txBox="1"/>
          <p:nvPr/>
        </p:nvSpPr>
        <p:spPr>
          <a:xfrm>
            <a:off x="6672325" y="2434528"/>
            <a:ext cx="4953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Um aumento no parâmetro vai aumentar a...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E25E4-00D6-4F3D-B2AE-871DA902AF76}"/>
              </a:ext>
            </a:extLst>
          </p:cNvPr>
          <p:cNvSpPr txBox="1"/>
          <p:nvPr/>
        </p:nvSpPr>
        <p:spPr>
          <a:xfrm>
            <a:off x="6672325" y="2814367"/>
            <a:ext cx="194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Diversidade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98791-DA53-4094-92B4-4F497E8E4DEC}"/>
              </a:ext>
            </a:extLst>
          </p:cNvPr>
          <p:cNvSpPr txBox="1"/>
          <p:nvPr/>
        </p:nvSpPr>
        <p:spPr>
          <a:xfrm>
            <a:off x="6672325" y="3337587"/>
            <a:ext cx="235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Diversidade (</a:t>
            </a:r>
            <a:r>
              <a:rPr lang="en-US" sz="2800" dirty="0"/>
              <a:t>?)</a:t>
            </a:r>
            <a:endParaRPr lang="pt-B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3B796-56E1-47F5-9A7C-3991C2F96697}"/>
              </a:ext>
            </a:extLst>
          </p:cNvPr>
          <p:cNvSpPr txBox="1"/>
          <p:nvPr/>
        </p:nvSpPr>
        <p:spPr>
          <a:xfrm>
            <a:off x="6672325" y="3860807"/>
            <a:ext cx="279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Pressão evolutiva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5B29FBE-BEC4-415A-A49D-4EA7898089E2}"/>
              </a:ext>
            </a:extLst>
          </p:cNvPr>
          <p:cNvSpPr/>
          <p:nvPr/>
        </p:nvSpPr>
        <p:spPr>
          <a:xfrm rot="5400000">
            <a:off x="5591866" y="3482550"/>
            <a:ext cx="1564856" cy="22849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B9629E-2295-4608-B3F7-757790479999}"/>
              </a:ext>
            </a:extLst>
          </p:cNvPr>
          <p:cNvSpPr/>
          <p:nvPr/>
        </p:nvSpPr>
        <p:spPr>
          <a:xfrm>
            <a:off x="768197" y="4635295"/>
            <a:ext cx="10686384" cy="12542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D2F7D2-F119-41E1-9A67-D1A545EC4D4E}"/>
              </a:ext>
            </a:extLst>
          </p:cNvPr>
          <p:cNvSpPr/>
          <p:nvPr/>
        </p:nvSpPr>
        <p:spPr>
          <a:xfrm>
            <a:off x="4293062" y="2747066"/>
            <a:ext cx="1866206" cy="48774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</a:t>
            </a:r>
            <a:r>
              <a:rPr lang="pt-BR" dirty="0" err="1"/>
              <a:t>obj</a:t>
            </a:r>
            <a:r>
              <a:rPr lang="pt-BR" dirty="0"/>
              <a:t>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028FD9B-AC64-4F79-B46E-25DC30ED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5" y="2302132"/>
            <a:ext cx="4898540" cy="30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5533A77-42D8-4F0B-B6FC-5378D57F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4" y="2302132"/>
            <a:ext cx="5192291" cy="328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</a:t>
            </a:r>
            <a:r>
              <a:rPr lang="pt-BR" b="1" dirty="0" err="1"/>
              <a:t>elitistimo</a:t>
            </a:r>
            <a:r>
              <a:rPr lang="pt-BR" b="1" dirty="0"/>
              <a:t>                                                     </a:t>
            </a:r>
            <a:r>
              <a:rPr lang="pt-BR" b="1" dirty="0" err="1"/>
              <a:t>Usa_coliseu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929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</a:t>
            </a:r>
            <a:r>
              <a:rPr lang="pt-BR" dirty="0" err="1"/>
              <a:t>obj</a:t>
            </a:r>
            <a:r>
              <a:rPr lang="pt-BR" dirty="0"/>
              <a:t>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</a:t>
            </a:r>
            <a:r>
              <a:rPr lang="pt-BR" b="1" dirty="0" err="1"/>
              <a:t>elitistimo</a:t>
            </a:r>
            <a:r>
              <a:rPr lang="pt-BR" b="1" dirty="0"/>
              <a:t>, h=0,2</a:t>
            </a:r>
          </a:p>
          <a:p>
            <a:pPr marL="0" indent="0">
              <a:buNone/>
            </a:pPr>
            <a:r>
              <a:rPr lang="pt-BR" b="1" dirty="0"/>
              <a:t>200 serviços                                                    1000 serviços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543AC-7B73-4F36-B455-8A750DEB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81" y="2686220"/>
            <a:ext cx="6391275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1DE24-1A71-4602-9C45-73EC0343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504" y="2686221"/>
            <a:ext cx="6001756" cy="39415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659F7E-1DA6-4BC5-BE55-23D2F3045DBF}"/>
              </a:ext>
            </a:extLst>
          </p:cNvPr>
          <p:cNvSpPr/>
          <p:nvPr/>
        </p:nvSpPr>
        <p:spPr>
          <a:xfrm>
            <a:off x="44740" y="68826"/>
            <a:ext cx="12102520" cy="67891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- Introdução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4" descr="EVOLUTION">
            <a:extLst>
              <a:ext uri="{FF2B5EF4-FFF2-40B4-BE49-F238E27FC236}">
                <a16:creationId xmlns:a16="http://schemas.microsoft.com/office/drawing/2014/main" id="{AEB41C42-D956-45F4-BDB8-D8CB9569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32" y="3321050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obj.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21273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mutação  (padrão se mantém para outros “</a:t>
            </a:r>
            <a:r>
              <a:rPr lang="pt-BR" b="1" dirty="0" err="1"/>
              <a:t>h”s</a:t>
            </a:r>
            <a:r>
              <a:rPr lang="pt-BR" b="1" dirty="0"/>
              <a:t> e outros tamanhos)</a:t>
            </a:r>
          </a:p>
          <a:p>
            <a:pPr marL="0" indent="0">
              <a:buNone/>
            </a:pPr>
            <a:r>
              <a:rPr lang="pt-BR" b="1" dirty="0"/>
              <a:t>h=1000 serviços                                                          50 serviços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163C4-4FD3-4F9C-A5F0-ABD1A83A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984"/>
            <a:ext cx="5781675" cy="3895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FF719-B7B0-4331-BCE1-23B556A80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5" y="2745708"/>
            <a:ext cx="5943600" cy="37242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08367A-05A1-455E-A2F0-D3A62BBF32ED}"/>
              </a:ext>
            </a:extLst>
          </p:cNvPr>
          <p:cNvSpPr/>
          <p:nvPr/>
        </p:nvSpPr>
        <p:spPr>
          <a:xfrm>
            <a:off x="64602" y="0"/>
            <a:ext cx="12127398" cy="6858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E211B-E729-4D5C-AB95-D188FC2A6407}"/>
              </a:ext>
            </a:extLst>
          </p:cNvPr>
          <p:cNvSpPr txBox="1"/>
          <p:nvPr/>
        </p:nvSpPr>
        <p:spPr>
          <a:xfrm>
            <a:off x="3776495" y="6455148"/>
            <a:ext cx="8666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b="1" dirty="0"/>
              <a:t>  </a:t>
            </a:r>
            <a:r>
              <a:rPr lang="pt-BR" sz="1800" b="1" dirty="0">
                <a:solidFill>
                  <a:srgbClr val="FF0000"/>
                </a:solidFill>
              </a:rPr>
              <a:t>(valor indicado é a </a:t>
            </a:r>
            <a:r>
              <a:rPr lang="pt-BR" sz="1800" b="1" dirty="0" err="1">
                <a:solidFill>
                  <a:srgbClr val="FF0000"/>
                </a:solidFill>
              </a:rPr>
              <a:t>taxa_inicial</a:t>
            </a:r>
            <a:r>
              <a:rPr lang="pt-BR" sz="1800" b="1" dirty="0">
                <a:solidFill>
                  <a:srgbClr val="FF0000"/>
                </a:solidFill>
              </a:rPr>
              <a:t>/tamanho problema)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7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obj.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98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Resultado: Não conclusivo.</a:t>
            </a:r>
          </a:p>
          <a:p>
            <a:pPr marL="0" indent="0">
              <a:buNone/>
            </a:pPr>
            <a:r>
              <a:rPr lang="pt-BR" b="1" dirty="0"/>
              <a:t>Olhando a performance, observamos que a roleta desempenhava melhor: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B221CF5-49AF-4156-A64A-D0CF8D29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88" y="2911783"/>
            <a:ext cx="5236463" cy="35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2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Parâmetros adotados: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1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0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0.75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Os parâmetros escolhidos foram confirmados pelo teste com mais instâncias e nos problemas de todos os tamanhos, mantendo a indiferença dos parâmetros no resultado,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43ACF-066C-4C06-A313-8084684C7114}"/>
              </a:ext>
            </a:extLst>
          </p:cNvPr>
          <p:cNvSpPr/>
          <p:nvPr/>
        </p:nvSpPr>
        <p:spPr>
          <a:xfrm>
            <a:off x="556589" y="4654959"/>
            <a:ext cx="10327721" cy="14803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1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Tabelas de resultados comparativa com Biskup: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70BDDDF-DA12-4DD4-80FB-164314D5B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400436"/>
              </p:ext>
            </p:extLst>
          </p:nvPr>
        </p:nvGraphicFramePr>
        <p:xfrm>
          <a:off x="838200" y="2624551"/>
          <a:ext cx="965052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228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-3,842%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-5,695%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-6,192%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-5,768%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-6,365%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-6,683%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-1,623%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-4,643%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-4,932%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-3,750%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-3,559%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-4,354%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-3,239%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-0,721%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-0,057%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-0,409%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-0,242%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-0,175%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-0,154%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-0,057%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-1,648%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-2,726%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-2,861%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-2,456%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-2,537%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-2,788%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394912-EB89-40B1-A117-B3C98022C1F0}"/>
              </a:ext>
            </a:extLst>
          </p:cNvPr>
          <p:cNvSpPr/>
          <p:nvPr/>
        </p:nvSpPr>
        <p:spPr>
          <a:xfrm>
            <a:off x="3005629" y="3654243"/>
            <a:ext cx="6405071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C723E-3461-4F34-81F1-DB1F5239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60" y="1500021"/>
            <a:ext cx="4625942" cy="51283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9B9C49-D435-405C-80EC-4ED714DF36A6}"/>
              </a:ext>
            </a:extLst>
          </p:cNvPr>
          <p:cNvSpPr txBox="1"/>
          <p:nvPr/>
        </p:nvSpPr>
        <p:spPr>
          <a:xfrm>
            <a:off x="838200" y="1690688"/>
            <a:ext cx="3097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800" b="1" dirty="0"/>
              <a:t>Comparação com a literatura:</a:t>
            </a:r>
          </a:p>
          <a:p>
            <a:pPr marL="0" indent="0">
              <a:buNone/>
            </a:pPr>
            <a:endParaRPr lang="pt-BR" sz="28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B6DAF9-565F-4D23-8205-F860D18E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4610"/>
              </p:ext>
            </p:extLst>
          </p:nvPr>
        </p:nvGraphicFramePr>
        <p:xfrm>
          <a:off x="8732047" y="1584034"/>
          <a:ext cx="590491" cy="49919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491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115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Nosso algoritmo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-0,12%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-0,01%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3,84%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1,62%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0,72%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5,70%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4,64%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0,32%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0,24%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4,93%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5,77%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3,75%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6,37%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3,56%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6,68%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4,35%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effectLst/>
                        </a:rPr>
                        <a:t>2,13%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BAF6A39-22DE-40B7-8F7C-18CEAD6DE05D}"/>
              </a:ext>
            </a:extLst>
          </p:cNvPr>
          <p:cNvSpPr/>
          <p:nvPr/>
        </p:nvSpPr>
        <p:spPr>
          <a:xfrm>
            <a:off x="5290228" y="1921076"/>
            <a:ext cx="363986" cy="32509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B47B0-217A-4107-A027-D0CC8FEF54C3}"/>
              </a:ext>
            </a:extLst>
          </p:cNvPr>
          <p:cNvSpPr/>
          <p:nvPr/>
        </p:nvSpPr>
        <p:spPr>
          <a:xfrm>
            <a:off x="7104754" y="1921075"/>
            <a:ext cx="363986" cy="61725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883F99-CF49-4D20-8D45-7DE4C4A621D7}"/>
              </a:ext>
            </a:extLst>
          </p:cNvPr>
          <p:cNvSpPr/>
          <p:nvPr/>
        </p:nvSpPr>
        <p:spPr>
          <a:xfrm>
            <a:off x="7710208" y="1921075"/>
            <a:ext cx="363986" cy="61725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60CBA2-285E-4E0F-8CE1-76A04C809DF2}"/>
              </a:ext>
            </a:extLst>
          </p:cNvPr>
          <p:cNvSpPr/>
          <p:nvPr/>
        </p:nvSpPr>
        <p:spPr>
          <a:xfrm>
            <a:off x="8845300" y="2560631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7D0F10-89DD-4E69-9CE2-07B98B8D3CC4}"/>
              </a:ext>
            </a:extLst>
          </p:cNvPr>
          <p:cNvSpPr/>
          <p:nvPr/>
        </p:nvSpPr>
        <p:spPr>
          <a:xfrm>
            <a:off x="5867947" y="3036102"/>
            <a:ext cx="363986" cy="1433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163D15-752F-440A-82B8-C55D35BA3463}"/>
              </a:ext>
            </a:extLst>
          </p:cNvPr>
          <p:cNvSpPr/>
          <p:nvPr/>
        </p:nvSpPr>
        <p:spPr>
          <a:xfrm>
            <a:off x="5864774" y="3849109"/>
            <a:ext cx="363986" cy="1650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CAE85D-1EB8-4036-BABC-FADB550DCC5C}"/>
              </a:ext>
            </a:extLst>
          </p:cNvPr>
          <p:cNvSpPr/>
          <p:nvPr/>
        </p:nvSpPr>
        <p:spPr>
          <a:xfrm>
            <a:off x="8838950" y="4680461"/>
            <a:ext cx="363986" cy="43896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56A291-4C44-45A6-881F-974122846862}"/>
              </a:ext>
            </a:extLst>
          </p:cNvPr>
          <p:cNvSpPr/>
          <p:nvPr/>
        </p:nvSpPr>
        <p:spPr>
          <a:xfrm>
            <a:off x="8838038" y="6113151"/>
            <a:ext cx="363986" cy="3066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4B6D99-339E-4722-9154-87DC49286B14}"/>
              </a:ext>
            </a:extLst>
          </p:cNvPr>
          <p:cNvSpPr/>
          <p:nvPr/>
        </p:nvSpPr>
        <p:spPr>
          <a:xfrm>
            <a:off x="5864774" y="5454589"/>
            <a:ext cx="363986" cy="28920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39DB02A-298A-464B-8F99-FB2F3EE41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65004"/>
              </p:ext>
            </p:extLst>
          </p:nvPr>
        </p:nvGraphicFramePr>
        <p:xfrm>
          <a:off x="9698566" y="1566279"/>
          <a:ext cx="590491" cy="5019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491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261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Melhores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934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588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2,16%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8E26409-E979-4DD0-A2DA-2701CFC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69051"/>
              </p:ext>
            </p:extLst>
          </p:nvPr>
        </p:nvGraphicFramePr>
        <p:xfrm>
          <a:off x="10649504" y="1566279"/>
          <a:ext cx="920527" cy="5019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0527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261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Ainda temos a melhorar</a:t>
                      </a:r>
                      <a:endParaRPr lang="pt-BR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127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588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8792ECCC-EFEC-431C-B539-6C8291D2B124}"/>
              </a:ext>
            </a:extLst>
          </p:cNvPr>
          <p:cNvSpPr/>
          <p:nvPr/>
        </p:nvSpPr>
        <p:spPr>
          <a:xfrm>
            <a:off x="7707947" y="2556923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A4CFCF-D0FA-4348-BF0E-F04A21468023}"/>
              </a:ext>
            </a:extLst>
          </p:cNvPr>
          <p:cNvSpPr/>
          <p:nvPr/>
        </p:nvSpPr>
        <p:spPr>
          <a:xfrm>
            <a:off x="7106534" y="2569385"/>
            <a:ext cx="363986" cy="6100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7B9F1B-1A5A-477F-A245-A219A2696508}"/>
              </a:ext>
            </a:extLst>
          </p:cNvPr>
          <p:cNvSpPr/>
          <p:nvPr/>
        </p:nvSpPr>
        <p:spPr>
          <a:xfrm>
            <a:off x="6462508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E3F455-36B8-4680-BD66-10FD0A90ED88}"/>
              </a:ext>
            </a:extLst>
          </p:cNvPr>
          <p:cNvSpPr/>
          <p:nvPr/>
        </p:nvSpPr>
        <p:spPr>
          <a:xfrm>
            <a:off x="5873652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83295C-C583-42DB-8DAE-51510AAC7AE9}"/>
              </a:ext>
            </a:extLst>
          </p:cNvPr>
          <p:cNvSpPr/>
          <p:nvPr/>
        </p:nvSpPr>
        <p:spPr>
          <a:xfrm>
            <a:off x="5283992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CCBB33-BA64-4A90-9D3E-ADA99C03EC09}"/>
              </a:ext>
            </a:extLst>
          </p:cNvPr>
          <p:cNvSpPr/>
          <p:nvPr/>
        </p:nvSpPr>
        <p:spPr>
          <a:xfrm>
            <a:off x="8845300" y="2901342"/>
            <a:ext cx="363986" cy="28920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4B4976-D49D-4AD1-BDE7-98C57F2098A3}"/>
              </a:ext>
            </a:extLst>
          </p:cNvPr>
          <p:cNvSpPr/>
          <p:nvPr/>
        </p:nvSpPr>
        <p:spPr>
          <a:xfrm>
            <a:off x="8845576" y="320252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097D99-D187-4528-9F15-A317FEA06726}"/>
              </a:ext>
            </a:extLst>
          </p:cNvPr>
          <p:cNvSpPr/>
          <p:nvPr/>
        </p:nvSpPr>
        <p:spPr>
          <a:xfrm>
            <a:off x="7705139" y="320509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B2E144-2350-4E0E-B3A9-6C2B44E50D63}"/>
              </a:ext>
            </a:extLst>
          </p:cNvPr>
          <p:cNvSpPr/>
          <p:nvPr/>
        </p:nvSpPr>
        <p:spPr>
          <a:xfrm>
            <a:off x="7103726" y="3217558"/>
            <a:ext cx="363986" cy="6100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8E57E6-4DBA-41BD-B984-AB897A68ADEA}"/>
              </a:ext>
            </a:extLst>
          </p:cNvPr>
          <p:cNvSpPr/>
          <p:nvPr/>
        </p:nvSpPr>
        <p:spPr>
          <a:xfrm>
            <a:off x="8845300" y="3687464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DB0D98-5382-4657-A6AE-A0E2662249CB}"/>
              </a:ext>
            </a:extLst>
          </p:cNvPr>
          <p:cNvSpPr/>
          <p:nvPr/>
        </p:nvSpPr>
        <p:spPr>
          <a:xfrm>
            <a:off x="8294715" y="3683817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FE57BA-5EA3-4637-ADAC-3AA536516846}"/>
              </a:ext>
            </a:extLst>
          </p:cNvPr>
          <p:cNvSpPr/>
          <p:nvPr/>
        </p:nvSpPr>
        <p:spPr>
          <a:xfrm>
            <a:off x="5864774" y="3217558"/>
            <a:ext cx="363986" cy="29556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C58566-489E-44A3-88B8-E7354FFDFA45}"/>
              </a:ext>
            </a:extLst>
          </p:cNvPr>
          <p:cNvSpPr/>
          <p:nvPr/>
        </p:nvSpPr>
        <p:spPr>
          <a:xfrm>
            <a:off x="7705139" y="3836646"/>
            <a:ext cx="363986" cy="6346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D504BB-D23A-497A-A2F7-B278BA4F90AA}"/>
              </a:ext>
            </a:extLst>
          </p:cNvPr>
          <p:cNvSpPr/>
          <p:nvPr/>
        </p:nvSpPr>
        <p:spPr>
          <a:xfrm>
            <a:off x="7103726" y="3849109"/>
            <a:ext cx="363986" cy="62214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F52F6A-616A-43FC-8ED2-D760515AF19C}"/>
              </a:ext>
            </a:extLst>
          </p:cNvPr>
          <p:cNvSpPr/>
          <p:nvPr/>
        </p:nvSpPr>
        <p:spPr>
          <a:xfrm>
            <a:off x="8838950" y="3851729"/>
            <a:ext cx="363986" cy="1650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C8DB19-6A16-46C1-BB32-9B8E026FD9F1}"/>
              </a:ext>
            </a:extLst>
          </p:cNvPr>
          <p:cNvSpPr/>
          <p:nvPr/>
        </p:nvSpPr>
        <p:spPr>
          <a:xfrm>
            <a:off x="8841180" y="4175911"/>
            <a:ext cx="363986" cy="3066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0D654-31DB-4258-AB8A-6396B498937F}"/>
              </a:ext>
            </a:extLst>
          </p:cNvPr>
          <p:cNvSpPr/>
          <p:nvPr/>
        </p:nvSpPr>
        <p:spPr>
          <a:xfrm>
            <a:off x="7705453" y="4502177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5775E-A5EF-4BAF-AD0B-05DC51AAC2C2}"/>
              </a:ext>
            </a:extLst>
          </p:cNvPr>
          <p:cNvSpPr/>
          <p:nvPr/>
        </p:nvSpPr>
        <p:spPr>
          <a:xfrm>
            <a:off x="7104040" y="4482583"/>
            <a:ext cx="363986" cy="6420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E727BC-27D1-45EF-A8A0-BDD4FCF908E7}"/>
              </a:ext>
            </a:extLst>
          </p:cNvPr>
          <p:cNvSpPr/>
          <p:nvPr/>
        </p:nvSpPr>
        <p:spPr>
          <a:xfrm>
            <a:off x="5885057" y="4654347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B44A6D-0A0D-4743-B69D-9A3BF00BE27D}"/>
              </a:ext>
            </a:extLst>
          </p:cNvPr>
          <p:cNvSpPr/>
          <p:nvPr/>
        </p:nvSpPr>
        <p:spPr>
          <a:xfrm>
            <a:off x="6474633" y="4654347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ACBDB2-908D-4A18-941D-097FFBD1D2CA}"/>
              </a:ext>
            </a:extLst>
          </p:cNvPr>
          <p:cNvSpPr/>
          <p:nvPr/>
        </p:nvSpPr>
        <p:spPr>
          <a:xfrm>
            <a:off x="7703395" y="5150350"/>
            <a:ext cx="363986" cy="30808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D44067-569C-4B26-87E3-6D2EF75851E0}"/>
              </a:ext>
            </a:extLst>
          </p:cNvPr>
          <p:cNvSpPr/>
          <p:nvPr/>
        </p:nvSpPr>
        <p:spPr>
          <a:xfrm>
            <a:off x="5872041" y="5303398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552854-5B15-4973-8B6A-0519F8E6FA29}"/>
              </a:ext>
            </a:extLst>
          </p:cNvPr>
          <p:cNvSpPr/>
          <p:nvPr/>
        </p:nvSpPr>
        <p:spPr>
          <a:xfrm>
            <a:off x="6461617" y="5303398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84056F-B50B-46D0-A5C0-B4B260D70295}"/>
              </a:ext>
            </a:extLst>
          </p:cNvPr>
          <p:cNvSpPr/>
          <p:nvPr/>
        </p:nvSpPr>
        <p:spPr>
          <a:xfrm>
            <a:off x="7704561" y="578918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9211DD-400A-4C6E-AF49-632792E765F7}"/>
              </a:ext>
            </a:extLst>
          </p:cNvPr>
          <p:cNvSpPr/>
          <p:nvPr/>
        </p:nvSpPr>
        <p:spPr>
          <a:xfrm>
            <a:off x="8325988" y="578918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6CF496-62D6-4EA6-9AA0-1671F6277350}"/>
              </a:ext>
            </a:extLst>
          </p:cNvPr>
          <p:cNvSpPr/>
          <p:nvPr/>
        </p:nvSpPr>
        <p:spPr>
          <a:xfrm>
            <a:off x="8838038" y="2383274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6BFE1A-CCD3-46D4-B154-E9ED3BABF8C4}"/>
              </a:ext>
            </a:extLst>
          </p:cNvPr>
          <p:cNvSpPr txBox="1"/>
          <p:nvPr/>
        </p:nvSpPr>
        <p:spPr>
          <a:xfrm>
            <a:off x="85749" y="4299676"/>
            <a:ext cx="39722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Metaheuristics for Production Scheduling-</a:t>
            </a:r>
          </a:p>
          <a:p>
            <a:r>
              <a:rPr lang="fr-FR" dirty="0"/>
              <a:t>Bassem Jarboui Patrick Siarry Jacques Teghem (2013)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33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Tabelas de resultados comparativa com a busca local: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70BDDDF-DA12-4DD4-80FB-164314D5B9DC}"/>
              </a:ext>
            </a:extLst>
          </p:cNvPr>
          <p:cNvGraphicFramePr>
            <a:graphicFrameLocks/>
          </p:cNvGraphicFramePr>
          <p:nvPr/>
        </p:nvGraphicFramePr>
        <p:xfrm>
          <a:off x="838200" y="2624551"/>
          <a:ext cx="965052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228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-4,151%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-1,849%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-0,851%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-0,776%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-0,790%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-0,988%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-0,848%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-1,465%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-1,766%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-1,143%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-1,299%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-1,293%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-1,904%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-0,403%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-0,155%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-0,024%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-0,006%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-2,275%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-1,038%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-0,759%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-0,483%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-0,484%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-0,572%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-0,535%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394912-EB89-40B1-A117-B3C98022C1F0}"/>
              </a:ext>
            </a:extLst>
          </p:cNvPr>
          <p:cNvSpPr/>
          <p:nvPr/>
        </p:nvSpPr>
        <p:spPr>
          <a:xfrm>
            <a:off x="1949317" y="3645365"/>
            <a:ext cx="1051336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A3B86-C485-42F2-8D59-B61B090A401C}"/>
              </a:ext>
            </a:extLst>
          </p:cNvPr>
          <p:cNvSpPr/>
          <p:nvPr/>
        </p:nvSpPr>
        <p:spPr>
          <a:xfrm>
            <a:off x="8395985" y="4613922"/>
            <a:ext cx="1051336" cy="96855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64925-EC29-4B49-B66D-BA3CF61E411B}"/>
              </a:ext>
            </a:extLst>
          </p:cNvPr>
          <p:cNvSpPr/>
          <p:nvPr/>
        </p:nvSpPr>
        <p:spPr>
          <a:xfrm>
            <a:off x="7256438" y="6224179"/>
            <a:ext cx="3330430" cy="5018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Melhor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literatura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necessitar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metaheurística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168BE-EED3-4A59-B6C7-9178DFA0405B}"/>
              </a:ext>
            </a:extLst>
          </p:cNvPr>
          <p:cNvSpPr/>
          <p:nvPr/>
        </p:nvSpPr>
        <p:spPr>
          <a:xfrm>
            <a:off x="1958751" y="5174770"/>
            <a:ext cx="1051336" cy="36413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tempos execução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6C555A-18F7-41C5-9AA2-91AC4123C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652629"/>
              </p:ext>
            </p:extLst>
          </p:nvPr>
        </p:nvGraphicFramePr>
        <p:xfrm>
          <a:off x="2494972" y="2212847"/>
          <a:ext cx="6311676" cy="326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47E9A3-B80A-436E-B558-744C83ECC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49483"/>
              </p:ext>
            </p:extLst>
          </p:nvPr>
        </p:nvGraphicFramePr>
        <p:xfrm>
          <a:off x="2494971" y="5475237"/>
          <a:ext cx="6311676" cy="5009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7250">
                  <a:extLst>
                    <a:ext uri="{9D8B030D-6E8A-4147-A177-3AD203B41FA5}">
                      <a16:colId xmlns:a16="http://schemas.microsoft.com/office/drawing/2014/main" val="2696409482"/>
                    </a:ext>
                  </a:extLst>
                </a:gridCol>
                <a:gridCol w="762628">
                  <a:extLst>
                    <a:ext uri="{9D8B030D-6E8A-4147-A177-3AD203B41FA5}">
                      <a16:colId xmlns:a16="http://schemas.microsoft.com/office/drawing/2014/main" val="180999774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7653174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553133142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736667566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01269115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1397342723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680855690"/>
                    </a:ext>
                  </a:extLst>
                </a:gridCol>
              </a:tblGrid>
              <a:tr h="250498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Dimensão (n)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74778"/>
                  </a:ext>
                </a:extLst>
              </a:tr>
              <a:tr h="250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(s)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8,442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13,771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24,346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46,723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76,795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6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5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22BFAF6-ECCA-4C3C-BAF9-C231E79B4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502506"/>
              </p:ext>
            </p:extLst>
          </p:nvPr>
        </p:nvGraphicFramePr>
        <p:xfrm>
          <a:off x="1582993" y="2228133"/>
          <a:ext cx="8731045" cy="4264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BBEB37-C325-4570-A75B-3F1CE4F4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Evolução dos resultados para problema 1, 1000 serviços, h=0,2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AB4D2-08C7-407B-900D-02931D82E455}"/>
              </a:ext>
            </a:extLst>
          </p:cNvPr>
          <p:cNvSpPr/>
          <p:nvPr/>
        </p:nvSpPr>
        <p:spPr>
          <a:xfrm>
            <a:off x="0" y="37238"/>
            <a:ext cx="12192000" cy="68207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4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A aplicação do algoritmo genético mostrou-se capaz de melhorar ainda mais os objetivos obtidos nas etapas anteriores de heurística construtiva e de melhoria.</a:t>
            </a:r>
          </a:p>
          <a:p>
            <a:r>
              <a:rPr lang="pt-BR" dirty="0"/>
              <a:t>A metaheurística foi responsável por melhorar nossos resultados para as instâncias de h 0,2 e 0,4, principalmente para o conjunto 10, cujos resultados finais estão muito próximos ou iguais aos ótimos.</a:t>
            </a:r>
          </a:p>
          <a:p>
            <a:r>
              <a:rPr lang="pt-BR" dirty="0"/>
              <a:t>Dos 28 conjuntos de instâncias, alcançamos o melhor resultado da literatura em 13 deles (46,4%). Em outros 8 (28,6%), estamos a no máximo 0,02% de atingir o melhor resultado disponível, sendo que um maior tempo de execução aliado a um melhor tunning dos parâmetros do AG possam contribuir para a melhoria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Production Scheduling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r>
              <a:rPr lang="en-US" sz="2400" dirty="0" err="1"/>
              <a:t>Relembrando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básico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70B19-CB37-4059-884E-6F54A183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9"/>
          <a:stretch/>
        </p:blipFill>
        <p:spPr>
          <a:xfrm>
            <a:off x="3257154" y="4226717"/>
            <a:ext cx="5677692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98956"/>
              </p:ext>
            </p:extLst>
          </p:nvPr>
        </p:nvGraphicFramePr>
        <p:xfrm>
          <a:off x="400245" y="3373172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435823" y="2469351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033813" y="5940521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033813" y="2274714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094781" y="646551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5894962" y="2431621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477712" y="590279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489232" y="2274713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4605779" y="639116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314343" y="2336858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376487" y="585884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372688" y="2274714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001154" y="628084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Relembrando... z</a:t>
            </a:r>
            <a:r>
              <a:rPr lang="pt-BR" sz="4800" baseline="-25000" dirty="0"/>
              <a:t>corte</a:t>
            </a:r>
            <a:endParaRPr lang="pt-BR" sz="4800" i="1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5B88E7-699F-4269-9E5D-87D0BF8E26BA}"/>
              </a:ext>
            </a:extLst>
          </p:cNvPr>
          <p:cNvCxnSpPr>
            <a:cxnSpLocks/>
          </p:cNvCxnSpPr>
          <p:nvPr/>
        </p:nvCxnSpPr>
        <p:spPr>
          <a:xfrm flipH="1" flipV="1">
            <a:off x="10496069" y="2385431"/>
            <a:ext cx="13169" cy="36695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D686B64-2AFB-45C1-8EDA-4E015E364C18}"/>
              </a:ext>
            </a:extLst>
          </p:cNvPr>
          <p:cNvSpPr/>
          <p:nvPr/>
        </p:nvSpPr>
        <p:spPr>
          <a:xfrm rot="5400000">
            <a:off x="10558213" y="5907414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94D151E-43B0-4560-ACA8-E2CB06B3DBC2}"/>
              </a:ext>
            </a:extLst>
          </p:cNvPr>
          <p:cNvSpPr/>
          <p:nvPr/>
        </p:nvSpPr>
        <p:spPr>
          <a:xfrm rot="5400000">
            <a:off x="10554414" y="2323287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20CCBE-132F-4989-995B-1D7E3F424B2D}"/>
              </a:ext>
            </a:extLst>
          </p:cNvPr>
          <p:cNvSpPr txBox="1"/>
          <p:nvPr/>
        </p:nvSpPr>
        <p:spPr>
          <a:xfrm>
            <a:off x="10346463" y="6280847"/>
            <a:ext cx="12326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0,75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EDC209-C0EC-4736-A68A-2CD88DD29E21}"/>
              </a:ext>
            </a:extLst>
          </p:cNvPr>
          <p:cNvGrpSpPr/>
          <p:nvPr/>
        </p:nvGrpSpPr>
        <p:grpSpPr>
          <a:xfrm>
            <a:off x="-26777" y="1182985"/>
            <a:ext cx="2320492" cy="1484288"/>
            <a:chOff x="2824909" y="1427810"/>
            <a:chExt cx="2320492" cy="14842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B21BCF-FB7F-4541-A92C-A26B78E7F8B0}"/>
                </a:ext>
              </a:extLst>
            </p:cNvPr>
            <p:cNvSpPr/>
            <p:nvPr/>
          </p:nvSpPr>
          <p:spPr>
            <a:xfrm>
              <a:off x="2824909" y="1427810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Z = (bi - ai)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696B1-41C8-4FE0-831A-580D68D75AB7}"/>
                </a:ext>
              </a:extLst>
            </p:cNvPr>
            <p:cNvSpPr/>
            <p:nvPr/>
          </p:nvSpPr>
          <p:spPr>
            <a:xfrm>
              <a:off x="2824909" y="1813685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      (bi + ai) 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FE3083-B40D-4C98-B8F9-A890CA1FA371}"/>
              </a:ext>
            </a:extLst>
          </p:cNvPr>
          <p:cNvCxnSpPr/>
          <p:nvPr/>
        </p:nvCxnSpPr>
        <p:spPr>
          <a:xfrm>
            <a:off x="934141" y="1943421"/>
            <a:ext cx="907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771566-7644-4B3B-8655-A23677672C93}"/>
              </a:ext>
            </a:extLst>
          </p:cNvPr>
          <p:cNvSpPr/>
          <p:nvPr/>
        </p:nvSpPr>
        <p:spPr>
          <a:xfrm>
            <a:off x="2202801" y="1463999"/>
            <a:ext cx="4959999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Coeficiente com domínio [-1,1];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6492F5-8073-4444-8633-97F5339710EC}"/>
              </a:ext>
            </a:extLst>
          </p:cNvPr>
          <p:cNvSpPr/>
          <p:nvPr/>
        </p:nvSpPr>
        <p:spPr>
          <a:xfrm>
            <a:off x="6700158" y="1412988"/>
            <a:ext cx="5220771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Positivo = priorizado para atrasar;</a:t>
            </a:r>
          </a:p>
          <a:p>
            <a:r>
              <a:rPr lang="pt-BR" sz="2400" dirty="0"/>
              <a:t>Negativo = priorizado para adiantar</a:t>
            </a:r>
          </a:p>
        </p:txBody>
      </p:sp>
    </p:spTree>
    <p:extLst>
      <p:ext uri="{BB962C8B-B14F-4D97-AF65-F5344CB8AC3E}">
        <p14:creationId xmlns:p14="http://schemas.microsoft.com/office/powerpoint/2010/main" val="317177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 Inicial</a:t>
            </a:r>
            <a:endParaRPr lang="pt-BR"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E5FE94C-0DEE-4ABA-A658-E40938A74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415612"/>
              </p:ext>
            </p:extLst>
          </p:nvPr>
        </p:nvGraphicFramePr>
        <p:xfrm>
          <a:off x="1418253" y="1987420"/>
          <a:ext cx="8226843" cy="197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D898A2-2B53-4EC1-90D5-07673F153EE9}"/>
              </a:ext>
            </a:extLst>
          </p:cNvPr>
          <p:cNvSpPr/>
          <p:nvPr/>
        </p:nvSpPr>
        <p:spPr>
          <a:xfrm>
            <a:off x="9473585" y="4026062"/>
            <a:ext cx="2567673" cy="1397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5 soluções factíveis;</a:t>
            </a:r>
          </a:p>
          <a:p>
            <a:pPr algn="ctr"/>
            <a:r>
              <a:rPr lang="pt-BR" sz="2800" dirty="0"/>
              <a:t>“Ótimos locais”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353C3-C26F-4E1D-934F-AF4DA5CC0E27}"/>
              </a:ext>
            </a:extLst>
          </p:cNvPr>
          <p:cNvSpPr/>
          <p:nvPr/>
        </p:nvSpPr>
        <p:spPr>
          <a:xfrm>
            <a:off x="150742" y="4285023"/>
            <a:ext cx="3824099" cy="22078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Possui parâmetro de ajuste: “Z corte”</a:t>
            </a:r>
          </a:p>
          <a:p>
            <a:pPr algn="ctr"/>
            <a:r>
              <a:rPr lang="pt-BR" sz="2400" dirty="0"/>
              <a:t>É realizada com ajustes</a:t>
            </a:r>
          </a:p>
          <a:p>
            <a:pPr algn="ctr"/>
            <a:r>
              <a:rPr lang="pt-BR" sz="2400" dirty="0"/>
              <a:t> [0,25  0,5  0,6  0,75  2,0]</a:t>
            </a:r>
          </a:p>
          <a:p>
            <a:pPr algn="ctr"/>
            <a:r>
              <a:rPr lang="pt-BR" sz="2400" dirty="0"/>
              <a:t>Gera uma solução para cada “Z corte”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EEBF3B-5CCE-4F79-991D-6D308E1E5C2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62792" y="3532518"/>
            <a:ext cx="381828" cy="75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F29559-B049-4E80-9278-9A0A28155684}"/>
              </a:ext>
            </a:extLst>
          </p:cNvPr>
          <p:cNvCxnSpPr>
            <a:cxnSpLocks/>
          </p:cNvCxnSpPr>
          <p:nvPr/>
        </p:nvCxnSpPr>
        <p:spPr>
          <a:xfrm>
            <a:off x="8812699" y="3268381"/>
            <a:ext cx="660886" cy="77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E3B090-E3A4-4A36-98FF-E6074DBE3097}"/>
              </a:ext>
            </a:extLst>
          </p:cNvPr>
          <p:cNvSpPr/>
          <p:nvPr/>
        </p:nvSpPr>
        <p:spPr>
          <a:xfrm>
            <a:off x="5083170" y="4553896"/>
            <a:ext cx="2847849" cy="12217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Busca local em cada solução</a:t>
            </a:r>
          </a:p>
          <a:p>
            <a:pPr algn="ctr"/>
            <a:endParaRPr lang="pt-BR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ABA02E-2035-4EED-817B-1F3775D7FDA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601441" y="3532518"/>
            <a:ext cx="905654" cy="102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Definição da população inicial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Definimos como população inicial as soluções com os melhores objetivos da heurística construtiva + busca local para os diferentes z</a:t>
            </a:r>
            <a:r>
              <a:rPr lang="pt-BR" baseline="-25000" dirty="0"/>
              <a:t>corte</a:t>
            </a:r>
            <a:r>
              <a:rPr lang="pt-BR" dirty="0"/>
              <a:t> = [0,25  0,5  0,6  0,75  2,0], com os seus respectivos objetivos (fitness)</a:t>
            </a:r>
          </a:p>
          <a:p>
            <a:r>
              <a:rPr lang="pt-BR" dirty="0"/>
              <a:t>Esse grupo de soluções também fará parte do conjunto inicial de soluções reprodutoras (população inicial dos pais)</a:t>
            </a:r>
          </a:p>
        </p:txBody>
      </p:sp>
    </p:spTree>
    <p:extLst>
      <p:ext uri="{BB962C8B-B14F-4D97-AF65-F5344CB8AC3E}">
        <p14:creationId xmlns:p14="http://schemas.microsoft.com/office/powerpoint/2010/main" val="25913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0635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860478" y="1690688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A8389B6B-C173-4C35-B7C6-CB02FB79372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0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1793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Diversidade </a:t>
            </a:r>
            <a:r>
              <a:rPr lang="pt-BR" dirty="0" err="1"/>
              <a:t>vs</a:t>
            </a:r>
            <a:r>
              <a:rPr lang="pt-BR" dirty="0"/>
              <a:t> Pressão Evolutiva</a:t>
            </a:r>
            <a:endParaRPr lang="pt-BR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80801-55DE-4420-BB57-FD3214F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66" y="1433650"/>
            <a:ext cx="7046604" cy="4071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AE2C6-0D42-4F68-86D7-8B8923C9B97A}"/>
              </a:ext>
            </a:extLst>
          </p:cNvPr>
          <p:cNvSpPr txBox="1"/>
          <p:nvPr/>
        </p:nvSpPr>
        <p:spPr>
          <a:xfrm>
            <a:off x="1364457" y="5795050"/>
            <a:ext cx="1023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Ref.: Handbook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Metaheuristics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Michel </a:t>
            </a:r>
            <a:r>
              <a:rPr lang="pt-BR" dirty="0" err="1"/>
              <a:t>Gendreau</a:t>
            </a:r>
            <a:r>
              <a:rPr lang="pt-BR" dirty="0"/>
              <a:t>, Jean-Yves </a:t>
            </a:r>
            <a:r>
              <a:rPr lang="pt-BR" dirty="0" err="1"/>
              <a:t>Potvin</a:t>
            </a:r>
            <a:r>
              <a:rPr lang="pt-BR" dirty="0"/>
              <a:t>, página 268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5DA7C7C-F973-48BA-A0BC-D14B1F19FD81}"/>
              </a:ext>
            </a:extLst>
          </p:cNvPr>
          <p:cNvSpPr/>
          <p:nvPr/>
        </p:nvSpPr>
        <p:spPr>
          <a:xfrm>
            <a:off x="8096435" y="1383013"/>
            <a:ext cx="3506680" cy="1573237"/>
          </a:xfrm>
          <a:prstGeom prst="wedgeEllipseCallout">
            <a:avLst>
              <a:gd name="adj1" fmla="val -68627"/>
              <a:gd name="adj2" fmla="val 124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Variar a população é uma das formas de variar a diversidade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D5291-F86F-4EDF-AFA7-175AEC81D1FE}"/>
              </a:ext>
            </a:extLst>
          </p:cNvPr>
          <p:cNvSpPr/>
          <p:nvPr/>
        </p:nvSpPr>
        <p:spPr>
          <a:xfrm>
            <a:off x="5912529" y="5033640"/>
            <a:ext cx="1349405" cy="2308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604BE5E1-B49B-4893-A3B1-741BE62549B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8763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732453" y="1445843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5661A6-773E-47EB-A038-2161D4A84034}"/>
              </a:ext>
            </a:extLst>
          </p:cNvPr>
          <p:cNvGrpSpPr/>
          <p:nvPr/>
        </p:nvGrpSpPr>
        <p:grpSpPr>
          <a:xfrm>
            <a:off x="4652483" y="4077070"/>
            <a:ext cx="2135187" cy="1281112"/>
            <a:chOff x="2996406" y="393692"/>
            <a:chExt cx="2135187" cy="1281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B422EAC-C955-4192-B46F-7566F136F0A2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70BD8A3D-AAAA-40CD-B577-9B805213DA02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Cruzamentos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C5C6FB-EE01-4387-899F-D1100D007EED}"/>
              </a:ext>
            </a:extLst>
          </p:cNvPr>
          <p:cNvGrpSpPr/>
          <p:nvPr/>
        </p:nvGrpSpPr>
        <p:grpSpPr>
          <a:xfrm>
            <a:off x="4665929" y="5412157"/>
            <a:ext cx="2135187" cy="1281112"/>
            <a:chOff x="2996406" y="393692"/>
            <a:chExt cx="2135187" cy="12811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35F694D-89C9-4E5F-8AFB-3E96151F11E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4BF4D699-500A-496A-BC0E-5ED12141CEB3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Mutação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1AF7AB-A351-4614-A5B1-02FF82C90E86}"/>
              </a:ext>
            </a:extLst>
          </p:cNvPr>
          <p:cNvGrpSpPr/>
          <p:nvPr/>
        </p:nvGrpSpPr>
        <p:grpSpPr>
          <a:xfrm>
            <a:off x="7598835" y="4077070"/>
            <a:ext cx="2135187" cy="1281112"/>
            <a:chOff x="2996406" y="393692"/>
            <a:chExt cx="2135187" cy="128111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20239CF-8E8E-40F6-A8EB-0B34CFFAAB2C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8B4C17B8-5D16-4A03-952C-8C674CAE87CF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100" kern="1200" dirty="0"/>
                <a:t>Avaliação e seleção dos genes sobreviventes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87833F-0BF5-4BCA-8203-37817E2B09E2}"/>
              </a:ext>
            </a:extLst>
          </p:cNvPr>
          <p:cNvGrpSpPr/>
          <p:nvPr/>
        </p:nvGrpSpPr>
        <p:grpSpPr>
          <a:xfrm>
            <a:off x="1587649" y="4039548"/>
            <a:ext cx="2135187" cy="1281112"/>
            <a:chOff x="2996406" y="393692"/>
            <a:chExt cx="2135187" cy="128111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640EEB8-2422-4725-8204-CD3B0A9DFF0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55ADCB21-3021-480B-A1E2-2CF70C1A5F3C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500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E33AC5-349A-4E07-BC88-E8B88DA76B3D}"/>
              </a:ext>
            </a:extLst>
          </p:cNvPr>
          <p:cNvGrpSpPr/>
          <p:nvPr/>
        </p:nvGrpSpPr>
        <p:grpSpPr>
          <a:xfrm>
            <a:off x="9022769" y="1324809"/>
            <a:ext cx="2612642" cy="644603"/>
            <a:chOff x="2996406" y="393692"/>
            <a:chExt cx="2135187" cy="130003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A822F-9FE0-4512-AC6E-50D23A593069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BACAC22F-DCC4-4A72-A5F6-B4101427E455}"/>
                </a:ext>
              </a:extLst>
            </p:cNvPr>
            <p:cNvSpPr txBox="1"/>
            <p:nvPr/>
          </p:nvSpPr>
          <p:spPr>
            <a:xfrm>
              <a:off x="2996406" y="487656"/>
              <a:ext cx="2060143" cy="120606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1000 gerações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73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</TotalTime>
  <Words>1775</Words>
  <Application>Microsoft Office PowerPoint</Application>
  <PresentationFormat>Widescreen</PresentationFormat>
  <Paragraphs>474</Paragraphs>
  <Slides>29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PRO5826 Estudo de Heurísticas e Meta-heurísticas para Problemas de Produção</vt:lpstr>
      <vt:lpstr>Algoritmo Genético - Introdução</vt:lpstr>
      <vt:lpstr>Ideia geral – Algoritmo Genético</vt:lpstr>
      <vt:lpstr>PowerPoint Presentation</vt:lpstr>
      <vt:lpstr>População Inicial</vt:lpstr>
      <vt:lpstr>AG – Definição da população inicial</vt:lpstr>
      <vt:lpstr>Algoritmo Genético – Ideia Geral</vt:lpstr>
      <vt:lpstr>Diversidade vs Pressão Evolutiva</vt:lpstr>
      <vt:lpstr>Algoritmo Genético – Ideia Geral</vt:lpstr>
      <vt:lpstr>Algoritmo Genético – Codificação</vt:lpstr>
      <vt:lpstr>Algoritmo Genético – Aptidão</vt:lpstr>
      <vt:lpstr>Cruzamento – cruzamentos</vt:lpstr>
      <vt:lpstr>Cruzamento – seleção de pais</vt:lpstr>
      <vt:lpstr>AG – Mutação</vt:lpstr>
      <vt:lpstr>AG – Mutação</vt:lpstr>
      <vt:lpstr>AG – Seleção dos genes sobreviventes</vt:lpstr>
      <vt:lpstr>Parametrização</vt:lpstr>
      <vt:lpstr>Resultados – Parametrização – Quanto ao obj.</vt:lpstr>
      <vt:lpstr>Resultados – Parametrização – Quanto ao obj.</vt:lpstr>
      <vt:lpstr>Resultados – Parametrização – Quanto ao obj.</vt:lpstr>
      <vt:lpstr>Resultados – Parametrização – Quanto ao obj.</vt:lpstr>
      <vt:lpstr>Resultados – Parametrização</vt:lpstr>
      <vt:lpstr>Resultados</vt:lpstr>
      <vt:lpstr>Resultados</vt:lpstr>
      <vt:lpstr>Resultados</vt:lpstr>
      <vt:lpstr>Resultados tempos execução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73</cp:revision>
  <dcterms:created xsi:type="dcterms:W3CDTF">2021-07-14T22:40:57Z</dcterms:created>
  <dcterms:modified xsi:type="dcterms:W3CDTF">2021-09-10T13:06:30Z</dcterms:modified>
</cp:coreProperties>
</file>