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9" r:id="rId3"/>
    <p:sldId id="257" r:id="rId4"/>
    <p:sldId id="294" r:id="rId5"/>
    <p:sldId id="295" r:id="rId6"/>
    <p:sldId id="287" r:id="rId7"/>
    <p:sldId id="297" r:id="rId8"/>
    <p:sldId id="300" r:id="rId9"/>
    <p:sldId id="296" r:id="rId10"/>
    <p:sldId id="299" r:id="rId11"/>
    <p:sldId id="298" r:id="rId12"/>
    <p:sldId id="288" r:id="rId13"/>
    <p:sldId id="291" r:id="rId14"/>
    <p:sldId id="292" r:id="rId15"/>
    <p:sldId id="293" r:id="rId16"/>
    <p:sldId id="269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Heurística construtiva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Heurística de melhoria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População Inicial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 custLinFactNeighborX="-1862" custLinFactNeighborY="5500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230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construtiva</a:t>
          </a:r>
        </a:p>
      </dsp:txBody>
      <dsp:txXfrm>
        <a:off x="45209" y="377815"/>
        <a:ext cx="2085195" cy="1220733"/>
      </dsp:txXfrm>
    </dsp:sp>
    <dsp:sp modelId="{0664D942-2562-4881-A5F1-3768CEC0158E}">
      <dsp:nvSpPr>
        <dsp:cNvPr id="0" name=""/>
        <dsp:cNvSpPr/>
      </dsp:nvSpPr>
      <dsp:spPr>
        <a:xfrm>
          <a:off x="2384499" y="720199"/>
          <a:ext cx="45816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2384499" y="827392"/>
        <a:ext cx="320715" cy="321579"/>
      </dsp:txXfrm>
    </dsp:sp>
    <dsp:sp modelId="{9736F9CF-B144-48F0-A7DA-67811CE3A03E}">
      <dsp:nvSpPr>
        <dsp:cNvPr id="0" name=""/>
        <dsp:cNvSpPr/>
      </dsp:nvSpPr>
      <dsp:spPr>
        <a:xfrm>
          <a:off x="3032844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de melhoria</a:t>
          </a:r>
        </a:p>
      </dsp:txBody>
      <dsp:txXfrm>
        <a:off x="3070823" y="377815"/>
        <a:ext cx="2085195" cy="1220733"/>
      </dsp:txXfrm>
    </dsp:sp>
    <dsp:sp modelId="{86DC9505-177F-4717-BB68-30A17B83F13E}">
      <dsp:nvSpPr>
        <dsp:cNvPr id="0" name=""/>
        <dsp:cNvSpPr/>
      </dsp:nvSpPr>
      <dsp:spPr>
        <a:xfrm>
          <a:off x="5407867" y="720199"/>
          <a:ext cx="45340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5407867" y="827392"/>
        <a:ext cx="317383" cy="321579"/>
      </dsp:txXfrm>
    </dsp:sp>
    <dsp:sp modelId="{544FE4C8-D716-434A-BCD9-6CAF209F8C67}">
      <dsp:nvSpPr>
        <dsp:cNvPr id="0" name=""/>
        <dsp:cNvSpPr/>
      </dsp:nvSpPr>
      <dsp:spPr>
        <a:xfrm>
          <a:off x="6049477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População Inicial</a:t>
          </a:r>
        </a:p>
      </dsp:txBody>
      <dsp:txXfrm>
        <a:off x="6087456" y="377815"/>
        <a:ext cx="2085195" cy="1220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143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44665" y="431214"/>
        <a:ext cx="2060143" cy="1206068"/>
      </dsp:txXfrm>
    </dsp:sp>
    <dsp:sp modelId="{0664D942-2562-4881-A5F1-3768CEC0158E}">
      <dsp:nvSpPr>
        <dsp:cNvPr id="0" name=""/>
        <dsp:cNvSpPr/>
      </dsp:nvSpPr>
      <dsp:spPr>
        <a:xfrm>
          <a:off x="2355850" y="76948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5850" y="875390"/>
        <a:ext cx="316861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0" y="46415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37522" y="501675"/>
        <a:ext cx="2060143" cy="1206068"/>
      </dsp:txXfrm>
    </dsp:sp>
    <dsp:sp modelId="{0664D942-2562-4881-A5F1-3768CEC0158E}">
      <dsp:nvSpPr>
        <dsp:cNvPr id="0" name=""/>
        <dsp:cNvSpPr/>
      </dsp:nvSpPr>
      <dsp:spPr>
        <a:xfrm rot="21519175">
          <a:off x="2350429" y="804412"/>
          <a:ext cx="456572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0448" y="911927"/>
        <a:ext cx="319600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III - Metaheurística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03/09/2021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604BE5E1-B49B-4893-A3B1-741BE62549B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8763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732453" y="1445843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5661A6-773E-47EB-A038-2161D4A84034}"/>
              </a:ext>
            </a:extLst>
          </p:cNvPr>
          <p:cNvGrpSpPr/>
          <p:nvPr/>
        </p:nvGrpSpPr>
        <p:grpSpPr>
          <a:xfrm>
            <a:off x="4652483" y="4077070"/>
            <a:ext cx="2135187" cy="1281112"/>
            <a:chOff x="2996406" y="393692"/>
            <a:chExt cx="2135187" cy="1281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B422EAC-C955-4192-B46F-7566F136F0A2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70BD8A3D-AAAA-40CD-B577-9B805213DA02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Cruzamentos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C5C6FB-EE01-4387-899F-D1100D007EED}"/>
              </a:ext>
            </a:extLst>
          </p:cNvPr>
          <p:cNvGrpSpPr/>
          <p:nvPr/>
        </p:nvGrpSpPr>
        <p:grpSpPr>
          <a:xfrm>
            <a:off x="4665929" y="5412157"/>
            <a:ext cx="2135187" cy="1281112"/>
            <a:chOff x="2996406" y="393692"/>
            <a:chExt cx="2135187" cy="12811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35F694D-89C9-4E5F-8AFB-3E96151F11E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4BF4D699-500A-496A-BC0E-5ED12141CEB3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Mutação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1AF7AB-A351-4614-A5B1-02FF82C90E86}"/>
              </a:ext>
            </a:extLst>
          </p:cNvPr>
          <p:cNvGrpSpPr/>
          <p:nvPr/>
        </p:nvGrpSpPr>
        <p:grpSpPr>
          <a:xfrm>
            <a:off x="7598835" y="4077070"/>
            <a:ext cx="2135187" cy="1281112"/>
            <a:chOff x="2996406" y="393692"/>
            <a:chExt cx="2135187" cy="128111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20239CF-8E8E-40F6-A8EB-0B34CFFAAB2C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8B4C17B8-5D16-4A03-952C-8C674CAE87CF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100" kern="1200" dirty="0"/>
                <a:t>Avaliação e seleção dos genes sobreviventes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87833F-0BF5-4BCA-8203-37817E2B09E2}"/>
              </a:ext>
            </a:extLst>
          </p:cNvPr>
          <p:cNvGrpSpPr/>
          <p:nvPr/>
        </p:nvGrpSpPr>
        <p:grpSpPr>
          <a:xfrm>
            <a:off x="1587649" y="4039548"/>
            <a:ext cx="2135187" cy="1281112"/>
            <a:chOff x="2996406" y="393692"/>
            <a:chExt cx="2135187" cy="128111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640EEB8-2422-4725-8204-CD3B0A9DFF0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55ADCB21-3021-480B-A1E2-2CF70C1A5F3C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500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E33AC5-349A-4E07-BC88-E8B88DA76B3D}"/>
              </a:ext>
            </a:extLst>
          </p:cNvPr>
          <p:cNvGrpSpPr/>
          <p:nvPr/>
        </p:nvGrpSpPr>
        <p:grpSpPr>
          <a:xfrm>
            <a:off x="9022769" y="1324809"/>
            <a:ext cx="2612642" cy="644603"/>
            <a:chOff x="2996406" y="393692"/>
            <a:chExt cx="2135187" cy="130003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A822F-9FE0-4512-AC6E-50D23A593069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BACAC22F-DCC4-4A72-A5F6-B4101427E455}"/>
                </a:ext>
              </a:extLst>
            </p:cNvPr>
            <p:cNvSpPr txBox="1"/>
            <p:nvPr/>
          </p:nvSpPr>
          <p:spPr>
            <a:xfrm>
              <a:off x="2996406" y="487656"/>
              <a:ext cx="2060143" cy="120606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1000 gerações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73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seleção de pais e cruzamentos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1491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Escolha dos reprodutores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Implementamos duas estratégias distintas de escolha dos reprodutores:</a:t>
            </a:r>
          </a:p>
          <a:p>
            <a:r>
              <a:rPr lang="pt-BR" b="1" dirty="0"/>
              <a:t>Torneio:</a:t>
            </a:r>
          </a:p>
          <a:p>
            <a:pPr lvl="1"/>
            <a:r>
              <a:rPr lang="pt-BR" dirty="0"/>
              <a:t>Escolhe-se aleatoriamente, dentre a população de pais, um número de pais (parametrizável) para duelarem entre si. O vencedor é o pai que se reproduzirá com outro pai escolhido em um outro duelo.</a:t>
            </a:r>
          </a:p>
          <a:p>
            <a:r>
              <a:rPr lang="pt-BR" b="1" dirty="0"/>
              <a:t>Roleta: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52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Estratégia de reprodução (crossover)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estratégia de reprodução foi desenvolvida...</a:t>
            </a:r>
          </a:p>
        </p:txBody>
      </p:sp>
    </p:spTree>
    <p:extLst>
      <p:ext uri="{BB962C8B-B14F-4D97-AF65-F5344CB8AC3E}">
        <p14:creationId xmlns:p14="http://schemas.microsoft.com/office/powerpoint/2010/main" val="88709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Taxa de mutação inicial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53051-B6B8-42CD-A27E-55759F5E95C5}"/>
              </a:ext>
            </a:extLst>
          </p:cNvPr>
          <p:cNvSpPr/>
          <p:nvPr/>
        </p:nvSpPr>
        <p:spPr>
          <a:xfrm>
            <a:off x="1900197" y="2345093"/>
            <a:ext cx="2202024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Explicar parâmetros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004297-0ECF-4E3D-A6C4-EA9DCE1253BF}"/>
              </a:ext>
            </a:extLst>
          </p:cNvPr>
          <p:cNvSpPr/>
          <p:nvPr/>
        </p:nvSpPr>
        <p:spPr>
          <a:xfrm>
            <a:off x="1900197" y="3579848"/>
            <a:ext cx="2202024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Reparo de infactíveis</a:t>
            </a:r>
          </a:p>
        </p:txBody>
      </p:sp>
    </p:spTree>
    <p:extLst>
      <p:ext uri="{BB962C8B-B14F-4D97-AF65-F5344CB8AC3E}">
        <p14:creationId xmlns:p14="http://schemas.microsoft.com/office/powerpoint/2010/main" val="228636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33310" cy="1325563"/>
          </a:xfrm>
        </p:spPr>
        <p:txBody>
          <a:bodyPr/>
          <a:lstStyle/>
          <a:p>
            <a:r>
              <a:rPr lang="pt-BR" dirty="0"/>
              <a:t>AG – Avaliação das aptidões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0F32C-EC72-4C6B-9D82-C48F4D7EAF42}"/>
              </a:ext>
            </a:extLst>
          </p:cNvPr>
          <p:cNvSpPr/>
          <p:nvPr/>
        </p:nvSpPr>
        <p:spPr>
          <a:xfrm>
            <a:off x="2422711" y="2198760"/>
            <a:ext cx="2202024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Fitness = objetivo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5A132B-CA19-42AC-AABF-1EE641718E9C}"/>
              </a:ext>
            </a:extLst>
          </p:cNvPr>
          <p:cNvSpPr/>
          <p:nvPr/>
        </p:nvSpPr>
        <p:spPr>
          <a:xfrm>
            <a:off x="2422711" y="3345025"/>
            <a:ext cx="2202024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Explicar parâmetros</a:t>
            </a:r>
          </a:p>
        </p:txBody>
      </p:sp>
    </p:spTree>
    <p:extLst>
      <p:ext uri="{BB962C8B-B14F-4D97-AF65-F5344CB8AC3E}">
        <p14:creationId xmlns:p14="http://schemas.microsoft.com/office/powerpoint/2010/main" val="429078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pt-BR" dirty="0"/>
              <a:t>Abordagem mista que prioriza inicialmente os serviços pela suas diferenças entre a</a:t>
            </a:r>
            <a:r>
              <a:rPr lang="pt-BR" baseline="-25000" dirty="0"/>
              <a:t>i</a:t>
            </a:r>
            <a:r>
              <a:rPr lang="pt-BR" dirty="0"/>
              <a:t> e b</a:t>
            </a:r>
            <a:r>
              <a:rPr lang="pt-BR" baseline="-25000" dirty="0"/>
              <a:t>i</a:t>
            </a:r>
            <a:r>
              <a:rPr lang="pt-BR" dirty="0"/>
              <a:t> e, em seguida, considera o quanto os remanescentes penalizarão a função objetivo é uma estratégia válida.</a:t>
            </a:r>
          </a:p>
          <a:p>
            <a:r>
              <a:rPr lang="pt-BR" dirty="0"/>
              <a:t>Melhores resultados foram obtidos para conjuntos de maiores dimensões (n &gt;= 50) e problemas mais restritivos (h até 0,4). Apesar de apresentar um pior objetivo para os menos restritivos (h &gt;= 0,6), o z</a:t>
            </a:r>
            <a:r>
              <a:rPr lang="pt-BR" baseline="-25000" dirty="0"/>
              <a:t>corte</a:t>
            </a:r>
            <a:r>
              <a:rPr lang="pt-BR" dirty="0"/>
              <a:t> = 0,5, caso combinado com um método de busca mais robusto, mostra potencial para objetivos melhores do que a referência de </a:t>
            </a:r>
            <a:r>
              <a:rPr lang="pt-BR" dirty="0" err="1"/>
              <a:t>Biskup</a:t>
            </a:r>
            <a:r>
              <a:rPr lang="pt-BR" dirty="0"/>
              <a:t>.</a:t>
            </a:r>
          </a:p>
          <a:p>
            <a:r>
              <a:rPr lang="pt-BR" dirty="0"/>
              <a:t>Como próximos passos: limitante da </a:t>
            </a:r>
            <a:r>
              <a:rPr lang="pt-BR" dirty="0" err="1"/>
              <a:t>pré</a:t>
            </a:r>
            <a:r>
              <a:rPr lang="pt-BR" dirty="0"/>
              <a:t>-alocação dos serviços, seja em relação ao tempo ou à parcela de serviços totais; melhorar a etapa de busca para instâncias menos restritivas; aplicação do z</a:t>
            </a:r>
            <a:r>
              <a:rPr lang="pt-BR" baseline="-25000" dirty="0"/>
              <a:t>corte</a:t>
            </a:r>
            <a:r>
              <a:rPr lang="pt-BR" dirty="0"/>
              <a:t> com outras heurísticas para avaliação do seu potencial.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</a:t>
            </a:r>
            <a:r>
              <a:rPr lang="en-US" b="0" i="1" dirty="0" err="1">
                <a:effectLst/>
              </a:rPr>
              <a:t>ProductionScheduling</a:t>
            </a:r>
            <a:r>
              <a:rPr lang="en-US" b="0" i="1" dirty="0">
                <a:effectLst/>
              </a:rPr>
              <a:t>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98956"/>
              </p:ext>
            </p:extLst>
          </p:nvPr>
        </p:nvGraphicFramePr>
        <p:xfrm>
          <a:off x="400245" y="3373172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435823" y="2469351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033813" y="5940521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033813" y="2274714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094781" y="646551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5894962" y="2431621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477712" y="590279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489232" y="2274713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4605779" y="639116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314343" y="2336858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376487" y="585884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372688" y="2274714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001154" y="628084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Relembrando... z</a:t>
            </a:r>
            <a:r>
              <a:rPr lang="pt-BR" sz="4800" baseline="-25000" dirty="0"/>
              <a:t>corte</a:t>
            </a:r>
            <a:endParaRPr lang="pt-BR" sz="4800" i="1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5B88E7-699F-4269-9E5D-87D0BF8E26BA}"/>
              </a:ext>
            </a:extLst>
          </p:cNvPr>
          <p:cNvCxnSpPr>
            <a:cxnSpLocks/>
          </p:cNvCxnSpPr>
          <p:nvPr/>
        </p:nvCxnSpPr>
        <p:spPr>
          <a:xfrm flipH="1" flipV="1">
            <a:off x="10496069" y="2385431"/>
            <a:ext cx="13169" cy="36695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D686B64-2AFB-45C1-8EDA-4E015E364C18}"/>
              </a:ext>
            </a:extLst>
          </p:cNvPr>
          <p:cNvSpPr/>
          <p:nvPr/>
        </p:nvSpPr>
        <p:spPr>
          <a:xfrm rot="5400000">
            <a:off x="10558213" y="5907414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94D151E-43B0-4560-ACA8-E2CB06B3DBC2}"/>
              </a:ext>
            </a:extLst>
          </p:cNvPr>
          <p:cNvSpPr/>
          <p:nvPr/>
        </p:nvSpPr>
        <p:spPr>
          <a:xfrm rot="5400000">
            <a:off x="10554414" y="2323287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20CCBE-132F-4989-995B-1D7E3F424B2D}"/>
              </a:ext>
            </a:extLst>
          </p:cNvPr>
          <p:cNvSpPr txBox="1"/>
          <p:nvPr/>
        </p:nvSpPr>
        <p:spPr>
          <a:xfrm>
            <a:off x="10346463" y="6280847"/>
            <a:ext cx="12326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0,75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EDC209-C0EC-4736-A68A-2CD88DD29E21}"/>
              </a:ext>
            </a:extLst>
          </p:cNvPr>
          <p:cNvGrpSpPr/>
          <p:nvPr/>
        </p:nvGrpSpPr>
        <p:grpSpPr>
          <a:xfrm>
            <a:off x="-26777" y="1182985"/>
            <a:ext cx="2320492" cy="1484288"/>
            <a:chOff x="2824909" y="1427810"/>
            <a:chExt cx="2320492" cy="14842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B21BCF-FB7F-4541-A92C-A26B78E7F8B0}"/>
                </a:ext>
              </a:extLst>
            </p:cNvPr>
            <p:cNvSpPr/>
            <p:nvPr/>
          </p:nvSpPr>
          <p:spPr>
            <a:xfrm>
              <a:off x="2824909" y="1427810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Z = (bi - ai)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696B1-41C8-4FE0-831A-580D68D75AB7}"/>
                </a:ext>
              </a:extLst>
            </p:cNvPr>
            <p:cNvSpPr/>
            <p:nvPr/>
          </p:nvSpPr>
          <p:spPr>
            <a:xfrm>
              <a:off x="2824909" y="1813685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      (bi + ai) 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FE3083-B40D-4C98-B8F9-A890CA1FA371}"/>
              </a:ext>
            </a:extLst>
          </p:cNvPr>
          <p:cNvCxnSpPr/>
          <p:nvPr/>
        </p:nvCxnSpPr>
        <p:spPr>
          <a:xfrm>
            <a:off x="934141" y="1943421"/>
            <a:ext cx="907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771566-7644-4B3B-8655-A23677672C93}"/>
              </a:ext>
            </a:extLst>
          </p:cNvPr>
          <p:cNvSpPr/>
          <p:nvPr/>
        </p:nvSpPr>
        <p:spPr>
          <a:xfrm>
            <a:off x="2202801" y="1463999"/>
            <a:ext cx="4959999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Coeficiente com domínio [-1,1];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6492F5-8073-4444-8633-97F5339710EC}"/>
              </a:ext>
            </a:extLst>
          </p:cNvPr>
          <p:cNvSpPr/>
          <p:nvPr/>
        </p:nvSpPr>
        <p:spPr>
          <a:xfrm>
            <a:off x="6700158" y="1412988"/>
            <a:ext cx="5220771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Positivo = priorizado para atrasar;</a:t>
            </a:r>
          </a:p>
          <a:p>
            <a:r>
              <a:rPr lang="pt-BR" sz="2400" dirty="0"/>
              <a:t>Negativo = priorizado para adiantar</a:t>
            </a:r>
          </a:p>
        </p:txBody>
      </p:sp>
    </p:spTree>
    <p:extLst>
      <p:ext uri="{BB962C8B-B14F-4D97-AF65-F5344CB8AC3E}">
        <p14:creationId xmlns:p14="http://schemas.microsoft.com/office/powerpoint/2010/main" val="317177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- Introdução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4" descr="EVOLUTION">
            <a:extLst>
              <a:ext uri="{FF2B5EF4-FFF2-40B4-BE49-F238E27FC236}">
                <a16:creationId xmlns:a16="http://schemas.microsoft.com/office/drawing/2014/main" id="{AEB41C42-D956-45F4-BDB8-D8CB9569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32" y="3321050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r>
              <a:rPr lang="en-US" sz="2400" dirty="0" err="1"/>
              <a:t>Relembrando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básico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70B19-CB37-4059-884E-6F54A183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9"/>
          <a:stretch/>
        </p:blipFill>
        <p:spPr>
          <a:xfrm>
            <a:off x="3257154" y="4226717"/>
            <a:ext cx="5677692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 Inicial</a:t>
            </a:r>
            <a:endParaRPr lang="pt-BR"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E5FE94C-0DEE-4ABA-A658-E40938A74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415612"/>
              </p:ext>
            </p:extLst>
          </p:nvPr>
        </p:nvGraphicFramePr>
        <p:xfrm>
          <a:off x="1418253" y="1987420"/>
          <a:ext cx="8226843" cy="197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D898A2-2B53-4EC1-90D5-07673F153EE9}"/>
              </a:ext>
            </a:extLst>
          </p:cNvPr>
          <p:cNvSpPr/>
          <p:nvPr/>
        </p:nvSpPr>
        <p:spPr>
          <a:xfrm>
            <a:off x="9473585" y="4026062"/>
            <a:ext cx="2567673" cy="1397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5 soluções factíveis;</a:t>
            </a:r>
          </a:p>
          <a:p>
            <a:pPr algn="ctr"/>
            <a:r>
              <a:rPr lang="pt-BR" sz="2800" dirty="0"/>
              <a:t>“Ótimos locais”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353C3-C26F-4E1D-934F-AF4DA5CC0E27}"/>
              </a:ext>
            </a:extLst>
          </p:cNvPr>
          <p:cNvSpPr/>
          <p:nvPr/>
        </p:nvSpPr>
        <p:spPr>
          <a:xfrm>
            <a:off x="150742" y="4285023"/>
            <a:ext cx="3824099" cy="22078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Possui parâmetro de ajuste: “Z corte”</a:t>
            </a:r>
          </a:p>
          <a:p>
            <a:pPr algn="ctr"/>
            <a:r>
              <a:rPr lang="pt-BR" sz="2400" dirty="0"/>
              <a:t>É realizada com ajustes</a:t>
            </a:r>
          </a:p>
          <a:p>
            <a:pPr algn="ctr"/>
            <a:r>
              <a:rPr lang="pt-BR" sz="2400" dirty="0"/>
              <a:t> [0,25  0,5  0,6  0,75  2,0]</a:t>
            </a:r>
          </a:p>
          <a:p>
            <a:pPr algn="ctr"/>
            <a:r>
              <a:rPr lang="pt-BR" sz="2400" dirty="0"/>
              <a:t>Gera uma solução para cada “Z corte”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EEBF3B-5CCE-4F79-991D-6D308E1E5C2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62792" y="3532518"/>
            <a:ext cx="381828" cy="75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F29559-B049-4E80-9278-9A0A28155684}"/>
              </a:ext>
            </a:extLst>
          </p:cNvPr>
          <p:cNvCxnSpPr>
            <a:cxnSpLocks/>
          </p:cNvCxnSpPr>
          <p:nvPr/>
        </p:nvCxnSpPr>
        <p:spPr>
          <a:xfrm>
            <a:off x="8812699" y="3268381"/>
            <a:ext cx="660886" cy="77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E3B090-E3A4-4A36-98FF-E6074DBE3097}"/>
              </a:ext>
            </a:extLst>
          </p:cNvPr>
          <p:cNvSpPr/>
          <p:nvPr/>
        </p:nvSpPr>
        <p:spPr>
          <a:xfrm>
            <a:off x="5083170" y="4553896"/>
            <a:ext cx="2847849" cy="12217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Busca local em cada solução</a:t>
            </a:r>
          </a:p>
          <a:p>
            <a:pPr algn="ctr"/>
            <a:endParaRPr lang="pt-BR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ABA02E-2035-4EED-817B-1F3775D7FDA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601441" y="3532518"/>
            <a:ext cx="905654" cy="102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Definição da população inicial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Definimos como população inicial as soluções com os melhores objetivos da heurística construtiva + busca local para os diferentes z</a:t>
            </a:r>
            <a:r>
              <a:rPr lang="pt-BR" baseline="-25000" dirty="0"/>
              <a:t>corte</a:t>
            </a:r>
            <a:r>
              <a:rPr lang="pt-BR" dirty="0"/>
              <a:t> = [0,25  0,5  0,6  0,75  2,0], com os seus respectivos objetivos (fitness)</a:t>
            </a:r>
          </a:p>
          <a:p>
            <a:r>
              <a:rPr lang="pt-BR" dirty="0"/>
              <a:t>Esse grupo de soluções também fará parte do conjunto inicial de soluções reprodutoras (população inicial dos pais)</a:t>
            </a:r>
          </a:p>
        </p:txBody>
      </p:sp>
    </p:spTree>
    <p:extLst>
      <p:ext uri="{BB962C8B-B14F-4D97-AF65-F5344CB8AC3E}">
        <p14:creationId xmlns:p14="http://schemas.microsoft.com/office/powerpoint/2010/main" val="25913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Codificação</a:t>
            </a:r>
            <a:endParaRPr lang="pt-BR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20879-22DE-49C6-860D-6F6AD3CB7904}"/>
              </a:ext>
            </a:extLst>
          </p:cNvPr>
          <p:cNvSpPr/>
          <p:nvPr/>
        </p:nvSpPr>
        <p:spPr>
          <a:xfrm>
            <a:off x="1321768" y="2929630"/>
            <a:ext cx="9716416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Explicar codificação</a:t>
            </a:r>
          </a:p>
        </p:txBody>
      </p:sp>
    </p:spTree>
    <p:extLst>
      <p:ext uri="{BB962C8B-B14F-4D97-AF65-F5344CB8AC3E}">
        <p14:creationId xmlns:p14="http://schemas.microsoft.com/office/powerpoint/2010/main" val="137349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0635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860478" y="1690688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A8389B6B-C173-4C35-B7C6-CB02FB79372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0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1793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Diversidade </a:t>
            </a:r>
            <a:r>
              <a:rPr lang="pt-BR" dirty="0" err="1"/>
              <a:t>vs</a:t>
            </a:r>
            <a:r>
              <a:rPr lang="pt-BR" dirty="0"/>
              <a:t> Pressão Evolutiva</a:t>
            </a:r>
            <a:endParaRPr lang="pt-BR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80801-55DE-4420-BB57-FD3214F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66" y="1433650"/>
            <a:ext cx="7046604" cy="4071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AE2C6-0D42-4F68-86D7-8B8923C9B97A}"/>
              </a:ext>
            </a:extLst>
          </p:cNvPr>
          <p:cNvSpPr txBox="1"/>
          <p:nvPr/>
        </p:nvSpPr>
        <p:spPr>
          <a:xfrm>
            <a:off x="1364457" y="5795050"/>
            <a:ext cx="1023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Ref.: Handbook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Metaheuristics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Michel </a:t>
            </a:r>
            <a:r>
              <a:rPr lang="pt-BR" dirty="0" err="1"/>
              <a:t>Gendreau</a:t>
            </a:r>
            <a:r>
              <a:rPr lang="pt-BR" dirty="0"/>
              <a:t>, Jean-Yves </a:t>
            </a:r>
            <a:r>
              <a:rPr lang="pt-BR" dirty="0" err="1"/>
              <a:t>Potvin</a:t>
            </a:r>
            <a:r>
              <a:rPr lang="pt-BR" dirty="0"/>
              <a:t>, página 268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5DA7C7C-F973-48BA-A0BC-D14B1F19FD81}"/>
              </a:ext>
            </a:extLst>
          </p:cNvPr>
          <p:cNvSpPr/>
          <p:nvPr/>
        </p:nvSpPr>
        <p:spPr>
          <a:xfrm>
            <a:off x="8096435" y="1383013"/>
            <a:ext cx="3506680" cy="1573237"/>
          </a:xfrm>
          <a:prstGeom prst="wedgeEllipseCallout">
            <a:avLst>
              <a:gd name="adj1" fmla="val -68627"/>
              <a:gd name="adj2" fmla="val 124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Variar a população é uma das formas de variar a diversidade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D5291-F86F-4EDF-AFA7-175AEC81D1FE}"/>
              </a:ext>
            </a:extLst>
          </p:cNvPr>
          <p:cNvSpPr/>
          <p:nvPr/>
        </p:nvSpPr>
        <p:spPr>
          <a:xfrm>
            <a:off x="5912529" y="5033640"/>
            <a:ext cx="1349405" cy="2308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0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</TotalTime>
  <Words>752</Words>
  <Application>Microsoft Office PowerPoint</Application>
  <PresentationFormat>Widescreen</PresentationFormat>
  <Paragraphs>147</Paragraphs>
  <Slides>18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PRO5826 Estudo de Heurísticas e Meta-heurísticas para Problemas de Produção</vt:lpstr>
      <vt:lpstr>PowerPoint Presentation</vt:lpstr>
      <vt:lpstr>Algoritmo Genético - Introdução</vt:lpstr>
      <vt:lpstr>Ideia geral – Algoritmo Genético</vt:lpstr>
      <vt:lpstr>População Inicial</vt:lpstr>
      <vt:lpstr>AG – Definição da população inicial</vt:lpstr>
      <vt:lpstr>Algoritmo Genético – Codificação</vt:lpstr>
      <vt:lpstr>Algoritmo Genético – Ideia Geral</vt:lpstr>
      <vt:lpstr>Diversidade vs Pressão Evolutiva</vt:lpstr>
      <vt:lpstr>Algoritmo Genético – Ideia Geral</vt:lpstr>
      <vt:lpstr>Cruzamento – seleção de pais e cruzamentos</vt:lpstr>
      <vt:lpstr>AG – Escolha dos reprodutores</vt:lpstr>
      <vt:lpstr>AG – Estratégia de reprodução (crossover)</vt:lpstr>
      <vt:lpstr>AG – Mutação</vt:lpstr>
      <vt:lpstr>AG – Avaliação das aptidões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52</cp:revision>
  <dcterms:created xsi:type="dcterms:W3CDTF">2021-07-14T22:40:57Z</dcterms:created>
  <dcterms:modified xsi:type="dcterms:W3CDTF">2021-09-02T18:48:56Z</dcterms:modified>
</cp:coreProperties>
</file>