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21"/>
  </p:notesMasterIdLst>
  <p:sldIdLst>
    <p:sldId id="291" r:id="rId2"/>
    <p:sldId id="292" r:id="rId3"/>
    <p:sldId id="294" r:id="rId4"/>
    <p:sldId id="310" r:id="rId5"/>
    <p:sldId id="295" r:id="rId6"/>
    <p:sldId id="297" r:id="rId7"/>
    <p:sldId id="296" r:id="rId8"/>
    <p:sldId id="298" r:id="rId9"/>
    <p:sldId id="299" r:id="rId10"/>
    <p:sldId id="300" r:id="rId11"/>
    <p:sldId id="301" r:id="rId12"/>
    <p:sldId id="303" r:id="rId13"/>
    <p:sldId id="304" r:id="rId14"/>
    <p:sldId id="308" r:id="rId15"/>
    <p:sldId id="309" r:id="rId16"/>
    <p:sldId id="307" r:id="rId17"/>
    <p:sldId id="305" r:id="rId18"/>
    <p:sldId id="312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4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4472C4"/>
    <a:srgbClr val="FFC000"/>
    <a:srgbClr val="2F528F"/>
    <a:srgbClr val="FFF2CC"/>
    <a:srgbClr val="70AD47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>
        <p:scale>
          <a:sx n="75" d="100"/>
          <a:sy n="75" d="100"/>
        </p:scale>
        <p:origin x="989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327BF-C21C-40E6-A81D-6D787E39E7E9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A1369-A76C-428E-B47B-FE5EAA276C0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24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925" y="369911"/>
            <a:ext cx="10515600" cy="1325563"/>
          </a:xfrm>
        </p:spPr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43475"/>
          </a:xfrm>
        </p:spPr>
        <p:txBody>
          <a:bodyPr/>
          <a:lstStyle/>
          <a:p>
            <a:r>
              <a:rPr lang="pt-BR" sz="3200" dirty="0"/>
              <a:t>O parâmetro avaliado é sempre: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3200" dirty="0"/>
              <a:t>Heurísticas com natureza estocástica foram resolvidas 3 vezes e foi adotado o valor médio.</a:t>
            </a:r>
          </a:p>
          <a:p>
            <a:endParaRPr lang="pt-BR" sz="3200" dirty="0"/>
          </a:p>
          <a:p>
            <a:r>
              <a:rPr lang="pt-BR" sz="3200" dirty="0"/>
              <a:t>Foi definido como limite de computação o tempo de </a:t>
            </a:r>
            <a:r>
              <a:rPr lang="pt-BR" sz="3200" b="1" dirty="0"/>
              <a:t>n . m . 50ms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431D3-1BA7-457F-9570-CD5C812FC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11" y="2515454"/>
            <a:ext cx="4724400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273DB-1909-4CC0-92EB-0045943B332A}"/>
              </a:ext>
            </a:extLst>
          </p:cNvPr>
          <p:cNvSpPr txBox="1"/>
          <p:nvPr/>
        </p:nvSpPr>
        <p:spPr>
          <a:xfrm>
            <a:off x="7107678" y="3125054"/>
            <a:ext cx="409609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Melhor valor conhecido para a instância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DF45F4-3502-481B-B64A-3052194C2FB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431324" y="3429000"/>
            <a:ext cx="2676354" cy="173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F2B08E-4D7B-42B2-9D6F-8A59BD70F04B}"/>
              </a:ext>
            </a:extLst>
          </p:cNvPr>
          <p:cNvSpPr txBox="1"/>
          <p:nvPr/>
        </p:nvSpPr>
        <p:spPr>
          <a:xfrm>
            <a:off x="6958773" y="1905910"/>
            <a:ext cx="46169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Menor = Melhor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7BAC36-33AF-4D4B-A94D-733ED2A4CF26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909457" y="2167520"/>
            <a:ext cx="2049316" cy="526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7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98328"/>
            <a:ext cx="105156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4CE93-5239-49EA-96C8-F4924043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2" y="2217599"/>
            <a:ext cx="11941776" cy="37512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59664441-3D0F-4203-B89F-3A4C487022D1}"/>
              </a:ext>
            </a:extLst>
          </p:cNvPr>
          <p:cNvSpPr/>
          <p:nvPr/>
        </p:nvSpPr>
        <p:spPr>
          <a:xfrm>
            <a:off x="1070868" y="1349654"/>
            <a:ext cx="7129873" cy="951939"/>
          </a:xfrm>
          <a:prstGeom prst="borderCallout1">
            <a:avLst>
              <a:gd name="adj1" fmla="val 100011"/>
              <a:gd name="adj2" fmla="val 8499"/>
              <a:gd name="adj3" fmla="val 161299"/>
              <a:gd name="adj4" fmla="val 666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“d-”  significa que foi o resultado obtido aplicando apenas a formulação direta. Sem o “d-” aplicando ambas e escolhendo a melhor.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5C8FE55D-55F4-4F7F-B9BC-95D593F22E05}"/>
              </a:ext>
            </a:extLst>
          </p:cNvPr>
          <p:cNvSpPr/>
          <p:nvPr/>
        </p:nvSpPr>
        <p:spPr>
          <a:xfrm>
            <a:off x="6482080" y="6100734"/>
            <a:ext cx="5039360" cy="668365"/>
          </a:xfrm>
          <a:prstGeom prst="borderCallout1">
            <a:avLst>
              <a:gd name="adj1" fmla="val -9793"/>
              <a:gd name="adj2" fmla="val 90069"/>
              <a:gd name="adj3" fmla="val -29274"/>
              <a:gd name="adj4" fmla="val 9049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Resultados da versão com critério de desempate proposto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7F65FFA-D80D-43C1-9864-548B39C276EA}"/>
              </a:ext>
            </a:extLst>
          </p:cNvPr>
          <p:cNvSpPr/>
          <p:nvPr/>
        </p:nvSpPr>
        <p:spPr>
          <a:xfrm rot="16200000">
            <a:off x="10880474" y="4934721"/>
            <a:ext cx="224410" cy="184389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398C2-AF39-4181-8A35-F4D0FF92876D}"/>
              </a:ext>
            </a:extLst>
          </p:cNvPr>
          <p:cNvSpPr txBox="1"/>
          <p:nvPr/>
        </p:nvSpPr>
        <p:spPr>
          <a:xfrm>
            <a:off x="8625840" y="1474832"/>
            <a:ext cx="307848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Apenas variações dos critérios de desempate do NEH.</a:t>
            </a:r>
          </a:p>
        </p:txBody>
      </p:sp>
    </p:spTree>
    <p:extLst>
      <p:ext uri="{BB962C8B-B14F-4D97-AF65-F5344CB8AC3E}">
        <p14:creationId xmlns:p14="http://schemas.microsoft.com/office/powerpoint/2010/main" val="189165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Resultados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10FF0-AE52-49D8-8D62-385D9B8D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1433650"/>
            <a:ext cx="7952105" cy="5362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CF930C-8CFD-46E8-B3A6-51BCAB374CA0}"/>
              </a:ext>
            </a:extLst>
          </p:cNvPr>
          <p:cNvSpPr/>
          <p:nvPr/>
        </p:nvSpPr>
        <p:spPr>
          <a:xfrm>
            <a:off x="9326880" y="2011680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A diferença das quatro variações da primeira etapa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7502EE-AAF2-4E54-89E0-12B3244F879D}"/>
              </a:ext>
            </a:extLst>
          </p:cNvPr>
          <p:cNvSpPr/>
          <p:nvPr/>
        </p:nvSpPr>
        <p:spPr>
          <a:xfrm>
            <a:off x="9174480" y="4115071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RAER foi o pior, usando sequências iniciais aleatórias.</a:t>
            </a:r>
          </a:p>
        </p:txBody>
      </p:sp>
    </p:spTree>
    <p:extLst>
      <p:ext uri="{BB962C8B-B14F-4D97-AF65-F5344CB8AC3E}">
        <p14:creationId xmlns:p14="http://schemas.microsoft.com/office/powerpoint/2010/main" val="104316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Resultados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AD21F-5375-43B5-BF5F-87795DF9E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9" y="1433650"/>
            <a:ext cx="8368389" cy="53532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8CC9D9-A9A3-40BA-85CF-CE8552B25CB8}"/>
              </a:ext>
            </a:extLst>
          </p:cNvPr>
          <p:cNvSpPr/>
          <p:nvPr/>
        </p:nvSpPr>
        <p:spPr>
          <a:xfrm>
            <a:off x="9326880" y="2011680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Agora sim com as três etapas.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F3C073-251C-49B3-A2FD-E3B5C88F963E}"/>
              </a:ext>
            </a:extLst>
          </p:cNvPr>
          <p:cNvSpPr/>
          <p:nvPr/>
        </p:nvSpPr>
        <p:spPr>
          <a:xfrm>
            <a:off x="9255760" y="4419600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IGA foi o algoritmo mais eficiente que encontraram para comparar. </a:t>
            </a:r>
          </a:p>
        </p:txBody>
      </p:sp>
    </p:spTree>
    <p:extLst>
      <p:ext uri="{BB962C8B-B14F-4D97-AF65-F5344CB8AC3E}">
        <p14:creationId xmlns:p14="http://schemas.microsoft.com/office/powerpoint/2010/main" val="69051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305136-4AF1-499C-A7A0-3D4F33B4B927}"/>
              </a:ext>
            </a:extLst>
          </p:cNvPr>
          <p:cNvSpPr/>
          <p:nvPr/>
        </p:nvSpPr>
        <p:spPr>
          <a:xfrm>
            <a:off x="660400" y="4511040"/>
            <a:ext cx="11257280" cy="1981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As heurísticas são comparadas em problemas gerados.</a:t>
            </a:r>
          </a:p>
          <a:p>
            <a:r>
              <a:rPr lang="pt-BR" sz="3200" b="1" dirty="0"/>
              <a:t>O objetivo das instâncias pequenas são comparadas contra valores obtidos por um método exato.</a:t>
            </a:r>
          </a:p>
          <a:p>
            <a:r>
              <a:rPr lang="pt-BR" sz="3200" dirty="0"/>
              <a:t>2500 instâncias.</a:t>
            </a:r>
          </a:p>
          <a:p>
            <a:r>
              <a:rPr lang="pt-BR" sz="3200" dirty="0"/>
              <a:t>Utiliza ANOVA</a:t>
            </a:r>
          </a:p>
          <a:p>
            <a:r>
              <a:rPr lang="pt-BR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Busca entender se há relação entre a qualidade das respostas de uma heurística contra outra, e de uma heurística e parâmetros do problema </a:t>
            </a:r>
            <a:r>
              <a:rPr lang="pt-BR" sz="3200" dirty="0"/>
              <a:t>(ex.: número de máquinas ou tarefas).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219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Para ANOVA ser aplicável, algumas premissas precisam ser</a:t>
            </a:r>
          </a:p>
          <a:p>
            <a:pPr marL="0" indent="0">
              <a:buNone/>
            </a:pPr>
            <a:r>
              <a:rPr lang="pt-BR" sz="3200" dirty="0"/>
              <a:t> verdadeiras: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Normalidade</a:t>
            </a:r>
          </a:p>
          <a:p>
            <a:r>
              <a:rPr lang="pt-BR" sz="3200" dirty="0" err="1"/>
              <a:t>Homocedasticidade</a:t>
            </a:r>
            <a:endParaRPr lang="pt-BR" sz="3200" dirty="0"/>
          </a:p>
          <a:p>
            <a:r>
              <a:rPr lang="pt-BR" sz="3200" dirty="0"/>
              <a:t>Independência dos resíduos</a:t>
            </a:r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4187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Para ANOVA ser aplicável, algumas premissas precisam ser</a:t>
            </a:r>
          </a:p>
          <a:p>
            <a:pPr marL="0" indent="0">
              <a:buNone/>
            </a:pPr>
            <a:r>
              <a:rPr lang="pt-BR" sz="3200" dirty="0"/>
              <a:t> verdadeiras:</a:t>
            </a:r>
          </a:p>
          <a:p>
            <a:pPr marL="0" indent="0">
              <a:buNone/>
            </a:pPr>
            <a:endParaRPr lang="pt-BR" sz="3200" u="sng" dirty="0"/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Normalidade</a:t>
            </a:r>
          </a:p>
          <a:p>
            <a:r>
              <a:rPr lang="pt-BR" sz="3200" dirty="0" err="1"/>
              <a:t>Homocedasticidade</a:t>
            </a:r>
            <a:endParaRPr lang="pt-BR" sz="3200" dirty="0"/>
          </a:p>
          <a:p>
            <a:r>
              <a:rPr lang="pt-BR" sz="3200" dirty="0"/>
              <a:t>Independência dos resíduos</a:t>
            </a:r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8EABB7-B6D9-4DDF-92B5-CD0720D4927C}"/>
              </a:ext>
            </a:extLst>
          </p:cNvPr>
          <p:cNvCxnSpPr>
            <a:cxnSpLocks/>
          </p:cNvCxnSpPr>
          <p:nvPr/>
        </p:nvCxnSpPr>
        <p:spPr>
          <a:xfrm>
            <a:off x="838200" y="3972560"/>
            <a:ext cx="2804160" cy="6553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B15580-9F71-44CB-BDB5-DA9AE9C392B0}"/>
              </a:ext>
            </a:extLst>
          </p:cNvPr>
          <p:cNvCxnSpPr>
            <a:cxnSpLocks/>
          </p:cNvCxnSpPr>
          <p:nvPr/>
        </p:nvCxnSpPr>
        <p:spPr>
          <a:xfrm flipV="1">
            <a:off x="838200" y="3990024"/>
            <a:ext cx="2804160" cy="6378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9FAD81BB-D6AC-402D-B792-190056DD6B3E}"/>
              </a:ext>
            </a:extLst>
          </p:cNvPr>
          <p:cNvSpPr/>
          <p:nvPr/>
        </p:nvSpPr>
        <p:spPr>
          <a:xfrm>
            <a:off x="6374294" y="2593340"/>
            <a:ext cx="5220806" cy="1176020"/>
          </a:xfrm>
          <a:prstGeom prst="borderCallout1">
            <a:avLst>
              <a:gd name="adj1" fmla="val 49750"/>
              <a:gd name="adj2" fmla="val 122"/>
              <a:gd name="adj3" fmla="val 148852"/>
              <a:gd name="adj4" fmla="val -5988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Essa premissa não se aplica, mas ela não é crítica quando se tem muitos dados, o que é o caso nessa etapa.</a:t>
            </a:r>
          </a:p>
        </p:txBody>
      </p:sp>
    </p:spTree>
    <p:extLst>
      <p:ext uri="{BB962C8B-B14F-4D97-AF65-F5344CB8AC3E}">
        <p14:creationId xmlns:p14="http://schemas.microsoft.com/office/powerpoint/2010/main" val="381092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Resultados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545AC-B5BD-4B44-A48E-E1E642B6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9" y="1437640"/>
            <a:ext cx="11068050" cy="5105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8EA0A2-62E5-448F-9843-4209579342E3}"/>
              </a:ext>
            </a:extLst>
          </p:cNvPr>
          <p:cNvSpPr/>
          <p:nvPr/>
        </p:nvSpPr>
        <p:spPr>
          <a:xfrm>
            <a:off x="9895840" y="2357120"/>
            <a:ext cx="1457960" cy="3505200"/>
          </a:xfrm>
          <a:prstGeom prst="rect">
            <a:avLst/>
          </a:prstGeom>
          <a:solidFill>
            <a:srgbClr val="FFC000">
              <a:alpha val="30980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5567A-391F-4367-8EC1-6C301515CD9C}"/>
              </a:ext>
            </a:extLst>
          </p:cNvPr>
          <p:cNvSpPr/>
          <p:nvPr/>
        </p:nvSpPr>
        <p:spPr>
          <a:xfrm>
            <a:off x="304799" y="4368800"/>
            <a:ext cx="11068050" cy="426720"/>
          </a:xfrm>
          <a:prstGeom prst="rect">
            <a:avLst/>
          </a:prstGeom>
          <a:solidFill>
            <a:srgbClr val="FBE5D6">
              <a:alpha val="38824"/>
            </a:srgbClr>
          </a:solidFill>
          <a:ln>
            <a:solidFill>
              <a:srgbClr val="FBE5D6">
                <a:alpha val="3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47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35410" cy="1325563"/>
          </a:xfrm>
        </p:spPr>
        <p:txBody>
          <a:bodyPr>
            <a:normAutofit/>
          </a:bodyPr>
          <a:lstStyle/>
          <a:p>
            <a:r>
              <a:rPr lang="pt-BR" sz="4000" dirty="0"/>
              <a:t>Análise dos resultados – </a:t>
            </a:r>
            <a:r>
              <a:rPr lang="en-US" sz="4000" dirty="0" err="1"/>
              <a:t>Parte</a:t>
            </a:r>
            <a:r>
              <a:rPr lang="en-US" sz="4000" dirty="0"/>
              <a:t> 2 – </a:t>
            </a:r>
            <a:r>
              <a:rPr lang="en-US" sz="4000" dirty="0" err="1"/>
              <a:t>Instâncias</a:t>
            </a:r>
            <a:r>
              <a:rPr lang="en-US" sz="4000" dirty="0"/>
              <a:t> </a:t>
            </a:r>
            <a:r>
              <a:rPr lang="en-US" sz="4000" dirty="0" err="1"/>
              <a:t>pequenas</a:t>
            </a:r>
            <a:endParaRPr lang="pt-BR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49BFC-31DA-4F20-92C7-AF7AB523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42" y="1523792"/>
            <a:ext cx="7730323" cy="53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55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90244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2.2 -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54AC6D-E999-4F64-A915-FEA56D87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F7DCA-129B-4C87-9871-373778D4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1433649"/>
            <a:ext cx="7187225" cy="50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7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90244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2.2 -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54AC6D-E999-4F64-A915-FEA56D87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50ECC-0BA3-4972-9CA5-AD97E3CC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92" y="1381125"/>
            <a:ext cx="102393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3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visão geral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7BD270E-1F16-43DB-9B77-54F49A4EB61B}"/>
              </a:ext>
            </a:extLst>
          </p:cNvPr>
          <p:cNvSpPr/>
          <p:nvPr/>
        </p:nvSpPr>
        <p:spPr>
          <a:xfrm>
            <a:off x="1673310" y="2451738"/>
            <a:ext cx="2339749" cy="1403849"/>
          </a:xfrm>
          <a:custGeom>
            <a:avLst/>
            <a:gdLst>
              <a:gd name="connsiteX0" fmla="*/ 0 w 2339749"/>
              <a:gd name="connsiteY0" fmla="*/ 0 h 1403849"/>
              <a:gd name="connsiteX1" fmla="*/ 2339749 w 2339749"/>
              <a:gd name="connsiteY1" fmla="*/ 0 h 1403849"/>
              <a:gd name="connsiteX2" fmla="*/ 2339749 w 2339749"/>
              <a:gd name="connsiteY2" fmla="*/ 1403849 h 1403849"/>
              <a:gd name="connsiteX3" fmla="*/ 0 w 2339749"/>
              <a:gd name="connsiteY3" fmla="*/ 1403849 h 1403849"/>
              <a:gd name="connsiteX4" fmla="*/ 0 w 2339749"/>
              <a:gd name="connsiteY4" fmla="*/ 0 h 14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749" h="1403849">
                <a:moveTo>
                  <a:pt x="0" y="0"/>
                </a:moveTo>
                <a:lnTo>
                  <a:pt x="2339749" y="0"/>
                </a:lnTo>
                <a:lnTo>
                  <a:pt x="2339749" y="1403849"/>
                </a:lnTo>
                <a:lnTo>
                  <a:pt x="0" y="14038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/>
              <a:t>0. Para definir os parâmetros do SSA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5D1098B-A1D1-4D4E-AAE1-CD769B5FE729}"/>
              </a:ext>
            </a:extLst>
          </p:cNvPr>
          <p:cNvSpPr/>
          <p:nvPr/>
        </p:nvSpPr>
        <p:spPr>
          <a:xfrm>
            <a:off x="4626724" y="2453890"/>
            <a:ext cx="2339749" cy="1403849"/>
          </a:xfrm>
          <a:custGeom>
            <a:avLst/>
            <a:gdLst>
              <a:gd name="connsiteX0" fmla="*/ 0 w 2339749"/>
              <a:gd name="connsiteY0" fmla="*/ 0 h 1403849"/>
              <a:gd name="connsiteX1" fmla="*/ 2339749 w 2339749"/>
              <a:gd name="connsiteY1" fmla="*/ 0 h 1403849"/>
              <a:gd name="connsiteX2" fmla="*/ 2339749 w 2339749"/>
              <a:gd name="connsiteY2" fmla="*/ 1403849 h 1403849"/>
              <a:gd name="connsiteX3" fmla="*/ 0 w 2339749"/>
              <a:gd name="connsiteY3" fmla="*/ 1403849 h 1403849"/>
              <a:gd name="connsiteX4" fmla="*/ 0 w 2339749"/>
              <a:gd name="connsiteY4" fmla="*/ 0 h 14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749" h="1403849">
                <a:moveTo>
                  <a:pt x="0" y="0"/>
                </a:moveTo>
                <a:lnTo>
                  <a:pt x="2339749" y="0"/>
                </a:lnTo>
                <a:lnTo>
                  <a:pt x="2339749" y="1403849"/>
                </a:lnTo>
                <a:lnTo>
                  <a:pt x="0" y="14038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/>
              <a:t>1. Comparando com benchmark de </a:t>
            </a:r>
            <a:r>
              <a:rPr lang="pt-BR" sz="2500" kern="1200" dirty="0" err="1"/>
              <a:t>Taillard</a:t>
            </a:r>
            <a:endParaRPr lang="pt-BR" sz="25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E85FE53-E596-4C42-B706-444BD9C95538}"/>
              </a:ext>
            </a:extLst>
          </p:cNvPr>
          <p:cNvSpPr/>
          <p:nvPr/>
        </p:nvSpPr>
        <p:spPr>
          <a:xfrm>
            <a:off x="7686728" y="2451738"/>
            <a:ext cx="2339749" cy="1403849"/>
          </a:xfrm>
          <a:custGeom>
            <a:avLst/>
            <a:gdLst>
              <a:gd name="connsiteX0" fmla="*/ 0 w 2339749"/>
              <a:gd name="connsiteY0" fmla="*/ 0 h 1403849"/>
              <a:gd name="connsiteX1" fmla="*/ 2339749 w 2339749"/>
              <a:gd name="connsiteY1" fmla="*/ 0 h 1403849"/>
              <a:gd name="connsiteX2" fmla="*/ 2339749 w 2339749"/>
              <a:gd name="connsiteY2" fmla="*/ 1403849 h 1403849"/>
              <a:gd name="connsiteX3" fmla="*/ 0 w 2339749"/>
              <a:gd name="connsiteY3" fmla="*/ 1403849 h 1403849"/>
              <a:gd name="connsiteX4" fmla="*/ 0 w 2339749"/>
              <a:gd name="connsiteY4" fmla="*/ 0 h 14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749" h="1403849">
                <a:moveTo>
                  <a:pt x="0" y="0"/>
                </a:moveTo>
                <a:lnTo>
                  <a:pt x="2339749" y="0"/>
                </a:lnTo>
                <a:lnTo>
                  <a:pt x="2339749" y="1403849"/>
                </a:lnTo>
                <a:lnTo>
                  <a:pt x="0" y="14038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/>
              <a:t>2. Criando instâncias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8E6DE-CBE0-4FA6-9200-33947A058998}"/>
              </a:ext>
            </a:extLst>
          </p:cNvPr>
          <p:cNvSpPr txBox="1"/>
          <p:nvPr/>
        </p:nvSpPr>
        <p:spPr>
          <a:xfrm>
            <a:off x="759960" y="1420980"/>
            <a:ext cx="10329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Foram desenvolvidas três análises: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7B22F51-61E7-416B-96E0-D55E9F3A366C}"/>
              </a:ext>
            </a:extLst>
          </p:cNvPr>
          <p:cNvSpPr/>
          <p:nvPr/>
        </p:nvSpPr>
        <p:spPr>
          <a:xfrm>
            <a:off x="5463679" y="3982271"/>
            <a:ext cx="665825" cy="12339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D6650-101E-4D7F-B559-1454A1C61BC3}"/>
              </a:ext>
            </a:extLst>
          </p:cNvPr>
          <p:cNvSpPr/>
          <p:nvPr/>
        </p:nvSpPr>
        <p:spPr>
          <a:xfrm>
            <a:off x="4882191" y="4230358"/>
            <a:ext cx="1828800" cy="512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Poucas instâncias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179DE87-B89B-40BC-8B80-64E70FD30BE8}"/>
              </a:ext>
            </a:extLst>
          </p:cNvPr>
          <p:cNvSpPr/>
          <p:nvPr/>
        </p:nvSpPr>
        <p:spPr>
          <a:xfrm>
            <a:off x="1923031" y="5208363"/>
            <a:ext cx="1778784" cy="1067270"/>
          </a:xfrm>
          <a:custGeom>
            <a:avLst/>
            <a:gdLst>
              <a:gd name="connsiteX0" fmla="*/ 0 w 1778784"/>
              <a:gd name="connsiteY0" fmla="*/ 0 h 1067270"/>
              <a:gd name="connsiteX1" fmla="*/ 1778784 w 1778784"/>
              <a:gd name="connsiteY1" fmla="*/ 0 h 1067270"/>
              <a:gd name="connsiteX2" fmla="*/ 1778784 w 1778784"/>
              <a:gd name="connsiteY2" fmla="*/ 1067270 h 1067270"/>
              <a:gd name="connsiteX3" fmla="*/ 0 w 1778784"/>
              <a:gd name="connsiteY3" fmla="*/ 1067270 h 1067270"/>
              <a:gd name="connsiteX4" fmla="*/ 0 w 1778784"/>
              <a:gd name="connsiteY4" fmla="*/ 0 h 10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784" h="1067270">
                <a:moveTo>
                  <a:pt x="0" y="0"/>
                </a:moveTo>
                <a:lnTo>
                  <a:pt x="1778784" y="0"/>
                </a:lnTo>
                <a:lnTo>
                  <a:pt x="1778784" y="1067270"/>
                </a:lnTo>
                <a:lnTo>
                  <a:pt x="0" y="106727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4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ANOVA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9C819A5-7B50-4901-8A4B-33C76C479C96}"/>
              </a:ext>
            </a:extLst>
          </p:cNvPr>
          <p:cNvSpPr/>
          <p:nvPr/>
        </p:nvSpPr>
        <p:spPr>
          <a:xfrm>
            <a:off x="4827816" y="5208363"/>
            <a:ext cx="1778784" cy="1067270"/>
          </a:xfrm>
          <a:custGeom>
            <a:avLst/>
            <a:gdLst>
              <a:gd name="connsiteX0" fmla="*/ 0 w 1778784"/>
              <a:gd name="connsiteY0" fmla="*/ 0 h 1067270"/>
              <a:gd name="connsiteX1" fmla="*/ 1778784 w 1778784"/>
              <a:gd name="connsiteY1" fmla="*/ 0 h 1067270"/>
              <a:gd name="connsiteX2" fmla="*/ 1778784 w 1778784"/>
              <a:gd name="connsiteY2" fmla="*/ 1067270 h 1067270"/>
              <a:gd name="connsiteX3" fmla="*/ 0 w 1778784"/>
              <a:gd name="connsiteY3" fmla="*/ 1067270 h 1067270"/>
              <a:gd name="connsiteX4" fmla="*/ 0 w 1778784"/>
              <a:gd name="connsiteY4" fmla="*/ 0 h 10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784" h="1067270">
                <a:moveTo>
                  <a:pt x="0" y="0"/>
                </a:moveTo>
                <a:lnTo>
                  <a:pt x="1778784" y="0"/>
                </a:lnTo>
                <a:lnTo>
                  <a:pt x="1778784" y="1067270"/>
                </a:lnTo>
                <a:lnTo>
                  <a:pt x="0" y="106727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Comparação entre as médias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1892438-D447-4882-B2C7-464094704DD3}"/>
              </a:ext>
            </a:extLst>
          </p:cNvPr>
          <p:cNvSpPr/>
          <p:nvPr/>
        </p:nvSpPr>
        <p:spPr>
          <a:xfrm>
            <a:off x="7979969" y="5208363"/>
            <a:ext cx="1778784" cy="1067270"/>
          </a:xfrm>
          <a:custGeom>
            <a:avLst/>
            <a:gdLst>
              <a:gd name="connsiteX0" fmla="*/ 0 w 1778784"/>
              <a:gd name="connsiteY0" fmla="*/ 0 h 1067270"/>
              <a:gd name="connsiteX1" fmla="*/ 1778784 w 1778784"/>
              <a:gd name="connsiteY1" fmla="*/ 0 h 1067270"/>
              <a:gd name="connsiteX2" fmla="*/ 1778784 w 1778784"/>
              <a:gd name="connsiteY2" fmla="*/ 1067270 h 1067270"/>
              <a:gd name="connsiteX3" fmla="*/ 0 w 1778784"/>
              <a:gd name="connsiteY3" fmla="*/ 1067270 h 1067270"/>
              <a:gd name="connsiteX4" fmla="*/ 0 w 1778784"/>
              <a:gd name="connsiteY4" fmla="*/ 0 h 10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784" h="1067270">
                <a:moveTo>
                  <a:pt x="0" y="0"/>
                </a:moveTo>
                <a:lnTo>
                  <a:pt x="1778784" y="0"/>
                </a:lnTo>
                <a:lnTo>
                  <a:pt x="1778784" y="1067270"/>
                </a:lnTo>
                <a:lnTo>
                  <a:pt x="0" y="106727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7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ANOVA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612EDFE-B05B-4488-B56C-6C67B829DD02}"/>
              </a:ext>
            </a:extLst>
          </p:cNvPr>
          <p:cNvSpPr/>
          <p:nvPr/>
        </p:nvSpPr>
        <p:spPr>
          <a:xfrm>
            <a:off x="8536442" y="3972223"/>
            <a:ext cx="665825" cy="12339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D5DC9E-1AE9-444F-A322-CD22B1A439B8}"/>
              </a:ext>
            </a:extLst>
          </p:cNvPr>
          <p:cNvSpPr/>
          <p:nvPr/>
        </p:nvSpPr>
        <p:spPr>
          <a:xfrm>
            <a:off x="7954954" y="4220310"/>
            <a:ext cx="1828800" cy="512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2500 instâncias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2F9ADA7-479F-4B88-A55E-03F5E20335E4}"/>
              </a:ext>
            </a:extLst>
          </p:cNvPr>
          <p:cNvSpPr/>
          <p:nvPr/>
        </p:nvSpPr>
        <p:spPr>
          <a:xfrm>
            <a:off x="2462927" y="3958375"/>
            <a:ext cx="665825" cy="12339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995FE5-B284-480C-A931-BC5E6775D55E}"/>
              </a:ext>
            </a:extLst>
          </p:cNvPr>
          <p:cNvSpPr/>
          <p:nvPr/>
        </p:nvSpPr>
        <p:spPr>
          <a:xfrm>
            <a:off x="1881439" y="4206895"/>
            <a:ext cx="1828800" cy="512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140 instâncias</a:t>
            </a:r>
          </a:p>
        </p:txBody>
      </p:sp>
    </p:spTree>
    <p:extLst>
      <p:ext uri="{BB962C8B-B14F-4D97-AF65-F5344CB8AC3E}">
        <p14:creationId xmlns:p14="http://schemas.microsoft.com/office/powerpoint/2010/main" val="400109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A parte 0 é a definição dos parâmetros do SSA: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Foram geradas 5 instâncias para cada combinação entre serviços e máquinas:</a:t>
            </a:r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58AFF-E5D7-414A-A404-4ECCE15B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3178"/>
            <a:ext cx="5904244" cy="1504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7F9987-F245-42AA-A06C-813DF92F1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18"/>
          <a:stretch/>
        </p:blipFill>
        <p:spPr>
          <a:xfrm>
            <a:off x="948858" y="5385913"/>
            <a:ext cx="9149736" cy="4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4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45E7D-FBA3-4FF4-A216-46DEE7965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0" y="1302502"/>
            <a:ext cx="6168390" cy="54665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BE13A6-4241-4542-B524-2763DFB5C754}"/>
              </a:ext>
            </a:extLst>
          </p:cNvPr>
          <p:cNvSpPr/>
          <p:nvPr/>
        </p:nvSpPr>
        <p:spPr>
          <a:xfrm>
            <a:off x="2081530" y="2590800"/>
            <a:ext cx="6310630" cy="406400"/>
          </a:xfrm>
          <a:prstGeom prst="rect">
            <a:avLst/>
          </a:prstGeom>
          <a:solidFill>
            <a:srgbClr val="FBE5D6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43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9310B-0CB7-43B0-B9FF-0D71AE71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28" y="1433649"/>
            <a:ext cx="7643447" cy="49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8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5D35C-5403-4ACC-9AE1-9AC8174C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76" y="1433649"/>
            <a:ext cx="7246371" cy="526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1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87E86-34A2-4788-80A2-E3A0D3E4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88" y="1433649"/>
            <a:ext cx="75628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9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Conclusão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Os intervalos de confiança à 95% não foram significativamente diferentes, mas para as outras etapas </a:t>
            </a:r>
            <a:r>
              <a:rPr lang="pt-BR" sz="3200" b="1" dirty="0"/>
              <a:t>foram adotados os parâmetros que produziram a menor média.</a:t>
            </a:r>
          </a:p>
          <a:p>
            <a:endParaRPr lang="pt-BR" sz="3200" b="1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4906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Os resultados são comparados contra os resultados produzidos no artigo de benchmark de </a:t>
            </a:r>
            <a:r>
              <a:rPr lang="pt-BR" sz="3200" dirty="0" err="1"/>
              <a:t>Taillard</a:t>
            </a:r>
            <a:r>
              <a:rPr lang="pt-BR" sz="3200" dirty="0"/>
              <a:t>.</a:t>
            </a:r>
          </a:p>
          <a:p>
            <a:r>
              <a:rPr lang="pt-BR" sz="3200" dirty="0"/>
              <a:t>São considerados diversas outras heurísticas da literatura.</a:t>
            </a:r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9365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2248</TotalTime>
  <Words>499</Words>
  <Application>Microsoft Office PowerPoint</Application>
  <PresentationFormat>Widescreen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Análise dos resultados</vt:lpstr>
      <vt:lpstr>Análise dos resultados – visão geral</vt:lpstr>
      <vt:lpstr>Análise dos resultados – Parte 0 - Introdução</vt:lpstr>
      <vt:lpstr>Análise dos resultados – Parte 0 - Resultados</vt:lpstr>
      <vt:lpstr>Análise dos resultados – Parte 0 - Resultados</vt:lpstr>
      <vt:lpstr>Análise dos resultados – Parte 0 - Resultados</vt:lpstr>
      <vt:lpstr>Análise dos resultados – Parte 0 - Resultados</vt:lpstr>
      <vt:lpstr>Análise dos resultados – Parte 0 - Conclusão</vt:lpstr>
      <vt:lpstr>Análise dos resultados – Parte 1 - Introdução</vt:lpstr>
      <vt:lpstr>Análise dos resultados – Parte 1 - Resultados</vt:lpstr>
      <vt:lpstr>Análise dos resultados – Parte 1 - Resultados</vt:lpstr>
      <vt:lpstr>Análise dos resultados – Parte 1 - Resultados</vt:lpstr>
      <vt:lpstr>Análise dos resultados – Parte 2 - Introdução</vt:lpstr>
      <vt:lpstr>Análise dos resultados – Parte 2 - Introdução</vt:lpstr>
      <vt:lpstr>Análise dos resultados – Parte 2 - Introdução</vt:lpstr>
      <vt:lpstr>Análise dos resultados – Parte 2 - Resultados</vt:lpstr>
      <vt:lpstr>Análise dos resultados – Parte 2 – Instâncias pequenas</vt:lpstr>
      <vt:lpstr>Análise dos resultados – Parte 2.2 - Resultados</vt:lpstr>
      <vt:lpstr>Análise dos resultados – Parte 2.2 -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Jhonatan</cp:lastModifiedBy>
  <cp:revision>80</cp:revision>
  <dcterms:created xsi:type="dcterms:W3CDTF">2021-07-14T22:40:57Z</dcterms:created>
  <dcterms:modified xsi:type="dcterms:W3CDTF">2021-07-23T02:35:35Z</dcterms:modified>
</cp:coreProperties>
</file>