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F1A-686E-4DCD-810B-37B301D1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AC77-AED5-4A7C-828E-5A8AC3E0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8FD-5FCD-4EFD-A22B-2E240BA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8A20-66B5-4FB7-B1F8-B470260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AC41-57F2-44AD-8042-954B7DB7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719-0264-4438-AC12-1EC0803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EA27-AC6B-4D10-96B2-FC853B1CE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9807-EDB4-4062-93B8-926589B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F0C1-AC34-40D0-9A81-86CB358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0310-B36A-4B1A-8938-E2DCF5C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987A-DBAD-414E-A366-ED16CB201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9FB1-D3E9-4B7B-8767-A91F87F0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FD91-CE2A-4E81-BDA2-34BA6AD6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10F4-E0FD-4E29-996F-DBCC759F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74D1-C6B7-4271-8FF6-CA985CA5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D553-B196-4ABC-A34B-28B98676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4A3F-8897-42DF-B6D9-56E36F41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6087-F234-4AE0-BC0F-8CE5AFA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D46-4F3D-4846-A740-4B67305C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63A-4AC2-4BE6-BE3E-34C65546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622-C153-468C-8B15-85E7ACA9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BA66-84E7-44D7-9967-FA57CD18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F254-FBB6-49E1-99ED-CB13C51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0AFD-3EF4-4C7A-87EC-48090C79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34BC-4588-44A0-A151-3FECC49F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95CF-1AE2-4E43-9CA5-0F53413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0BAC-5ADF-4437-877F-87A3A3EF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3EF6-C6EA-427C-B008-2C2E9A5D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00138-AABF-4700-AF9F-43938B91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72ED-11DD-4ADA-92EF-823EF64F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F989-2314-4226-B4F5-F508A47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F5-6E3E-4CCA-B5A8-7EF660A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966D-9CBA-4592-9941-D914584A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19718-F96A-4F11-8572-B8E8E481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F96F-9C55-429C-8E48-FE5824B00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A216E-D84E-4FB1-93C1-A015FF33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88DA-FCE6-4D18-B8EF-4C986267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806D7-2679-4454-BF80-6C1A167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A71C-337E-4985-9338-91DABAC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C7F-FA19-4966-BCE0-222EA3B2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06A1-EF84-4649-B187-FF4D21F3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C8B4-2485-4575-A81E-68B9BE98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AE83-B619-4111-ADCF-8DDA8A6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90F58-FA79-4B20-A556-08049FA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685C-F0B0-4BF7-83B5-4C4A8CC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197B7-DFC9-4D1F-BA9E-31590C0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F71-9CC3-49EA-83B2-CAE96B6F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16D-24BF-4493-A275-0793FB68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49DF-7A12-4414-BC95-DC76B0AA9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BD23-395F-4AAF-8E44-44C2757C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207D-E949-4DC0-A42A-E4E2D3F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D676-F7B4-4E23-A771-0D558B1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4E0-1486-436E-8B0E-28047492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E32AA-C5FE-498E-9AC1-8E416CBF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E9AB-BFBD-4E53-B297-5A5D71D1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B3D8E-1993-4F32-8E28-CF82C3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FD94-DCE7-4ECC-8933-427B9408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E6C4-F58C-4157-B284-AC73DFC5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38672-BD63-458E-86F5-5F61AD5A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3A3D-3E1A-4E08-9836-CE4C842F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7C0C-C765-4B9B-B0EB-4B87AEE4D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B3DC-A4F6-4281-AA25-91E60CDE2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1B28-7C7A-46BA-9F3A-BA85AE8E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PRO5826 - Estudo de Heurísticas e Meta-heurísticas para Problemas de 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I - Heurística de construção</a:t>
            </a:r>
          </a:p>
          <a:p>
            <a:r>
              <a:rPr lang="pt-BR" dirty="0"/>
              <a:t>Jhonatan Albertini</a:t>
            </a:r>
          </a:p>
          <a:p>
            <a:r>
              <a:rPr lang="pt-BR" dirty="0"/>
              <a:t>Luiza </a:t>
            </a:r>
            <a:r>
              <a:rPr lang="pt-BR" dirty="0" err="1"/>
              <a:t>Biassoto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29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</a:t>
            </a:r>
            <a:r>
              <a:rPr lang="pt-BR" dirty="0" err="1"/>
              <a:t>Hte</a:t>
            </a:r>
            <a:r>
              <a:rPr lang="pt-BR" dirty="0"/>
              <a:t> +H </a:t>
            </a:r>
            <a:r>
              <a:rPr lang="pt-BR" dirty="0" err="1"/>
              <a:t>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E.</a:t>
            </a:r>
          </a:p>
          <a:p>
            <a:r>
              <a:rPr lang="pt-BR" dirty="0"/>
              <a:t>Os serviços restantes serão relocados conforme a Heurística </a:t>
            </a:r>
            <a:r>
              <a:rPr lang="pt-BR" dirty="0" err="1"/>
              <a:t>Hte</a:t>
            </a:r>
            <a:r>
              <a:rPr lang="pt-BR" dirty="0"/>
              <a:t>, porém itens empatados serão desempatados pelo valor Z. </a:t>
            </a:r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Heurística proposta – </a:t>
            </a:r>
            <a:r>
              <a:rPr lang="pt-BR" sz="4800" dirty="0" err="1"/>
              <a:t>Hte</a:t>
            </a:r>
            <a:r>
              <a:rPr lang="pt-BR" sz="4800" dirty="0"/>
              <a:t> +H </a:t>
            </a:r>
            <a:r>
              <a:rPr lang="pt-BR" sz="4800" dirty="0" err="1"/>
              <a:t>zcorte</a:t>
            </a:r>
            <a:endParaRPr lang="pt-BR" sz="4800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26203"/>
              </p:ext>
            </p:extLst>
          </p:nvPr>
        </p:nvGraphicFramePr>
        <p:xfrm>
          <a:off x="866775" y="1790700"/>
          <a:ext cx="9591678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788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serviço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ai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bi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z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-0.75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-0.71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-0.67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-0.67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-0.67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0.18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0.20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0.29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0.30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0.60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76983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36782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36782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322773" y="5523121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0.75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189215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771965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788463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900033" y="5448771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0.5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608597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670741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666942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371243" y="5400198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</a:t>
            </a:r>
            <a:r>
              <a:rPr lang="pt-BR" dirty="0" err="1"/>
              <a:t>Hte</a:t>
            </a:r>
            <a:r>
              <a:rPr lang="pt-BR" dirty="0"/>
              <a:t> +H </a:t>
            </a:r>
            <a:r>
              <a:rPr lang="pt-BR" dirty="0" err="1"/>
              <a:t>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algumas instâncias/”h” retornam melhores valores com Z mais altos e outras com Z mais baixos, as instâncias são rodadas com diversos valores de Z e o melhor valor é armazenado.</a:t>
            </a:r>
          </a:p>
        </p:txBody>
      </p:sp>
    </p:spTree>
    <p:extLst>
      <p:ext uri="{BB962C8B-B14F-4D97-AF65-F5344CB8AC3E}">
        <p14:creationId xmlns:p14="http://schemas.microsoft.com/office/powerpoint/2010/main" val="114841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82412"/>
              </p:ext>
            </p:extLst>
          </p:nvPr>
        </p:nvGraphicFramePr>
        <p:xfrm>
          <a:off x="838200" y="1591894"/>
          <a:ext cx="10303272" cy="4214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08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54007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menor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6380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n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50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500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Média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>
                          <a:effectLst/>
                        </a:rPr>
                        <a:t>h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572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-0.13%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1.92%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-3.46%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-4.64%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-4.81%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-5.26%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-5.84%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-3.17%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11.81%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3.70%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-1.28%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-2.86%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-2.30%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-2.05%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-2.97%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0.58%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7.16%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1.83%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1.77%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1.54%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0.68%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0.50%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0.28%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1.97%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6.49%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4.05%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1.54%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1.51%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0.68%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0.50%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0.28%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2.15%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>
                          <a:effectLst/>
                        </a:rPr>
                        <a:t>Média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6.33%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2.88%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-0.36%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-1.11%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-1.44%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-1.58%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-2.06%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0.38%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18DF30-2340-432B-9FD9-AF734E238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49783"/>
              </p:ext>
            </p:extLst>
          </p:nvPr>
        </p:nvGraphicFramePr>
        <p:xfrm>
          <a:off x="228600" y="1607820"/>
          <a:ext cx="11125209" cy="4120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33">
                  <a:extLst>
                    <a:ext uri="{9D8B030D-6E8A-4147-A177-3AD203B41FA5}">
                      <a16:colId xmlns:a16="http://schemas.microsoft.com/office/drawing/2014/main" val="1400910297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553268609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210736848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4282263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4008825802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08534010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90553114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67742054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538933927"/>
                    </a:ext>
                  </a:extLst>
                </a:gridCol>
                <a:gridCol w="722415">
                  <a:extLst>
                    <a:ext uri="{9D8B030D-6E8A-4147-A177-3AD203B41FA5}">
                      <a16:colId xmlns:a16="http://schemas.microsoft.com/office/drawing/2014/main" val="228484389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29447601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937306615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25812913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317643802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550555131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698985090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967144434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254214407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441805548"/>
                    </a:ext>
                  </a:extLst>
                </a:gridCol>
              </a:tblGrid>
              <a:tr h="19699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</a:t>
                      </a:r>
                      <a:r>
                        <a:rPr lang="pt-BR" sz="1000" b="1" u="none" strike="noStrike" dirty="0">
                          <a:effectLst/>
                        </a:rPr>
                        <a:t> z=2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Comparativo - z=0.5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6555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1673340001"/>
                  </a:ext>
                </a:extLst>
              </a:tr>
              <a:tr h="18056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5025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-0.13%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2.23%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-3.46%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-4.81%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-5.26%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-5.84%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-3.13%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3.84%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1.92%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2.06%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-0.39%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-0.22%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1.00%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641585114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15.07%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5.91%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-2.44%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-1.91%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-2.97%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12.41%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3.70%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-0.94%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-2.29%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-2.30%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-2.05%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-2.79%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0.82%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844852730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22.87%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10.64%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9.81%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7.03%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4.41%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2.45%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3.22%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8.63%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12.35%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4.35%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1.77%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1.54%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0.68%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0.28%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3.07%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190866721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26.77%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14.39%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10.32%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7.03%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4.41%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2.45%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3.22%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9.80%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11.79%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4.31%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1.54%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1.51%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0.68%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0.28%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2.95%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976860123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16.15%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8.29%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3.85%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1.75%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0.52%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4.20%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10.09%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3.57%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1.11%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0.17%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-0.33%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-0.32%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1.96%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619106740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736487108"/>
                  </a:ext>
                </a:extLst>
              </a:tr>
              <a:tr h="19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tempo rodar as 280 instâncias: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4.566332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segundos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tempo rodar as 280 instâncias: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2.90884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segundos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06674453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551737871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040093596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522260699"/>
                  </a:ext>
                </a:extLst>
              </a:tr>
              <a:tr h="19699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Comparativo - z=0.9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Comparativo - z=0.75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9759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13517157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479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-0.13%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2.23%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-3.46%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-4.81%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-5.26%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-5.84%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-3.13%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0.44%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2.47%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-2.76%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-4.64%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-4.62%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-5.18%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-5.64%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-2.84%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937486392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15.07%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5.91%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-2.44%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-1.91%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-2.97%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1.50%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12.74%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4.49%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-1.28%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solidFill>
                            <a:srgbClr val="FF0000"/>
                          </a:solidFill>
                          <a:effectLst/>
                        </a:rPr>
                        <a:t>-2.86%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-1.80%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-1.69%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-2.61%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1.00%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41260812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22.87%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10.64%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9.81%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7.03%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4.41%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2.45%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3.22%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8.63%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13.13%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5.92%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4.99%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3.77%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2.30%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1.09%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1.19%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4.63%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081260469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26.77%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14.39%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10.32%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7.03%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4.41%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2.45%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3.22%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9.80%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16.30%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9.80%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5.46%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3.78%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2.30%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1.09%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1.19%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5.70%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463095677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16.15%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8.29%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3.85%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1.75%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0.52%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4.20%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10.66%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5.67%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1.60%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0.01%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-0.46%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-1.17%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-1.47%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2.12%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64519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err="1">
                <a:solidFill>
                  <a:srgbClr val="FF0000"/>
                </a:solidFill>
              </a:rPr>
              <a:t>livro</a:t>
            </a:r>
            <a:r>
              <a:rPr lang="en-US" dirty="0">
                <a:solidFill>
                  <a:srgbClr val="FF0000"/>
                </a:solidFill>
              </a:rPr>
              <a:t> xxx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261F7-B547-49D0-8268-C380C787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19761"/>
              </p:ext>
            </p:extLst>
          </p:nvPr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3123"/>
              </p:ext>
            </p:extLst>
          </p:nvPr>
        </p:nvGraphicFramePr>
        <p:xfrm>
          <a:off x="638174" y="4251939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18357"/>
              </p:ext>
            </p:extLst>
          </p:nvPr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05962"/>
              </p:ext>
            </p:extLst>
          </p:nvPr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5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827058" cy="13380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Alguns itens por muito pouco não vão pro outro conjunto, inclusive itens com muito incentivo para estar no outro conjunto.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5FB8D-4B66-4FFD-839E-8C63060D77E5}"/>
              </a:ext>
            </a:extLst>
          </p:cNvPr>
          <p:cNvSpPr/>
          <p:nvPr/>
        </p:nvSpPr>
        <p:spPr>
          <a:xfrm>
            <a:off x="10661615" y="2340781"/>
            <a:ext cx="886889" cy="173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99C8A2-81AB-4589-BDDB-1AE07013647C}"/>
              </a:ext>
            </a:extLst>
          </p:cNvPr>
          <p:cNvSpPr/>
          <p:nvPr/>
        </p:nvSpPr>
        <p:spPr>
          <a:xfrm>
            <a:off x="2717466" y="5530788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C088C5-2857-46EA-9149-26D927F6DDE7}"/>
              </a:ext>
            </a:extLst>
          </p:cNvPr>
          <p:cNvSpPr/>
          <p:nvPr/>
        </p:nvSpPr>
        <p:spPr>
          <a:xfrm>
            <a:off x="3711350" y="4279986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15A0C8-C901-4C79-AD62-DD60C3AAAE8D}"/>
              </a:ext>
            </a:extLst>
          </p:cNvPr>
          <p:cNvSpPr/>
          <p:nvPr/>
        </p:nvSpPr>
        <p:spPr>
          <a:xfrm>
            <a:off x="1761776" y="4308274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F95EC9-BE24-4B5C-8F0A-5629787F6D4A}"/>
              </a:ext>
            </a:extLst>
          </p:cNvPr>
          <p:cNvSpPr/>
          <p:nvPr/>
        </p:nvSpPr>
        <p:spPr>
          <a:xfrm>
            <a:off x="1760171" y="5568893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1777</Words>
  <Application>Microsoft Office PowerPoint</Application>
  <PresentationFormat>Widescreen</PresentationFormat>
  <Paragraphs>1053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PRO5826 - Estudo de Heurísticas e Meta-heurísticas para Problemas de Produção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Alguns itens por muito pouco não vão pro outro conjunto, inclusive itens com muito incentivo para estar no outro conjunto.</vt:lpstr>
      <vt:lpstr>Heurística proposta</vt:lpstr>
      <vt:lpstr>Heurística proposta – Hte +H zcorte</vt:lpstr>
      <vt:lpstr>Heurística proposta – Hte +H zcorte</vt:lpstr>
      <vt:lpstr>Heurística proposta – Hte +H zcorte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15</cp:revision>
  <dcterms:created xsi:type="dcterms:W3CDTF">2021-07-14T22:40:57Z</dcterms:created>
  <dcterms:modified xsi:type="dcterms:W3CDTF">2021-07-15T01:50:38Z</dcterms:modified>
</cp:coreProperties>
</file>