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90" r:id="rId4"/>
    <p:sldId id="289" r:id="rId5"/>
    <p:sldId id="287" r:id="rId6"/>
    <p:sldId id="288" r:id="rId7"/>
    <p:sldId id="291" r:id="rId8"/>
    <p:sldId id="292" r:id="rId9"/>
    <p:sldId id="293" r:id="rId10"/>
    <p:sldId id="258" r:id="rId11"/>
    <p:sldId id="281" r:id="rId12"/>
    <p:sldId id="260" r:id="rId13"/>
    <p:sldId id="276" r:id="rId14"/>
    <p:sldId id="277" r:id="rId15"/>
    <p:sldId id="278" r:id="rId16"/>
    <p:sldId id="279" r:id="rId17"/>
    <p:sldId id="282" r:id="rId18"/>
    <p:sldId id="268" r:id="rId19"/>
    <p:sldId id="274" r:id="rId20"/>
    <p:sldId id="267" r:id="rId21"/>
    <p:sldId id="269" r:id="rId22"/>
    <p:sldId id="27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196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AppData\Roaming\Microsoft\Excel\expor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4125463386169058E-2"/>
                  <c:y val="0.2878547117094233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compilado!$B$38:$H$38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compilado!$B$39:$H$39</c:f>
              <c:numCache>
                <c:formatCode>General</c:formatCode>
                <c:ptCount val="7"/>
                <c:pt idx="0">
                  <c:v>3.0659139156341553E-3</c:v>
                </c:pt>
                <c:pt idx="1">
                  <c:v>4.962533712387085E-3</c:v>
                </c:pt>
                <c:pt idx="2">
                  <c:v>1.0597068071365356E-2</c:v>
                </c:pt>
                <c:pt idx="3">
                  <c:v>2.1416527032852174E-2</c:v>
                </c:pt>
                <c:pt idx="4">
                  <c:v>4.1763359308242799E-2</c:v>
                </c:pt>
                <c:pt idx="5">
                  <c:v>0.11240067481994628</c:v>
                </c:pt>
                <c:pt idx="6">
                  <c:v>0.23736521601676941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91-47E2-885C-4956CDB09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5791824"/>
        <c:axId val="1865785264"/>
      </c:scatterChart>
      <c:valAx>
        <c:axId val="18657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Dimensão (n)</a:t>
                </a:r>
              </a:p>
            </c:rich>
          </c:tx>
          <c:layout>
            <c:manualLayout>
              <c:xMode val="edge"/>
              <c:yMode val="edge"/>
              <c:x val="0.46856562348160508"/>
              <c:y val="0.901516129032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5785264"/>
        <c:crosses val="autoZero"/>
        <c:crossBetween val="midCat"/>
      </c:valAx>
      <c:valAx>
        <c:axId val="18657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Tempo (s)</a:t>
                </a:r>
              </a:p>
            </c:rich>
          </c:tx>
          <c:layout>
            <c:manualLayout>
              <c:xMode val="edge"/>
              <c:yMode val="edge"/>
              <c:x val="9.3383121978651597E-3"/>
              <c:y val="0.30727940055880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57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 xmlns="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haja espaço em </a:t>
          </a:r>
          <a:r>
            <a:rPr lang="pt-BR" sz="1400" b="1" kern="1200" dirty="0"/>
            <a:t>E</a:t>
          </a:r>
          <a:r>
            <a:rPr lang="pt-BR" sz="1400" kern="1200" dirty="0"/>
            <a:t>, inicia-se a busca removendo-se uma tarefa do </a:t>
          </a:r>
          <a:r>
            <a:rPr lang="pt-BR" sz="1400" b="1" kern="1200" dirty="0"/>
            <a:t>set T </a:t>
          </a:r>
          <a:r>
            <a:rPr lang="pt-BR" sz="1400" kern="1200" dirty="0"/>
            <a:t>com base no maior índice </a:t>
          </a: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 e tenha espaço em </a:t>
          </a:r>
          <a:r>
            <a:rPr lang="pt-BR" sz="1400" b="1" kern="1200" dirty="0"/>
            <a:t>E</a:t>
          </a:r>
          <a:r>
            <a:rPr lang="pt-BR" sz="1400" kern="1200" dirty="0"/>
            <a:t>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D65783-2432-418F-96B0-0439CF4BD88E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3F565-177D-411B-9E1F-66B48F5CECB3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864D72-D52F-499E-B3E2-2AEAD4DF3F6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C94B0C-5ED1-44A9-9299-9B47B9862AD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8C7B5-5D1C-4105-8BF0-646D74368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920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832507-6CF1-45DC-8353-3632A6EDA18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3BA014-A828-4724-B7C6-66947BC4E1BF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CAD660-C360-4063-8DC4-00ACA60C0D4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5EF322-2662-4F61-A311-D85387A845E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/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9666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2531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11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11F1A4-8E19-49D2-8474-A9D5E1E333C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76326F-1685-4622-9B33-8299997A059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C4C154-C44F-4D87-A9F6-14668ED3D81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4BCB63-3032-4581-9198-D8EAB0D72DB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263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347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9113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3886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8531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2B9C4-C9E1-4ED8-B8A1-B2968E6D622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C313D8-C6B8-404A-A9DF-0B36DA5C67E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EC17D6-FD4B-4933-BC48-23E14063424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DC2833-1D77-4283-973A-92310339685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5780-8AED-4086-B6B9-20B6DAF8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11300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30108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113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7409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AF84BB-94E3-4327-8ED7-A6B44BD9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38614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8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3534BA-5C31-4919-9849-05E964B9612B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9B5-6D77-4802-9A5E-A59B95A8C0E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D1E46F-495A-4B01-A07D-A153DC27C84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37902C-F422-4093-9883-479684E0B10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A1DBE88-3BD7-4E03-A9BA-A05E2DD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344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138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612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5699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25B81D8-28DE-43B6-B78D-FAC9506C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4181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6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7857F-DC67-4DE6-AEEB-B800F2100200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2F1F02-DD2A-484D-86C8-E9A378ABE5A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4ED2A8-013F-4B58-96FF-EB1C81E6180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30ED12-D084-4A9C-A768-65671C9AC99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D8472-5E6A-49E5-A840-9E8018B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1822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785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424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1730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13E2A7-1E4B-45DC-B0F1-A0A97BA8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4445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4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53FCD-5836-4C81-BD82-FF912054E1B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259D3C-B0EF-413D-9B7E-AB92824A2A2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557CE7-E828-429A-A725-31770670163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8CD17A-03FA-4543-A057-7D97647BB52C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629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24912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0947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89770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013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7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01103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2346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0879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351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22"/>
            <a:ext cx="10515600" cy="172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Alguns itens, por muito pouco, não vão pro outro conjunto, inclusive itens com muito incentivo para estar no outro conjunto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46907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7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33552"/>
              </p:ext>
            </p:extLst>
          </p:nvPr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46226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/>
              <a:t>Heurística proposta – Hte +Hz</a:t>
            </a:r>
            <a:r>
              <a:rPr lang="pt-BR" sz="4800" baseline="-25000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94A356C7-A801-41FC-81A5-5E6E1F687E65}"/>
              </a:ext>
            </a:extLst>
          </p:cNvPr>
          <p:cNvSpPr/>
          <p:nvPr/>
        </p:nvSpPr>
        <p:spPr>
          <a:xfrm rot="10800000">
            <a:off x="706054" y="1353446"/>
            <a:ext cx="10515601" cy="2708016"/>
          </a:xfrm>
          <a:prstGeom prst="leftCircularArrow">
            <a:avLst>
              <a:gd name="adj1" fmla="val 1888"/>
              <a:gd name="adj2" fmla="val 255381"/>
              <a:gd name="adj3" fmla="val 992379"/>
              <a:gd name="adj4" fmla="val 10406127"/>
              <a:gd name="adj5" fmla="val 6794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 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E,</a:t>
            </a:r>
          </a:p>
          <a:p>
            <a:r>
              <a:rPr lang="pt-BR" dirty="0"/>
              <a:t>Os serviços restantes serão relocados conforme a Heurística Hte, porém itens empatados serão desempatados pelo valor Z,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371773-90F7-44D3-AE86-98926337246A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4EAF96-1D1A-4C08-8383-6631D74ACD6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7C84BA-5E79-4585-9A52-E1A1E0455B8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1867D-DAC6-4488-A582-6FB1568AA9BA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0014D34-E074-49C3-B90C-BAF48EDC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Heurística proposta – Hte +</a:t>
            </a:r>
            <a:r>
              <a:rPr lang="pt-BR" sz="4800" dirty="0" err="1"/>
              <a:t>Hz</a:t>
            </a:r>
            <a:r>
              <a:rPr lang="pt-BR" sz="4800" baseline="-25000" dirty="0" err="1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47241"/>
              </p:ext>
            </p:extLst>
          </p:nvPr>
        </p:nvGraphicFramePr>
        <p:xfrm>
          <a:off x="944365" y="2070100"/>
          <a:ext cx="886003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6003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82417903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1,92%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11,8%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0,58%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0,26%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7,16%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1,83%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1,77%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1,97%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-1,63%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6,49%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4,05%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1,51%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2,15%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-0,86%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6,33%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2,88%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-1,58%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E75B8F-164C-4858-A7DC-15B16DC1F3D9}"/>
              </a:ext>
            </a:extLst>
          </p:cNvPr>
          <p:cNvSpPr/>
          <p:nvPr/>
        </p:nvSpPr>
        <p:spPr>
          <a:xfrm>
            <a:off x="3577129" y="3095443"/>
            <a:ext cx="44492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A8D6-68AB-47A5-81F6-8D8845A0F613}"/>
              </a:ext>
            </a:extLst>
          </p:cNvPr>
          <p:cNvSpPr txBox="1"/>
          <p:nvPr/>
        </p:nvSpPr>
        <p:spPr>
          <a:xfrm>
            <a:off x="6821153" y="5542874"/>
            <a:ext cx="3763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*Resultados originais de </a:t>
            </a:r>
            <a:r>
              <a:rPr lang="pt-BR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Jarboui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 al.[2]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0A36F8-E859-4AA8-BB6E-BD77A38D8908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3BD517-6D2A-4CA6-B8C0-CE8410FD66FA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A3096F-4893-4CDA-9CC0-CCF9443B2D7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2C2159-5F8B-4100-82B1-32D44B034ED6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447F0AD-A610-4A7A-BF84-418B0CF6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14800"/>
              </p:ext>
            </p:extLst>
          </p:nvPr>
        </p:nvGraphicFramePr>
        <p:xfrm>
          <a:off x="344556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8,29%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BDEEDB-CD33-4562-B233-8E4CE044E60F}"/>
              </a:ext>
            </a:extLst>
          </p:cNvPr>
          <p:cNvSpPr txBox="1"/>
          <p:nvPr/>
        </p:nvSpPr>
        <p:spPr>
          <a:xfrm>
            <a:off x="289203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2,0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99773FC-2500-44DC-9FF4-0BC2D30F2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069009"/>
              </p:ext>
            </p:extLst>
          </p:nvPr>
        </p:nvGraphicFramePr>
        <p:xfrm>
          <a:off x="6326943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02FC600-312D-4767-A74E-97780BB4FEAE}"/>
              </a:ext>
            </a:extLst>
          </p:cNvPr>
          <p:cNvSpPr txBox="1"/>
          <p:nvPr/>
        </p:nvSpPr>
        <p:spPr>
          <a:xfrm>
            <a:off x="6271590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0,9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ECA89D3A-7C5D-4E29-B9FD-339163052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214341"/>
              </p:ext>
            </p:extLst>
          </p:nvPr>
        </p:nvGraphicFramePr>
        <p:xfrm>
          <a:off x="344556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-5,18%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-1,80%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-1,69%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-2,61%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4,99%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5,46%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5,70%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5,67%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1,60%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0,01%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2,12%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AA094ECB-03B9-4880-AD94-5E3D6AC0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23382"/>
              </p:ext>
            </p:extLst>
          </p:nvPr>
        </p:nvGraphicFramePr>
        <p:xfrm>
          <a:off x="6326943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3,84%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2,06%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-0,09%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-0,22%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-2,29%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3,07%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2,95%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3,57%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1,11%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0,17%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1,96%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1527356-EFC8-4257-A221-2108AB10D0E8}"/>
              </a:ext>
            </a:extLst>
          </p:cNvPr>
          <p:cNvSpPr txBox="1"/>
          <p:nvPr/>
        </p:nvSpPr>
        <p:spPr>
          <a:xfrm>
            <a:off x="289203" y="4131015"/>
            <a:ext cx="12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BA935-C067-4B8F-9342-5FC4FD902B4A}"/>
              </a:ext>
            </a:extLst>
          </p:cNvPr>
          <p:cNvSpPr txBox="1"/>
          <p:nvPr/>
        </p:nvSpPr>
        <p:spPr>
          <a:xfrm>
            <a:off x="6271590" y="4131015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6F1AD-6861-4234-AE91-4CF17E4BB8F4}"/>
              </a:ext>
            </a:extLst>
          </p:cNvPr>
          <p:cNvSpPr/>
          <p:nvPr/>
        </p:nvSpPr>
        <p:spPr>
          <a:xfrm>
            <a:off x="8140700" y="5803901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E2E017-30F7-4FBF-BC1D-501288F9FE9A}"/>
              </a:ext>
            </a:extLst>
          </p:cNvPr>
          <p:cNvSpPr/>
          <p:nvPr/>
        </p:nvSpPr>
        <p:spPr>
          <a:xfrm>
            <a:off x="8140700" y="3064655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CCD2B-64DB-4E9F-8311-2187D3700776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E0AE3A-DBC5-4B3A-87B2-38351B0F23A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4CCEC-485B-4C46-8F68-80447E3ED4A0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66819C-7F49-4F7C-A4FB-411620FB976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893C15D-76DE-4FCB-9118-A0770F93E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19722"/>
              </p:ext>
            </p:extLst>
          </p:nvPr>
        </p:nvGraphicFramePr>
        <p:xfrm>
          <a:off x="2550885" y="1853406"/>
          <a:ext cx="6799944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18DD2-9CAE-4E5F-8F38-7CE11952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47768"/>
              </p:ext>
            </p:extLst>
          </p:nvPr>
        </p:nvGraphicFramePr>
        <p:xfrm>
          <a:off x="2550882" y="5790406"/>
          <a:ext cx="6799947" cy="539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718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4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mista que prioriza inicialmente os serviços pela suas diferenças entre a</a:t>
            </a:r>
            <a:r>
              <a:rPr lang="pt-BR" baseline="-25000" dirty="0"/>
              <a:t>i</a:t>
            </a:r>
            <a:r>
              <a:rPr lang="pt-BR" dirty="0"/>
              <a:t> e b</a:t>
            </a:r>
            <a:r>
              <a:rPr lang="pt-BR" baseline="-25000" dirty="0"/>
              <a:t>i</a:t>
            </a:r>
            <a:r>
              <a:rPr lang="pt-BR" dirty="0"/>
              <a:t> e, em seguida, considera o quanto os remanescentes penalizarão a função objetivo é uma estratégia válida.</a:t>
            </a:r>
          </a:p>
          <a:p>
            <a:r>
              <a:rPr lang="pt-BR" dirty="0"/>
              <a:t>Melhores resultados foram obtidos para conjuntos de maiores dimensões (n &gt;= 50) e problemas mais restritivos (h até 0,4). Apesar de apresentar um pior objetivo para os menos restritivos (h &gt;= 0,6), o z</a:t>
            </a:r>
            <a:r>
              <a:rPr lang="pt-BR" baseline="-25000" dirty="0"/>
              <a:t>corte</a:t>
            </a:r>
            <a:r>
              <a:rPr lang="pt-BR" dirty="0"/>
              <a:t> = 0,5, caso combinado com um método de busca mais robusto, mostra potencial para objetivos melhores do que a referência de </a:t>
            </a:r>
            <a:r>
              <a:rPr lang="pt-BR" dirty="0" err="1"/>
              <a:t>Biskup</a:t>
            </a:r>
            <a:r>
              <a:rPr lang="pt-BR" dirty="0"/>
              <a:t>.</a:t>
            </a:r>
          </a:p>
          <a:p>
            <a:r>
              <a:rPr lang="pt-BR" dirty="0"/>
              <a:t>Como próximos passos: limitante da </a:t>
            </a:r>
            <a:r>
              <a:rPr lang="pt-BR" dirty="0" err="1"/>
              <a:t>pré</a:t>
            </a:r>
            <a:r>
              <a:rPr lang="pt-BR" dirty="0"/>
              <a:t>-alocação dos serviços, seja em relação ao tempo ou à parcela de serviços totais; melhorar a etapa de busca para instâncias menos restritivas; aplicação do z</a:t>
            </a:r>
            <a:r>
              <a:rPr lang="pt-BR" baseline="-25000" dirty="0"/>
              <a:t>corte</a:t>
            </a:r>
            <a:r>
              <a:rPr lang="pt-BR" dirty="0"/>
              <a:t> com outras heurísticas para avaliação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</a:t>
            </a:r>
            <a:r>
              <a:rPr lang="en-US" b="0" i="1" dirty="0" err="1">
                <a:effectLst/>
              </a:rPr>
              <a:t>ProductionScheduling</a:t>
            </a:r>
            <a:r>
              <a:rPr lang="en-US" b="0" i="1" dirty="0">
                <a:effectLst/>
              </a:rPr>
              <a:t>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Inserir</a:t>
            </a:r>
            <a:r>
              <a:rPr lang="en-US" sz="2400" dirty="0"/>
              <a:t> </a:t>
            </a:r>
            <a:r>
              <a:rPr lang="en-US" sz="2400" dirty="0" err="1"/>
              <a:t>aqui</a:t>
            </a:r>
            <a:r>
              <a:rPr lang="en-US" sz="2400" dirty="0"/>
              <a:t> </a:t>
            </a:r>
            <a:r>
              <a:rPr lang="en-US" sz="2400" dirty="0" err="1"/>
              <a:t>fluxo</a:t>
            </a:r>
            <a:r>
              <a:rPr lang="en-US" sz="2400" dirty="0"/>
              <a:t> total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algoritmo</a:t>
            </a:r>
            <a:r>
              <a:rPr lang="en-US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31936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/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46226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Escolha dos reprodutores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Implementamos duas estratégias distintas de escolha dos reprodutores:</a:t>
            </a:r>
          </a:p>
          <a:p>
            <a:r>
              <a:rPr lang="pt-BR" b="1" dirty="0"/>
              <a:t>Duelo:</a:t>
            </a:r>
          </a:p>
          <a:p>
            <a:pPr lvl="1"/>
            <a:r>
              <a:rPr lang="pt-BR" dirty="0"/>
              <a:t>Escolhe-se aleatoriamente, dentre a população de pais, um número de pais (parametrizável) para duelarem entre si. O vencedor é o pai que se reproduzirá com outro pai escolhido em um outro duelo.</a:t>
            </a:r>
          </a:p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5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Estratégia de reprodução (crossover)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estratégia de reprodução foi desenvolvida...</a:t>
            </a:r>
          </a:p>
        </p:txBody>
      </p:sp>
    </p:spTree>
    <p:extLst>
      <p:ext uri="{BB962C8B-B14F-4D97-AF65-F5344CB8AC3E}">
        <p14:creationId xmlns:p14="http://schemas.microsoft.com/office/powerpoint/2010/main" val="88709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Taxa de mutação inicial</a:t>
            </a:r>
          </a:p>
        </p:txBody>
      </p:sp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33310" cy="1325563"/>
          </a:xfrm>
        </p:spPr>
        <p:txBody>
          <a:bodyPr/>
          <a:lstStyle/>
          <a:p>
            <a:r>
              <a:rPr lang="pt-BR" dirty="0"/>
              <a:t>AG – Avaliação das aptidões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42907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2431</Words>
  <Application>Microsoft Office PowerPoint</Application>
  <PresentationFormat>Widescreen</PresentationFormat>
  <Paragraphs>1270</Paragraphs>
  <Slides>25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PRO5826 Estudo de Heurísticas e Meta-heurísticas para Problemas de Produção</vt:lpstr>
      <vt:lpstr>Ideia geral – Algoritmo Genético</vt:lpstr>
      <vt:lpstr>Ideia geral – Algoritmo Genético</vt:lpstr>
      <vt:lpstr>PowerPoint Presentation</vt:lpstr>
      <vt:lpstr>AG – Definição da população inicial</vt:lpstr>
      <vt:lpstr>AG – Escolha dos reprodutores</vt:lpstr>
      <vt:lpstr>AG – Estratégia de reprodução (crossover)</vt:lpstr>
      <vt:lpstr>AG – Mutação</vt:lpstr>
      <vt:lpstr>AG – Avaliação das aptidões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PowerPoint Presentation</vt:lpstr>
      <vt:lpstr>PowerPoint Presentation</vt:lpstr>
      <vt:lpstr>Heurística proposta</vt:lpstr>
      <vt:lpstr>Heurística proposta – Hte +Hzcorte</vt:lpstr>
      <vt:lpstr>Resultados</vt:lpstr>
      <vt:lpstr>Resultados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48</cp:revision>
  <dcterms:created xsi:type="dcterms:W3CDTF">2021-07-14T22:40:57Z</dcterms:created>
  <dcterms:modified xsi:type="dcterms:W3CDTF">2021-09-01T03:04:44Z</dcterms:modified>
</cp:coreProperties>
</file>