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" r:id="rId2"/>
    <p:sldId id="264" r:id="rId3"/>
    <p:sldId id="263" r:id="rId4"/>
    <p:sldId id="265" r:id="rId5"/>
  </p:sldIdLst>
  <p:sldSz cx="6858000" cy="9144000" type="screen4x3"/>
  <p:notesSz cx="7010400" cy="9296400"/>
  <p:defaultTextStyle>
    <a:lvl1pPr defTabSz="457200">
      <a:defRPr sz="2400">
        <a:latin typeface="Calibri"/>
        <a:ea typeface="Calibri"/>
        <a:cs typeface="Calibri"/>
        <a:sym typeface="Calibri"/>
      </a:defRPr>
    </a:lvl1pPr>
    <a:lvl2pPr indent="457200" defTabSz="457200">
      <a:defRPr sz="2400">
        <a:latin typeface="Calibri"/>
        <a:ea typeface="Calibri"/>
        <a:cs typeface="Calibri"/>
        <a:sym typeface="Calibri"/>
      </a:defRPr>
    </a:lvl2pPr>
    <a:lvl3pPr indent="914400" defTabSz="457200">
      <a:defRPr sz="2400">
        <a:latin typeface="Calibri"/>
        <a:ea typeface="Calibri"/>
        <a:cs typeface="Calibri"/>
        <a:sym typeface="Calibri"/>
      </a:defRPr>
    </a:lvl3pPr>
    <a:lvl4pPr indent="1371600" defTabSz="457200">
      <a:defRPr sz="2400">
        <a:latin typeface="Calibri"/>
        <a:ea typeface="Calibri"/>
        <a:cs typeface="Calibri"/>
        <a:sym typeface="Calibri"/>
      </a:defRPr>
    </a:lvl4pPr>
    <a:lvl5pPr indent="1828800" defTabSz="457200">
      <a:defRPr sz="2400">
        <a:latin typeface="Calibri"/>
        <a:ea typeface="Calibri"/>
        <a:cs typeface="Calibri"/>
        <a:sym typeface="Calibri"/>
      </a:defRPr>
    </a:lvl5pPr>
    <a:lvl6pPr defTabSz="457200">
      <a:defRPr sz="2400">
        <a:latin typeface="Calibri"/>
        <a:ea typeface="Calibri"/>
        <a:cs typeface="Calibri"/>
        <a:sym typeface="Calibri"/>
      </a:defRPr>
    </a:lvl6pPr>
    <a:lvl7pPr defTabSz="457200">
      <a:defRPr sz="2400">
        <a:latin typeface="Calibri"/>
        <a:ea typeface="Calibri"/>
        <a:cs typeface="Calibri"/>
        <a:sym typeface="Calibri"/>
      </a:defRPr>
    </a:lvl7pPr>
    <a:lvl8pPr defTabSz="457200">
      <a:defRPr sz="2400">
        <a:latin typeface="Calibri"/>
        <a:ea typeface="Calibri"/>
        <a:cs typeface="Calibri"/>
        <a:sym typeface="Calibri"/>
      </a:defRPr>
    </a:lvl8pPr>
    <a:lvl9pPr defTabSz="457200">
      <a:defRPr sz="24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84" autoAdjust="0"/>
  </p:normalViewPr>
  <p:slideViewPr>
    <p:cSldViewPr snapToGrid="0" snapToObjects="1">
      <p:cViewPr>
        <p:scale>
          <a:sx n="90" d="100"/>
          <a:sy n="90" d="100"/>
        </p:scale>
        <p:origin x="-1368" y="5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93D3-48DE-47DB-83D3-11D6AB70BBB2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70326146-A4DF-46D0-AC7A-71CB57E182E7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l"/>
          <a:r>
            <a:rPr lang="es-MX" sz="1100" dirty="0" smtClean="0"/>
            <a:t>- Selección de Metas por parte del Líder.</a:t>
          </a:r>
        </a:p>
        <a:p>
          <a:pPr algn="l"/>
          <a:endParaRPr lang="es-MX" sz="1100" dirty="0" smtClean="0"/>
        </a:p>
        <a:p>
          <a:pPr algn="l"/>
          <a:r>
            <a:rPr lang="es-MX" sz="1100" dirty="0" smtClean="0"/>
            <a:t>- Aplicación de instrumento Clifton </a:t>
          </a:r>
          <a:r>
            <a:rPr lang="es-MX" sz="1100" dirty="0" err="1" smtClean="0"/>
            <a:t>Streghts</a:t>
          </a:r>
          <a:r>
            <a:rPr lang="es-MX" sz="1100" dirty="0" smtClean="0"/>
            <a:t> </a:t>
          </a:r>
          <a:r>
            <a:rPr lang="es-MX" sz="1100" dirty="0" err="1" smtClean="0"/>
            <a:t>Finder</a:t>
          </a:r>
          <a:r>
            <a:rPr lang="es-MX" sz="1100" dirty="0" smtClean="0"/>
            <a:t>.</a:t>
          </a:r>
          <a:endParaRPr lang="es-MX" sz="1100" dirty="0"/>
        </a:p>
      </dgm:t>
    </dgm:pt>
    <dgm:pt modelId="{4AFBDD65-178D-449C-8F6B-07C86979AE8E}" type="parTrans" cxnId="{8D366224-7BB6-405C-AC7F-40065871FB9A}">
      <dgm:prSet/>
      <dgm:spPr/>
      <dgm:t>
        <a:bodyPr/>
        <a:lstStyle/>
        <a:p>
          <a:pPr algn="l"/>
          <a:endParaRPr lang="es-MX"/>
        </a:p>
      </dgm:t>
    </dgm:pt>
    <dgm:pt modelId="{AC058824-1F5C-4115-8289-6A8C1667475A}" type="sibTrans" cxnId="{8D366224-7BB6-405C-AC7F-40065871FB9A}">
      <dgm:prSet/>
      <dgm:spPr/>
      <dgm:t>
        <a:bodyPr/>
        <a:lstStyle/>
        <a:p>
          <a:pPr algn="l"/>
          <a:endParaRPr lang="es-MX"/>
        </a:p>
      </dgm:t>
    </dgm:pt>
    <dgm:pt modelId="{193C66C1-CDBB-490A-A762-0C0482BA07E3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l"/>
          <a:endParaRPr lang="es-MX" sz="1100" dirty="0" smtClean="0"/>
        </a:p>
        <a:p>
          <a:pPr algn="l"/>
          <a:r>
            <a:rPr lang="es-MX" sz="1100" dirty="0" smtClean="0"/>
            <a:t>-Selección de Metas por parte del </a:t>
          </a:r>
          <a:r>
            <a:rPr lang="es-MX" sz="1100" dirty="0" err="1" smtClean="0"/>
            <a:t>Coachee</a:t>
          </a:r>
          <a:r>
            <a:rPr lang="es-MX" sz="1100" dirty="0" smtClean="0"/>
            <a:t>.</a:t>
          </a:r>
        </a:p>
        <a:p>
          <a:pPr algn="l"/>
          <a:endParaRPr lang="es-MX" sz="1100" dirty="0" smtClean="0"/>
        </a:p>
        <a:p>
          <a:pPr algn="l"/>
          <a:r>
            <a:rPr lang="es-MX" sz="1100" dirty="0" smtClean="0"/>
            <a:t>- Implementación de los Talentos en pro de las metas establecidas.</a:t>
          </a:r>
        </a:p>
        <a:p>
          <a:pPr algn="l"/>
          <a:endParaRPr lang="es-MX" sz="1100" dirty="0"/>
        </a:p>
      </dgm:t>
    </dgm:pt>
    <dgm:pt modelId="{EFFF6F89-B0C4-4C5E-890F-7101A3E8DE7E}" type="parTrans" cxnId="{3ED9C98A-E7A1-4D9D-A622-75E0E25FBBF9}">
      <dgm:prSet/>
      <dgm:spPr/>
      <dgm:t>
        <a:bodyPr/>
        <a:lstStyle/>
        <a:p>
          <a:pPr algn="l"/>
          <a:endParaRPr lang="es-MX"/>
        </a:p>
      </dgm:t>
    </dgm:pt>
    <dgm:pt modelId="{E809C42E-138E-48E0-B5A4-10A0C8E0D018}" type="sibTrans" cxnId="{3ED9C98A-E7A1-4D9D-A622-75E0E25FBBF9}">
      <dgm:prSet/>
      <dgm:spPr/>
      <dgm:t>
        <a:bodyPr/>
        <a:lstStyle/>
        <a:p>
          <a:pPr algn="l"/>
          <a:endParaRPr lang="es-MX"/>
        </a:p>
      </dgm:t>
    </dgm:pt>
    <dgm:pt modelId="{A6E89C35-CC93-41A5-B5EC-7BA1E8C391F9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l"/>
          <a:r>
            <a:rPr lang="es-MX" sz="1100" dirty="0" smtClean="0"/>
            <a:t>- Sesión de entrega de Resultados.</a:t>
          </a:r>
          <a:endParaRPr lang="es-MX" sz="1100" dirty="0"/>
        </a:p>
      </dgm:t>
    </dgm:pt>
    <dgm:pt modelId="{D469BB75-96FC-47F1-9AB4-EB858311F0EC}" type="parTrans" cxnId="{BA581D26-AC82-4C51-B266-C27C2E83A6BC}">
      <dgm:prSet/>
      <dgm:spPr/>
      <dgm:t>
        <a:bodyPr/>
        <a:lstStyle/>
        <a:p>
          <a:pPr algn="l"/>
          <a:endParaRPr lang="es-MX"/>
        </a:p>
      </dgm:t>
    </dgm:pt>
    <dgm:pt modelId="{6291D5F3-E689-4DCC-ACA3-B3A13F370A71}" type="sibTrans" cxnId="{BA581D26-AC82-4C51-B266-C27C2E83A6BC}">
      <dgm:prSet/>
      <dgm:spPr/>
      <dgm:t>
        <a:bodyPr/>
        <a:lstStyle/>
        <a:p>
          <a:pPr algn="l"/>
          <a:endParaRPr lang="es-MX"/>
        </a:p>
      </dgm:t>
    </dgm:pt>
    <dgm:pt modelId="{273715B4-0F41-436B-BB55-0137D0E4293F}" type="pres">
      <dgm:prSet presAssocID="{A08293D3-48DE-47DB-83D3-11D6AB70BBB2}" presName="CompostProcess" presStyleCnt="0">
        <dgm:presLayoutVars>
          <dgm:dir/>
          <dgm:resizeHandles val="exact"/>
        </dgm:presLayoutVars>
      </dgm:prSet>
      <dgm:spPr/>
    </dgm:pt>
    <dgm:pt modelId="{2D3CA799-5B50-41A8-BFAE-9C0CDE941410}" type="pres">
      <dgm:prSet presAssocID="{A08293D3-48DE-47DB-83D3-11D6AB70BBB2}" presName="arrow" presStyleLbl="bgShp" presStyleIdx="0" presStyleCnt="1"/>
      <dgm:spPr/>
    </dgm:pt>
    <dgm:pt modelId="{B2E0A0E1-BC05-4421-AED6-BEB34E4B54AB}" type="pres">
      <dgm:prSet presAssocID="{A08293D3-48DE-47DB-83D3-11D6AB70BBB2}" presName="linearProcess" presStyleCnt="0"/>
      <dgm:spPr/>
    </dgm:pt>
    <dgm:pt modelId="{AACCCFBF-0CC8-44BA-9A55-C7AF462359BC}" type="pres">
      <dgm:prSet presAssocID="{70326146-A4DF-46D0-AC7A-71CB57E182E7}" presName="textNode" presStyleLbl="node1" presStyleIdx="0" presStyleCnt="3" custScaleY="11920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6A17F8-2537-4861-A1D9-9219C20DECC2}" type="pres">
      <dgm:prSet presAssocID="{AC058824-1F5C-4115-8289-6A8C1667475A}" presName="sibTrans" presStyleCnt="0"/>
      <dgm:spPr/>
    </dgm:pt>
    <dgm:pt modelId="{9D9712D9-4AF3-403E-8FB8-386C14612C11}" type="pres">
      <dgm:prSet presAssocID="{193C66C1-CDBB-490A-A762-0C0482BA07E3}" presName="textNode" presStyleLbl="node1" presStyleIdx="1" presStyleCnt="3" custScaleY="11920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6F42DF2-2E15-4AA7-92D1-AFBD22DE3C74}" type="pres">
      <dgm:prSet presAssocID="{E809C42E-138E-48E0-B5A4-10A0C8E0D018}" presName="sibTrans" presStyleCnt="0"/>
      <dgm:spPr/>
    </dgm:pt>
    <dgm:pt modelId="{89C3BC3C-9562-45D9-82C3-7289FA77725B}" type="pres">
      <dgm:prSet presAssocID="{A6E89C35-CC93-41A5-B5EC-7BA1E8C391F9}" presName="textNode" presStyleLbl="node1" presStyleIdx="2" presStyleCnt="3" custScaleY="11920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D366224-7BB6-405C-AC7F-40065871FB9A}" srcId="{A08293D3-48DE-47DB-83D3-11D6AB70BBB2}" destId="{70326146-A4DF-46D0-AC7A-71CB57E182E7}" srcOrd="0" destOrd="0" parTransId="{4AFBDD65-178D-449C-8F6B-07C86979AE8E}" sibTransId="{AC058824-1F5C-4115-8289-6A8C1667475A}"/>
    <dgm:cxn modelId="{BA581D26-AC82-4C51-B266-C27C2E83A6BC}" srcId="{A08293D3-48DE-47DB-83D3-11D6AB70BBB2}" destId="{A6E89C35-CC93-41A5-B5EC-7BA1E8C391F9}" srcOrd="2" destOrd="0" parTransId="{D469BB75-96FC-47F1-9AB4-EB858311F0EC}" sibTransId="{6291D5F3-E689-4DCC-ACA3-B3A13F370A71}"/>
    <dgm:cxn modelId="{B71C56F0-5A02-465F-81D6-A49C9DA72DE1}" type="presOf" srcId="{A6E89C35-CC93-41A5-B5EC-7BA1E8C391F9}" destId="{89C3BC3C-9562-45D9-82C3-7289FA77725B}" srcOrd="0" destOrd="0" presId="urn:microsoft.com/office/officeart/2005/8/layout/hProcess9"/>
    <dgm:cxn modelId="{19A52B14-649A-45DE-A3DD-A11B1B92DE8C}" type="presOf" srcId="{70326146-A4DF-46D0-AC7A-71CB57E182E7}" destId="{AACCCFBF-0CC8-44BA-9A55-C7AF462359BC}" srcOrd="0" destOrd="0" presId="urn:microsoft.com/office/officeart/2005/8/layout/hProcess9"/>
    <dgm:cxn modelId="{FEF341B1-18BA-461C-979B-46CF8973557F}" type="presOf" srcId="{193C66C1-CDBB-490A-A762-0C0482BA07E3}" destId="{9D9712D9-4AF3-403E-8FB8-386C14612C11}" srcOrd="0" destOrd="0" presId="urn:microsoft.com/office/officeart/2005/8/layout/hProcess9"/>
    <dgm:cxn modelId="{3ED9C98A-E7A1-4D9D-A622-75E0E25FBBF9}" srcId="{A08293D3-48DE-47DB-83D3-11D6AB70BBB2}" destId="{193C66C1-CDBB-490A-A762-0C0482BA07E3}" srcOrd="1" destOrd="0" parTransId="{EFFF6F89-B0C4-4C5E-890F-7101A3E8DE7E}" sibTransId="{E809C42E-138E-48E0-B5A4-10A0C8E0D018}"/>
    <dgm:cxn modelId="{81820116-C971-433E-BE25-07AA52FECF83}" type="presOf" srcId="{A08293D3-48DE-47DB-83D3-11D6AB70BBB2}" destId="{273715B4-0F41-436B-BB55-0137D0E4293F}" srcOrd="0" destOrd="0" presId="urn:microsoft.com/office/officeart/2005/8/layout/hProcess9"/>
    <dgm:cxn modelId="{8CDF6925-D534-4F9D-A87C-54469A8BA469}" type="presParOf" srcId="{273715B4-0F41-436B-BB55-0137D0E4293F}" destId="{2D3CA799-5B50-41A8-BFAE-9C0CDE941410}" srcOrd="0" destOrd="0" presId="urn:microsoft.com/office/officeart/2005/8/layout/hProcess9"/>
    <dgm:cxn modelId="{8A4F0233-1E93-4899-A2E3-F75CD789A515}" type="presParOf" srcId="{273715B4-0F41-436B-BB55-0137D0E4293F}" destId="{B2E0A0E1-BC05-4421-AED6-BEB34E4B54AB}" srcOrd="1" destOrd="0" presId="urn:microsoft.com/office/officeart/2005/8/layout/hProcess9"/>
    <dgm:cxn modelId="{FCD60C98-26FC-4F3F-AD93-49BCC474CC97}" type="presParOf" srcId="{B2E0A0E1-BC05-4421-AED6-BEB34E4B54AB}" destId="{AACCCFBF-0CC8-44BA-9A55-C7AF462359BC}" srcOrd="0" destOrd="0" presId="urn:microsoft.com/office/officeart/2005/8/layout/hProcess9"/>
    <dgm:cxn modelId="{C9BCF461-E421-410B-981C-12A35DA93BA8}" type="presParOf" srcId="{B2E0A0E1-BC05-4421-AED6-BEB34E4B54AB}" destId="{786A17F8-2537-4861-A1D9-9219C20DECC2}" srcOrd="1" destOrd="0" presId="urn:microsoft.com/office/officeart/2005/8/layout/hProcess9"/>
    <dgm:cxn modelId="{6AEDD054-15B1-4701-8A1B-34B0CE16DF97}" type="presParOf" srcId="{B2E0A0E1-BC05-4421-AED6-BEB34E4B54AB}" destId="{9D9712D9-4AF3-403E-8FB8-386C14612C11}" srcOrd="2" destOrd="0" presId="urn:microsoft.com/office/officeart/2005/8/layout/hProcess9"/>
    <dgm:cxn modelId="{DFFA4B46-B2CB-48B7-977B-2ABE31DADBDF}" type="presParOf" srcId="{B2E0A0E1-BC05-4421-AED6-BEB34E4B54AB}" destId="{56F42DF2-2E15-4AA7-92D1-AFBD22DE3C74}" srcOrd="3" destOrd="0" presId="urn:microsoft.com/office/officeart/2005/8/layout/hProcess9"/>
    <dgm:cxn modelId="{37A71B06-E8E6-4639-95DE-C9885CBBE5A5}" type="presParOf" srcId="{B2E0A0E1-BC05-4421-AED6-BEB34E4B54AB}" destId="{89C3BC3C-9562-45D9-82C3-7289FA7772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CA799-5B50-41A8-BFAE-9C0CDE941410}">
      <dsp:nvSpPr>
        <dsp:cNvPr id="0" name=""/>
        <dsp:cNvSpPr/>
      </dsp:nvSpPr>
      <dsp:spPr>
        <a:xfrm>
          <a:off x="429853" y="0"/>
          <a:ext cx="4871667" cy="3048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CCCFBF-0CC8-44BA-9A55-C7AF462359BC}">
      <dsp:nvSpPr>
        <dsp:cNvPr id="0" name=""/>
        <dsp:cNvSpPr/>
      </dsp:nvSpPr>
      <dsp:spPr>
        <a:xfrm>
          <a:off x="1224" y="797314"/>
          <a:ext cx="1794342" cy="1453371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- Selección de Metas por parte del Líder.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- Aplicación de instrumento Clifton </a:t>
          </a:r>
          <a:r>
            <a:rPr lang="es-MX" sz="1100" kern="1200" dirty="0" err="1" smtClean="0"/>
            <a:t>Streghts</a:t>
          </a:r>
          <a:r>
            <a:rPr lang="es-MX" sz="1100" kern="1200" dirty="0" smtClean="0"/>
            <a:t> </a:t>
          </a:r>
          <a:r>
            <a:rPr lang="es-MX" sz="1100" kern="1200" dirty="0" err="1" smtClean="0"/>
            <a:t>Finder</a:t>
          </a:r>
          <a:r>
            <a:rPr lang="es-MX" sz="1100" kern="1200" dirty="0" smtClean="0"/>
            <a:t>.</a:t>
          </a:r>
          <a:endParaRPr lang="es-MX" sz="1100" kern="1200" dirty="0"/>
        </a:p>
      </dsp:txBody>
      <dsp:txXfrm>
        <a:off x="72172" y="868262"/>
        <a:ext cx="1652446" cy="1311475"/>
      </dsp:txXfrm>
    </dsp:sp>
    <dsp:sp modelId="{9D9712D9-4AF3-403E-8FB8-386C14612C11}">
      <dsp:nvSpPr>
        <dsp:cNvPr id="0" name=""/>
        <dsp:cNvSpPr/>
      </dsp:nvSpPr>
      <dsp:spPr>
        <a:xfrm>
          <a:off x="1968515" y="797314"/>
          <a:ext cx="1794342" cy="1453371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-Selección de Metas por parte del </a:t>
          </a:r>
          <a:r>
            <a:rPr lang="es-MX" sz="1100" kern="1200" dirty="0" err="1" smtClean="0"/>
            <a:t>Coachee</a:t>
          </a:r>
          <a:r>
            <a:rPr lang="es-MX" sz="1100" kern="1200" dirty="0" smtClean="0"/>
            <a:t>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- Implementación de los Talentos en pro de las metas establecidas.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100" kern="1200" dirty="0"/>
        </a:p>
      </dsp:txBody>
      <dsp:txXfrm>
        <a:off x="2039463" y="868262"/>
        <a:ext cx="1652446" cy="1311475"/>
      </dsp:txXfrm>
    </dsp:sp>
    <dsp:sp modelId="{89C3BC3C-9562-45D9-82C3-7289FA77725B}">
      <dsp:nvSpPr>
        <dsp:cNvPr id="0" name=""/>
        <dsp:cNvSpPr/>
      </dsp:nvSpPr>
      <dsp:spPr>
        <a:xfrm>
          <a:off x="3935807" y="797314"/>
          <a:ext cx="1794342" cy="1453371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- Sesión de entrega de Resultados.</a:t>
          </a:r>
          <a:endParaRPr lang="es-MX" sz="1100" kern="1200" dirty="0"/>
        </a:p>
      </dsp:txBody>
      <dsp:txXfrm>
        <a:off x="4006755" y="868262"/>
        <a:ext cx="1652446" cy="1311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787225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97100" y="696913"/>
            <a:ext cx="2616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8305" tIns="44152" rIns="88305" bIns="44152"/>
          <a:lstStyle/>
          <a:p>
            <a:pPr eaLnBrk="1" hangingPunct="1"/>
            <a:endParaRPr lang="es-MX">
              <a:latin typeface="Calibri" charset="0"/>
            </a:endParaRPr>
          </a:p>
        </p:txBody>
      </p:sp>
      <p:sp>
        <p:nvSpPr>
          <p:cNvPr id="15363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xfrm>
            <a:off x="3970134" y="8830178"/>
            <a:ext cx="3038648" cy="4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5" tIns="44152" rIns="88305" bIns="44152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472" indent="-27595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3802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532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684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28365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9886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1407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52928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42B37C-A8F9-294F-81DC-F2CD37AF3F4A}" type="slidenum">
              <a:rPr lang="es-ES" sz="1100"/>
              <a:pPr eaLnBrk="1" hangingPunct="1"/>
              <a:t>1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0505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97100" y="696913"/>
            <a:ext cx="2616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8305" tIns="44152" rIns="88305" bIns="44152"/>
          <a:lstStyle/>
          <a:p>
            <a:pPr eaLnBrk="1" hangingPunct="1"/>
            <a:endParaRPr lang="es-MX">
              <a:latin typeface="Calibri" charset="0"/>
            </a:endParaRPr>
          </a:p>
        </p:txBody>
      </p:sp>
      <p:sp>
        <p:nvSpPr>
          <p:cNvPr id="15363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xfrm>
            <a:off x="3970134" y="8830178"/>
            <a:ext cx="3038648" cy="4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5" tIns="44152" rIns="88305" bIns="44152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472" indent="-27595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3802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532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684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28365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9886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1407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52928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42B37C-A8F9-294F-81DC-F2CD37AF3F4A}" type="slidenum">
              <a:rPr lang="es-ES" sz="1100"/>
              <a:pPr eaLnBrk="1" hangingPunct="1"/>
              <a:t>2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0505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97100" y="696913"/>
            <a:ext cx="2616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8305" tIns="44152" rIns="88305" bIns="44152"/>
          <a:lstStyle/>
          <a:p>
            <a:pPr eaLnBrk="1" hangingPunct="1"/>
            <a:endParaRPr lang="es-MX">
              <a:latin typeface="Calibri" charset="0"/>
            </a:endParaRPr>
          </a:p>
        </p:txBody>
      </p:sp>
      <p:sp>
        <p:nvSpPr>
          <p:cNvPr id="15363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xfrm>
            <a:off x="3970134" y="8830178"/>
            <a:ext cx="3038648" cy="4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5" tIns="44152" rIns="88305" bIns="44152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472" indent="-27595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3802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532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684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28365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9886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1407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52928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42B37C-A8F9-294F-81DC-F2CD37AF3F4A}" type="slidenum">
              <a:rPr lang="es-ES" sz="1100"/>
              <a:pPr eaLnBrk="1" hangingPunct="1"/>
              <a:t>3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050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97100" y="696913"/>
            <a:ext cx="2616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8305" tIns="44152" rIns="88305" bIns="44152"/>
          <a:lstStyle/>
          <a:p>
            <a:pPr eaLnBrk="1" hangingPunct="1"/>
            <a:endParaRPr lang="es-MX">
              <a:latin typeface="Calibri" charset="0"/>
            </a:endParaRPr>
          </a:p>
        </p:txBody>
      </p:sp>
      <p:sp>
        <p:nvSpPr>
          <p:cNvPr id="15363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xfrm>
            <a:off x="3970134" y="8830178"/>
            <a:ext cx="3038648" cy="4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5" tIns="44152" rIns="88305" bIns="44152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7472" indent="-27595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3802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532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6844" indent="-220760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28365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9886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11407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52928" indent="-22076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42B37C-A8F9-294F-81DC-F2CD37AF3F4A}" type="slidenum">
              <a:rPr lang="es-ES" sz="1100"/>
              <a:pPr eaLnBrk="1" hangingPunct="1"/>
              <a:t>4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0505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702BB-38C5-C749-A0D8-F7AF8D300E47}" type="datetime1">
              <a:rPr lang="es-ES"/>
              <a:pPr>
                <a:defRPr/>
              </a:pPr>
              <a:t>19/12/2016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AB107-402D-034E-BC63-6B409E01ED5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66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4914900" y="8583930"/>
            <a:ext cx="1600200" cy="26924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indent="457200" algn="ctr" defTabSz="457200">
        <a:defRPr sz="4400">
          <a:latin typeface="Calibri"/>
          <a:ea typeface="Calibri"/>
          <a:cs typeface="Calibri"/>
          <a:sym typeface="Calibri"/>
        </a:defRPr>
      </a:lvl6pPr>
      <a:lvl7pPr indent="914400" algn="ctr" defTabSz="457200">
        <a:defRPr sz="4400">
          <a:latin typeface="Calibri"/>
          <a:ea typeface="Calibri"/>
          <a:cs typeface="Calibri"/>
          <a:sym typeface="Calibri"/>
        </a:defRPr>
      </a:lvl7pPr>
      <a:lvl8pPr indent="1371600" algn="ctr" defTabSz="457200">
        <a:defRPr sz="4400">
          <a:latin typeface="Calibri"/>
          <a:ea typeface="Calibri"/>
          <a:cs typeface="Calibri"/>
          <a:sym typeface="Calibri"/>
        </a:defRPr>
      </a:lvl8pPr>
      <a:lvl9pPr indent="1828800"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235200" indent="-40640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924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496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6068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64000" indent="-4064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104775"/>
            <a:ext cx="6858000" cy="673792"/>
            <a:chOff x="0" y="104775"/>
            <a:chExt cx="6858000" cy="673792"/>
          </a:xfrm>
        </p:grpSpPr>
        <p:grpSp>
          <p:nvGrpSpPr>
            <p:cNvPr id="21" name="Agrupar 11"/>
            <p:cNvGrpSpPr/>
            <p:nvPr/>
          </p:nvGrpSpPr>
          <p:grpSpPr>
            <a:xfrm>
              <a:off x="0" y="249499"/>
              <a:ext cx="6858000" cy="529068"/>
              <a:chOff x="0" y="267309"/>
              <a:chExt cx="9144000" cy="705424"/>
            </a:xfrm>
          </p:grpSpPr>
          <p:sp>
            <p:nvSpPr>
              <p:cNvPr id="22" name="Rectángulo 12"/>
              <p:cNvSpPr/>
              <p:nvPr/>
            </p:nvSpPr>
            <p:spPr>
              <a:xfrm>
                <a:off x="0" y="267309"/>
                <a:ext cx="9144000" cy="578395"/>
              </a:xfrm>
              <a:prstGeom prst="rect">
                <a:avLst/>
              </a:prstGeom>
              <a:solidFill>
                <a:srgbClr val="091D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ángulo 13"/>
              <p:cNvSpPr/>
              <p:nvPr/>
            </p:nvSpPr>
            <p:spPr>
              <a:xfrm>
                <a:off x="271119" y="323414"/>
                <a:ext cx="2656337" cy="3841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800" dirty="0" smtClean="0">
                    <a:solidFill>
                      <a:srgbClr val="FFFFFF"/>
                    </a:solidFill>
                    <a:latin typeface="Calibri"/>
                    <a:cs typeface="Calibri"/>
                  </a:rPr>
                  <a:t>bwTalent</a:t>
                </a:r>
                <a:endParaRPr lang="es-ES" sz="2800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" name="Triángulo isósceles 15"/>
              <p:cNvSpPr/>
              <p:nvPr/>
            </p:nvSpPr>
            <p:spPr>
              <a:xfrm rot="10800000">
                <a:off x="950491" y="774426"/>
                <a:ext cx="378911" cy="198307"/>
              </a:xfrm>
              <a:prstGeom prst="triangle">
                <a:avLst/>
              </a:prstGeom>
              <a:solidFill>
                <a:srgbClr val="091D42"/>
              </a:solidFill>
              <a:ln>
                <a:solidFill>
                  <a:srgbClr val="091D4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31" name="Conector recto 16"/>
              <p:cNvCxnSpPr/>
              <p:nvPr/>
            </p:nvCxnSpPr>
            <p:spPr>
              <a:xfrm>
                <a:off x="0" y="267309"/>
                <a:ext cx="9144000" cy="0"/>
              </a:xfrm>
              <a:prstGeom prst="line">
                <a:avLst/>
              </a:prstGeom>
              <a:ln w="57150" cmpd="sng">
                <a:solidFill>
                  <a:srgbClr val="00009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2" descr="C:\Users\bw11\Pictures\logo bw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049" y="104775"/>
              <a:ext cx="1747557" cy="600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11 Triángulo isósceles"/>
          <p:cNvSpPr/>
          <p:nvPr/>
        </p:nvSpPr>
        <p:spPr>
          <a:xfrm rot="16200000">
            <a:off x="5692954" y="6436910"/>
            <a:ext cx="1148024" cy="72747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rgbClr val="3A4BA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E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s-ES" dirty="0"/>
          </a:p>
        </p:txBody>
      </p:sp>
      <p:sp>
        <p:nvSpPr>
          <p:cNvPr id="27" name="Rectángulo 10"/>
          <p:cNvSpPr>
            <a:spLocks noChangeArrowheads="1"/>
          </p:cNvSpPr>
          <p:nvPr/>
        </p:nvSpPr>
        <p:spPr bwMode="auto">
          <a:xfrm>
            <a:off x="1258888" y="6533219"/>
            <a:ext cx="4340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b="1" dirty="0" err="1" smtClean="0">
                <a:latin typeface="Calibri" charset="0"/>
                <a:sym typeface="Calibri Bold" charset="0"/>
              </a:rPr>
              <a:t>Propuesta</a:t>
            </a:r>
            <a:r>
              <a:rPr lang="en-US" b="1" dirty="0" smtClean="0">
                <a:latin typeface="Calibri" charset="0"/>
                <a:sym typeface="Calibri Bold" charset="0"/>
              </a:rPr>
              <a:t> de Coaching de </a:t>
            </a:r>
            <a:r>
              <a:rPr lang="en-US" b="1" dirty="0" err="1" smtClean="0">
                <a:latin typeface="Calibri" charset="0"/>
                <a:sym typeface="Calibri Bold" charset="0"/>
              </a:rPr>
              <a:t>Fortalezas</a:t>
            </a:r>
            <a:endParaRPr lang="en-US" b="1" dirty="0">
              <a:latin typeface="Calibri" charset="0"/>
              <a:sym typeface="Calibri Bold" charset="0"/>
            </a:endParaRPr>
          </a:p>
        </p:txBody>
      </p:sp>
      <p:sp>
        <p:nvSpPr>
          <p:cNvPr id="28" name="CuadroTexto 12"/>
          <p:cNvSpPr txBox="1">
            <a:spLocks noChangeArrowheads="1"/>
          </p:cNvSpPr>
          <p:nvPr/>
        </p:nvSpPr>
        <p:spPr bwMode="auto">
          <a:xfrm>
            <a:off x="3721100" y="8821738"/>
            <a:ext cx="31337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s-ES" sz="1000" dirty="0" smtClean="0"/>
              <a:t>Noviembre 2016.</a:t>
            </a:r>
          </a:p>
        </p:txBody>
      </p:sp>
      <p:pic>
        <p:nvPicPr>
          <p:cNvPr id="1026" name="Picture 2" descr="Resultado de imagen para bosch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42" y="3237244"/>
            <a:ext cx="4069116" cy="103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"/>
          <p:cNvSpPr/>
          <p:nvPr/>
        </p:nvSpPr>
        <p:spPr>
          <a:xfrm>
            <a:off x="630442" y="999935"/>
            <a:ext cx="5597116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indent="39687" algn="ctr">
              <a:defRPr sz="2000" b="1"/>
            </a:lvl1pPr>
          </a:lstStyle>
          <a:p>
            <a:pPr>
              <a:defRPr sz="1800" b="0"/>
            </a:pPr>
            <a:r>
              <a:rPr lang="es-ES_tradnl" sz="2600" dirty="0" smtClean="0"/>
              <a:t>Coaching Basado en Fortalezas</a:t>
            </a:r>
          </a:p>
          <a:p>
            <a:pPr>
              <a:defRPr sz="1800" b="0"/>
            </a:pPr>
            <a:r>
              <a:rPr lang="es-ES_tradnl" sz="1300" i="1" dirty="0" smtClean="0">
                <a:solidFill>
                  <a:schemeClr val="bg1">
                    <a:lumMod val="50000"/>
                  </a:schemeClr>
                </a:solidFill>
              </a:rPr>
              <a:t>“La mejor apuesta para el éxito radica en continuar construyendo lo que somos, no en intentar convertirnos en alguien que no somos.”</a:t>
            </a:r>
          </a:p>
        </p:txBody>
      </p:sp>
      <p:sp>
        <p:nvSpPr>
          <p:cNvPr id="18" name="Rectángulo 29"/>
          <p:cNvSpPr>
            <a:spLocks noChangeArrowheads="1"/>
          </p:cNvSpPr>
          <p:nvPr/>
        </p:nvSpPr>
        <p:spPr bwMode="auto">
          <a:xfrm>
            <a:off x="2522540" y="3658419"/>
            <a:ext cx="29638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2200" dirty="0" smtClean="0">
                <a:cs typeface="Arial" charset="0"/>
                <a:sym typeface="Calibri Bold" charset="0"/>
              </a:rPr>
              <a:t>Propósito</a:t>
            </a:r>
            <a:endParaRPr lang="en-US" sz="2200" dirty="0">
              <a:cs typeface="Arial" charset="0"/>
              <a:sym typeface="Calibri Bold" charset="0"/>
            </a:endParaRPr>
          </a:p>
        </p:txBody>
      </p:sp>
      <p:sp>
        <p:nvSpPr>
          <p:cNvPr id="19" name="24 Triángulo isósceles"/>
          <p:cNvSpPr/>
          <p:nvPr/>
        </p:nvSpPr>
        <p:spPr>
          <a:xfrm rot="16200000">
            <a:off x="5568272" y="3762388"/>
            <a:ext cx="260018" cy="1718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Shape 17"/>
          <p:cNvSpPr txBox="1">
            <a:spLocks/>
          </p:cNvSpPr>
          <p:nvPr/>
        </p:nvSpPr>
        <p:spPr>
          <a:xfrm>
            <a:off x="904876" y="4173458"/>
            <a:ext cx="5030788" cy="112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indent="0" algn="just" defTabSz="457200">
              <a:lnSpc>
                <a:spcPct val="110000"/>
              </a:lnSpc>
              <a:spcBef>
                <a:spcPts val="200"/>
              </a:spcBef>
              <a:buSzTx/>
              <a:buFont typeface="Arial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235200" indent="-406400" defTabSz="4572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924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496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6068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640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20000"/>
              </a:lnSpc>
              <a:defRPr sz="1800"/>
            </a:pPr>
            <a:r>
              <a:rPr lang="es-ES" sz="1100" dirty="0" smtClean="0"/>
              <a:t>Llevar a cabo un Proceso de </a:t>
            </a:r>
            <a:r>
              <a:rPr lang="es-ES" sz="1100" dirty="0"/>
              <a:t>C</a:t>
            </a:r>
            <a:r>
              <a:rPr lang="es-ES" sz="1100" dirty="0" smtClean="0"/>
              <a:t>oaching para identificar y desarrollar las fortalezas de las personas como individuos y miembros de un equipo de trabajo, así como su habilidad para utilizarlas en pro de los resultados esperados  y de obtener un  mayor éxito en diferentes ámbitos de su vida.</a:t>
            </a:r>
            <a:endParaRPr lang="es-ES" sz="1100" dirty="0"/>
          </a:p>
        </p:txBody>
      </p:sp>
      <p:sp>
        <p:nvSpPr>
          <p:cNvPr id="24" name="Shape 23"/>
          <p:cNvSpPr/>
          <p:nvPr/>
        </p:nvSpPr>
        <p:spPr>
          <a:xfrm>
            <a:off x="904877" y="5728596"/>
            <a:ext cx="5041982" cy="295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lnSpc>
                <a:spcPct val="110000"/>
              </a:lnSpc>
              <a:spcBef>
                <a:spcPts val="200"/>
              </a:spcBef>
              <a:buSzPct val="100000"/>
              <a:defRPr sz="1800"/>
            </a:pPr>
            <a:r>
              <a:rPr lang="es-MX" sz="1100" dirty="0"/>
              <a:t>El </a:t>
            </a:r>
            <a:r>
              <a:rPr lang="es-MX" sz="1100" dirty="0" smtClean="0"/>
              <a:t>Coaching </a:t>
            </a:r>
            <a:r>
              <a:rPr lang="es-MX" sz="1100" dirty="0"/>
              <a:t>B</a:t>
            </a:r>
            <a:r>
              <a:rPr lang="es-MX" sz="1100" dirty="0" smtClean="0"/>
              <a:t>asado </a:t>
            </a:r>
            <a:r>
              <a:rPr lang="es-MX" sz="1100" dirty="0"/>
              <a:t>en </a:t>
            </a:r>
            <a:r>
              <a:rPr lang="es-MX" sz="1100" dirty="0" smtClean="0"/>
              <a:t>Fortalezas parte de las propuestas y recursos del </a:t>
            </a:r>
            <a:r>
              <a:rPr lang="es-MX" sz="1100" dirty="0" err="1" smtClean="0"/>
              <a:t>Coachee</a:t>
            </a:r>
            <a:r>
              <a:rPr lang="es-MX" sz="1100" dirty="0" smtClean="0"/>
              <a:t> (usuario).  Esto le permitirá obtener:</a:t>
            </a:r>
          </a:p>
          <a:p>
            <a:pPr marL="53975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s-MX" sz="1100" dirty="0" smtClean="0"/>
              <a:t>Mayor autoconocimiento sobre la combinación única de fortalezas.</a:t>
            </a:r>
          </a:p>
          <a:p>
            <a:pPr marL="53975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s-MX" sz="1100" dirty="0" smtClean="0"/>
              <a:t>Entendimiento sobre cómo utilizar sus fortalezas para la solución de problemas.</a:t>
            </a:r>
          </a:p>
          <a:p>
            <a:pPr marL="53975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s-MX" sz="1100" dirty="0" smtClean="0"/>
              <a:t>Mejor estado emocional en la vida laboral.</a:t>
            </a:r>
          </a:p>
          <a:p>
            <a:pPr marL="53975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s-MX" sz="1100" dirty="0" smtClean="0"/>
              <a:t>Mayor claridad sobre las metas deseadas y cómo llegar a ellas.</a:t>
            </a:r>
          </a:p>
          <a:p>
            <a:pPr marL="22860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+mj-lt"/>
              <a:buAutoNum type="arabicPeriod"/>
              <a:defRPr sz="1800"/>
            </a:pPr>
            <a:endParaRPr lang="es-MX" sz="1100" dirty="0"/>
          </a:p>
          <a:p>
            <a:pPr lvl="0" algn="just">
              <a:lnSpc>
                <a:spcPct val="110000"/>
              </a:lnSpc>
              <a:spcBef>
                <a:spcPts val="200"/>
              </a:spcBef>
              <a:buSzPct val="100000"/>
              <a:defRPr sz="1800"/>
            </a:pPr>
            <a:r>
              <a:rPr lang="es-MX" sz="1100" dirty="0" smtClean="0"/>
              <a:t>Así mismo, una organización que invierte en este tipo de Coaching logra:</a:t>
            </a:r>
          </a:p>
          <a:p>
            <a:pPr marL="53975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s-MX" sz="1100" dirty="0" smtClean="0"/>
              <a:t>Incremento en productividad.</a:t>
            </a:r>
          </a:p>
          <a:p>
            <a:pPr marL="53975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s-MX" sz="1100" dirty="0" smtClean="0"/>
              <a:t>Alineación de los talentos del </a:t>
            </a:r>
            <a:r>
              <a:rPr lang="es-MX" sz="1100" dirty="0" err="1" smtClean="0"/>
              <a:t>Coachee</a:t>
            </a:r>
            <a:r>
              <a:rPr lang="es-MX" sz="1100" dirty="0" smtClean="0"/>
              <a:t> y los resultados de negocio esperados por la organización.</a:t>
            </a:r>
          </a:p>
          <a:p>
            <a:pPr marL="539750" lvl="0" indent="-228600" algn="just">
              <a:lnSpc>
                <a:spcPct val="110000"/>
              </a:lnSpc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800"/>
            </a:pPr>
            <a:r>
              <a:rPr lang="es-MX" sz="1100" dirty="0" smtClean="0"/>
              <a:t>Compromiso emocional por parte de los colaboradores.</a:t>
            </a:r>
          </a:p>
          <a:p>
            <a:pPr lvl="0" algn="just">
              <a:lnSpc>
                <a:spcPct val="110000"/>
              </a:lnSpc>
              <a:spcBef>
                <a:spcPts val="200"/>
              </a:spcBef>
              <a:buSzPct val="100000"/>
              <a:defRPr sz="1800"/>
            </a:pPr>
            <a:endParaRPr lang="es-MX" sz="1100" dirty="0"/>
          </a:p>
        </p:txBody>
      </p:sp>
      <p:sp>
        <p:nvSpPr>
          <p:cNvPr id="25" name="Rectángulo 29"/>
          <p:cNvSpPr>
            <a:spLocks noChangeArrowheads="1"/>
          </p:cNvSpPr>
          <p:nvPr/>
        </p:nvSpPr>
        <p:spPr bwMode="auto">
          <a:xfrm>
            <a:off x="2522540" y="5221962"/>
            <a:ext cx="29638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2200" dirty="0" smtClean="0">
                <a:cs typeface="Arial" charset="0"/>
                <a:sym typeface="Calibri Bold" charset="0"/>
              </a:rPr>
              <a:t>Resultados Esperados</a:t>
            </a:r>
            <a:endParaRPr lang="en-US" sz="2200" dirty="0">
              <a:cs typeface="Arial" charset="0"/>
              <a:sym typeface="Calibri Bold" charset="0"/>
            </a:endParaRPr>
          </a:p>
        </p:txBody>
      </p:sp>
      <p:sp>
        <p:nvSpPr>
          <p:cNvPr id="26" name="24 Triángulo isósceles"/>
          <p:cNvSpPr/>
          <p:nvPr/>
        </p:nvSpPr>
        <p:spPr>
          <a:xfrm rot="16200000">
            <a:off x="5568272" y="5344607"/>
            <a:ext cx="260018" cy="1718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0" y="104775"/>
            <a:ext cx="6858000" cy="673792"/>
            <a:chOff x="0" y="104775"/>
            <a:chExt cx="6858000" cy="673792"/>
          </a:xfrm>
        </p:grpSpPr>
        <p:grpSp>
          <p:nvGrpSpPr>
            <p:cNvPr id="21" name="Agrupar 11"/>
            <p:cNvGrpSpPr/>
            <p:nvPr/>
          </p:nvGrpSpPr>
          <p:grpSpPr>
            <a:xfrm>
              <a:off x="0" y="249499"/>
              <a:ext cx="6858000" cy="529068"/>
              <a:chOff x="0" y="267309"/>
              <a:chExt cx="9144000" cy="705424"/>
            </a:xfrm>
          </p:grpSpPr>
          <p:sp>
            <p:nvSpPr>
              <p:cNvPr id="22" name="Rectángulo 12"/>
              <p:cNvSpPr/>
              <p:nvPr/>
            </p:nvSpPr>
            <p:spPr>
              <a:xfrm>
                <a:off x="0" y="267309"/>
                <a:ext cx="9144000" cy="578395"/>
              </a:xfrm>
              <a:prstGeom prst="rect">
                <a:avLst/>
              </a:prstGeom>
              <a:solidFill>
                <a:srgbClr val="091D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ángulo 13"/>
              <p:cNvSpPr/>
              <p:nvPr/>
            </p:nvSpPr>
            <p:spPr>
              <a:xfrm>
                <a:off x="271119" y="323414"/>
                <a:ext cx="2656337" cy="3841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800" dirty="0" smtClean="0">
                    <a:solidFill>
                      <a:srgbClr val="FFFFFF"/>
                    </a:solidFill>
                    <a:latin typeface="Calibri"/>
                    <a:cs typeface="Calibri"/>
                  </a:rPr>
                  <a:t>bwTalent</a:t>
                </a:r>
                <a:endParaRPr lang="es-ES" sz="2800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" name="Triángulo isósceles 15"/>
              <p:cNvSpPr/>
              <p:nvPr/>
            </p:nvSpPr>
            <p:spPr>
              <a:xfrm rot="10800000">
                <a:off x="950491" y="774426"/>
                <a:ext cx="378911" cy="198307"/>
              </a:xfrm>
              <a:prstGeom prst="triangle">
                <a:avLst/>
              </a:prstGeom>
              <a:solidFill>
                <a:srgbClr val="091D42"/>
              </a:solidFill>
              <a:ln>
                <a:solidFill>
                  <a:srgbClr val="091D4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31" name="Conector recto 16"/>
              <p:cNvCxnSpPr/>
              <p:nvPr/>
            </p:nvCxnSpPr>
            <p:spPr>
              <a:xfrm>
                <a:off x="0" y="267309"/>
                <a:ext cx="9144000" cy="0"/>
              </a:xfrm>
              <a:prstGeom prst="line">
                <a:avLst/>
              </a:prstGeom>
              <a:ln w="57150" cmpd="sng">
                <a:solidFill>
                  <a:srgbClr val="00009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2" descr="C:\Users\bw11\Pictures\logo bw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049" y="104775"/>
              <a:ext cx="1747557" cy="600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 29"/>
          <p:cNvSpPr>
            <a:spLocks noChangeArrowheads="1"/>
          </p:cNvSpPr>
          <p:nvPr/>
        </p:nvSpPr>
        <p:spPr bwMode="auto">
          <a:xfrm>
            <a:off x="2532065" y="2102019"/>
            <a:ext cx="29638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2200" dirty="0" err="1" smtClean="0">
                <a:cs typeface="Arial" charset="0"/>
                <a:sym typeface="Calibri Bold" charset="0"/>
              </a:rPr>
              <a:t>Definición</a:t>
            </a:r>
            <a:endParaRPr lang="en-US" sz="2200" dirty="0">
              <a:cs typeface="Arial" charset="0"/>
              <a:sym typeface="Calibri Bold" charset="0"/>
            </a:endParaRPr>
          </a:p>
        </p:txBody>
      </p:sp>
      <p:sp>
        <p:nvSpPr>
          <p:cNvPr id="17" name="24 Triángulo isósceles"/>
          <p:cNvSpPr/>
          <p:nvPr/>
        </p:nvSpPr>
        <p:spPr>
          <a:xfrm rot="16200000">
            <a:off x="5577797" y="2205988"/>
            <a:ext cx="260018" cy="1718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Shape 17"/>
          <p:cNvSpPr txBox="1">
            <a:spLocks/>
          </p:cNvSpPr>
          <p:nvPr/>
        </p:nvSpPr>
        <p:spPr>
          <a:xfrm>
            <a:off x="904876" y="2588916"/>
            <a:ext cx="5030788" cy="62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indent="0" algn="just" defTabSz="457200">
              <a:lnSpc>
                <a:spcPct val="110000"/>
              </a:lnSpc>
              <a:spcBef>
                <a:spcPts val="200"/>
              </a:spcBef>
              <a:buSzTx/>
              <a:buFont typeface="Arial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235200" indent="-406400" defTabSz="4572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924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496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6068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640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20000"/>
              </a:lnSpc>
              <a:defRPr sz="1800"/>
            </a:pPr>
            <a:r>
              <a:rPr lang="es-ES" sz="1100" dirty="0" smtClean="0"/>
              <a:t>El Coaching basado en Fortalezas es un proceso de acompañamiento el cual busca el conocimiento y dominio de los Talentos de los </a:t>
            </a:r>
            <a:r>
              <a:rPr lang="es-ES" sz="1100" dirty="0" err="1" smtClean="0"/>
              <a:t>Coachees</a:t>
            </a:r>
            <a:r>
              <a:rPr lang="es-ES" sz="1100" dirty="0" smtClean="0"/>
              <a:t> (usuarios) en alineación con sus metas personales y profesionales, garantizando el alcance de sus objetivos de negocio y el bienestar de la persona.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4207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9"/>
          <p:cNvSpPr>
            <a:spLocks noChangeArrowheads="1"/>
          </p:cNvSpPr>
          <p:nvPr/>
        </p:nvSpPr>
        <p:spPr bwMode="auto">
          <a:xfrm>
            <a:off x="2550882" y="6174012"/>
            <a:ext cx="29638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2200" dirty="0" err="1" smtClean="0">
                <a:cs typeface="Arial" charset="0"/>
                <a:sym typeface="Calibri Bold" charset="0"/>
              </a:rPr>
              <a:t>Entregables</a:t>
            </a:r>
            <a:endParaRPr lang="en-US" sz="2200" dirty="0">
              <a:cs typeface="Arial" charset="0"/>
              <a:sym typeface="Calibri Bold" charset="0"/>
            </a:endParaRPr>
          </a:p>
        </p:txBody>
      </p:sp>
      <p:sp>
        <p:nvSpPr>
          <p:cNvPr id="28" name="24 Triángulo isósceles"/>
          <p:cNvSpPr/>
          <p:nvPr/>
        </p:nvSpPr>
        <p:spPr>
          <a:xfrm rot="16200000">
            <a:off x="5596614" y="6277981"/>
            <a:ext cx="260018" cy="1718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Shape 17"/>
          <p:cNvSpPr txBox="1">
            <a:spLocks/>
          </p:cNvSpPr>
          <p:nvPr/>
        </p:nvSpPr>
        <p:spPr>
          <a:xfrm>
            <a:off x="933218" y="6756844"/>
            <a:ext cx="5030788" cy="149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indent="0" algn="just" defTabSz="457200">
              <a:lnSpc>
                <a:spcPct val="110000"/>
              </a:lnSpc>
              <a:spcBef>
                <a:spcPts val="200"/>
              </a:spcBef>
              <a:buSzTx/>
              <a:buFont typeface="Arial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235200" indent="-406400" defTabSz="4572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924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496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6068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64000" indent="-4064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20000"/>
              </a:lnSpc>
              <a:defRPr sz="1800"/>
            </a:pPr>
            <a:r>
              <a:rPr lang="es-ES" sz="1100" dirty="0" smtClean="0"/>
              <a:t>Los documentos a entregar durante el proceso son: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  <a:defRPr sz="1800"/>
            </a:pPr>
            <a:r>
              <a:rPr lang="es-ES" sz="1100" dirty="0" smtClean="0"/>
              <a:t>Reporte individual de talentos.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  <a:defRPr sz="1800"/>
            </a:pPr>
            <a:r>
              <a:rPr lang="es-ES" sz="1100" dirty="0" smtClean="0"/>
              <a:t>Mapa general de los talentos del equipo.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  <a:defRPr sz="1800"/>
            </a:pPr>
            <a:r>
              <a:rPr lang="es-ES" sz="1100" dirty="0" smtClean="0"/>
              <a:t>Cuadernillo de trabajo.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  <a:defRPr sz="1800"/>
            </a:pPr>
            <a:r>
              <a:rPr lang="es-ES" sz="1100" dirty="0" smtClean="0"/>
              <a:t>Documentación de estrategias individuales para el alcance de las metas establecidas.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  <a:defRPr sz="1800"/>
            </a:pPr>
            <a:endParaRPr lang="es-ES" sz="1100" dirty="0" smtClean="0"/>
          </a:p>
        </p:txBody>
      </p:sp>
      <p:grpSp>
        <p:nvGrpSpPr>
          <p:cNvPr id="2" name="1 Grupo"/>
          <p:cNvGrpSpPr/>
          <p:nvPr/>
        </p:nvGrpSpPr>
        <p:grpSpPr>
          <a:xfrm>
            <a:off x="0" y="104775"/>
            <a:ext cx="6858000" cy="673792"/>
            <a:chOff x="0" y="104775"/>
            <a:chExt cx="6858000" cy="673792"/>
          </a:xfrm>
        </p:grpSpPr>
        <p:grpSp>
          <p:nvGrpSpPr>
            <p:cNvPr id="21" name="Agrupar 11"/>
            <p:cNvGrpSpPr/>
            <p:nvPr/>
          </p:nvGrpSpPr>
          <p:grpSpPr>
            <a:xfrm>
              <a:off x="0" y="249499"/>
              <a:ext cx="6858000" cy="529068"/>
              <a:chOff x="0" y="267309"/>
              <a:chExt cx="9144000" cy="705424"/>
            </a:xfrm>
          </p:grpSpPr>
          <p:sp>
            <p:nvSpPr>
              <p:cNvPr id="22" name="Rectángulo 12"/>
              <p:cNvSpPr/>
              <p:nvPr/>
            </p:nvSpPr>
            <p:spPr>
              <a:xfrm>
                <a:off x="0" y="267309"/>
                <a:ext cx="9144000" cy="578395"/>
              </a:xfrm>
              <a:prstGeom prst="rect">
                <a:avLst/>
              </a:prstGeom>
              <a:solidFill>
                <a:srgbClr val="091D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ángulo 13"/>
              <p:cNvSpPr/>
              <p:nvPr/>
            </p:nvSpPr>
            <p:spPr>
              <a:xfrm>
                <a:off x="271119" y="323414"/>
                <a:ext cx="2656337" cy="3841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800" dirty="0" smtClean="0">
                    <a:solidFill>
                      <a:srgbClr val="FFFFFF"/>
                    </a:solidFill>
                    <a:latin typeface="Calibri"/>
                    <a:cs typeface="Calibri"/>
                  </a:rPr>
                  <a:t>bwTalent</a:t>
                </a:r>
                <a:endParaRPr lang="es-ES" sz="2800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" name="Triángulo isósceles 15"/>
              <p:cNvSpPr/>
              <p:nvPr/>
            </p:nvSpPr>
            <p:spPr>
              <a:xfrm rot="10800000">
                <a:off x="950491" y="774426"/>
                <a:ext cx="378911" cy="198307"/>
              </a:xfrm>
              <a:prstGeom prst="triangle">
                <a:avLst/>
              </a:prstGeom>
              <a:solidFill>
                <a:srgbClr val="091D42"/>
              </a:solidFill>
              <a:ln>
                <a:solidFill>
                  <a:srgbClr val="091D4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31" name="Conector recto 16"/>
              <p:cNvCxnSpPr/>
              <p:nvPr/>
            </p:nvCxnSpPr>
            <p:spPr>
              <a:xfrm>
                <a:off x="0" y="267309"/>
                <a:ext cx="9144000" cy="0"/>
              </a:xfrm>
              <a:prstGeom prst="line">
                <a:avLst/>
              </a:prstGeom>
              <a:ln w="57150" cmpd="sng">
                <a:solidFill>
                  <a:srgbClr val="00009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2" descr="C:\Users\bw11\Pictures\logo bw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049" y="104775"/>
              <a:ext cx="1747557" cy="600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ángulo 29"/>
          <p:cNvSpPr>
            <a:spLocks noChangeArrowheads="1"/>
          </p:cNvSpPr>
          <p:nvPr/>
        </p:nvSpPr>
        <p:spPr bwMode="auto">
          <a:xfrm>
            <a:off x="4400550" y="1963189"/>
            <a:ext cx="11141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200" dirty="0" err="1" smtClean="0">
                <a:cs typeface="Arial" charset="0"/>
                <a:sym typeface="Calibri Bold" charset="0"/>
              </a:rPr>
              <a:t>Proceso</a:t>
            </a:r>
            <a:endParaRPr lang="en-US" sz="2200" dirty="0">
              <a:cs typeface="Arial" charset="0"/>
              <a:sym typeface="Calibri Bold" charset="0"/>
            </a:endParaRPr>
          </a:p>
        </p:txBody>
      </p:sp>
      <p:sp>
        <p:nvSpPr>
          <p:cNvPr id="13" name="24 Triángulo isósceles"/>
          <p:cNvSpPr/>
          <p:nvPr/>
        </p:nvSpPr>
        <p:spPr>
          <a:xfrm rot="16200000">
            <a:off x="5596614" y="2067158"/>
            <a:ext cx="260018" cy="1718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985897624"/>
              </p:ext>
            </p:extLst>
          </p:nvPr>
        </p:nvGraphicFramePr>
        <p:xfrm>
          <a:off x="712867" y="2539503"/>
          <a:ext cx="5731374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04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0" y="104775"/>
            <a:ext cx="6858000" cy="673792"/>
            <a:chOff x="0" y="104775"/>
            <a:chExt cx="6858000" cy="673792"/>
          </a:xfrm>
        </p:grpSpPr>
        <p:grpSp>
          <p:nvGrpSpPr>
            <p:cNvPr id="21" name="Agrupar 11"/>
            <p:cNvGrpSpPr/>
            <p:nvPr/>
          </p:nvGrpSpPr>
          <p:grpSpPr>
            <a:xfrm>
              <a:off x="0" y="249499"/>
              <a:ext cx="6858000" cy="529068"/>
              <a:chOff x="0" y="267309"/>
              <a:chExt cx="9144000" cy="705424"/>
            </a:xfrm>
          </p:grpSpPr>
          <p:sp>
            <p:nvSpPr>
              <p:cNvPr id="22" name="Rectángulo 12"/>
              <p:cNvSpPr/>
              <p:nvPr/>
            </p:nvSpPr>
            <p:spPr>
              <a:xfrm>
                <a:off x="0" y="267309"/>
                <a:ext cx="9144000" cy="578395"/>
              </a:xfrm>
              <a:prstGeom prst="rect">
                <a:avLst/>
              </a:prstGeom>
              <a:solidFill>
                <a:srgbClr val="091D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ángulo 13"/>
              <p:cNvSpPr/>
              <p:nvPr/>
            </p:nvSpPr>
            <p:spPr>
              <a:xfrm>
                <a:off x="271119" y="323414"/>
                <a:ext cx="2656337" cy="3841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800" dirty="0" smtClean="0">
                    <a:solidFill>
                      <a:srgbClr val="FFFFFF"/>
                    </a:solidFill>
                    <a:latin typeface="Calibri"/>
                    <a:cs typeface="Calibri"/>
                  </a:rPr>
                  <a:t>bwTalent</a:t>
                </a:r>
                <a:endParaRPr lang="es-ES" sz="2800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" name="Triángulo isósceles 15"/>
              <p:cNvSpPr/>
              <p:nvPr/>
            </p:nvSpPr>
            <p:spPr>
              <a:xfrm rot="10800000">
                <a:off x="950491" y="774426"/>
                <a:ext cx="378911" cy="198307"/>
              </a:xfrm>
              <a:prstGeom prst="triangle">
                <a:avLst/>
              </a:prstGeom>
              <a:solidFill>
                <a:srgbClr val="091D42"/>
              </a:solidFill>
              <a:ln>
                <a:solidFill>
                  <a:srgbClr val="091D4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31" name="Conector recto 16"/>
              <p:cNvCxnSpPr/>
              <p:nvPr/>
            </p:nvCxnSpPr>
            <p:spPr>
              <a:xfrm>
                <a:off x="0" y="267309"/>
                <a:ext cx="9144000" cy="0"/>
              </a:xfrm>
              <a:prstGeom prst="line">
                <a:avLst/>
              </a:prstGeom>
              <a:ln w="57150" cmpd="sng">
                <a:solidFill>
                  <a:srgbClr val="00009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2" descr="C:\Users\bw11\Pictures\logo bw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049" y="104775"/>
              <a:ext cx="1747557" cy="600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ángulo 29"/>
          <p:cNvSpPr>
            <a:spLocks noChangeArrowheads="1"/>
          </p:cNvSpPr>
          <p:nvPr/>
        </p:nvSpPr>
        <p:spPr bwMode="auto">
          <a:xfrm>
            <a:off x="2195592" y="1563139"/>
            <a:ext cx="33191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200" dirty="0" err="1" smtClean="0">
                <a:cs typeface="Arial" charset="0"/>
                <a:sym typeface="Calibri Bold" charset="0"/>
              </a:rPr>
              <a:t>Propuesta</a:t>
            </a:r>
            <a:r>
              <a:rPr lang="en-US" sz="2200" dirty="0" smtClean="0">
                <a:cs typeface="Arial" charset="0"/>
                <a:sym typeface="Calibri Bold" charset="0"/>
              </a:rPr>
              <a:t> </a:t>
            </a:r>
            <a:r>
              <a:rPr lang="en-US" sz="2200" dirty="0" err="1" smtClean="0">
                <a:cs typeface="Arial" charset="0"/>
                <a:sym typeface="Calibri Bold" charset="0"/>
              </a:rPr>
              <a:t>Económica</a:t>
            </a:r>
            <a:endParaRPr lang="en-US" sz="2200" dirty="0">
              <a:cs typeface="Arial" charset="0"/>
              <a:sym typeface="Calibri Bold" charset="0"/>
            </a:endParaRPr>
          </a:p>
        </p:txBody>
      </p:sp>
      <p:sp>
        <p:nvSpPr>
          <p:cNvPr id="16" name="24 Triángulo isósceles"/>
          <p:cNvSpPr/>
          <p:nvPr/>
        </p:nvSpPr>
        <p:spPr>
          <a:xfrm rot="16200000">
            <a:off x="5596614" y="1667108"/>
            <a:ext cx="260018" cy="1718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04993" y="2301431"/>
            <a:ext cx="7078583" cy="1346558"/>
            <a:chOff x="404993" y="5523230"/>
            <a:chExt cx="7078583" cy="1346558"/>
          </a:xfrm>
        </p:grpSpPr>
        <p:sp>
          <p:nvSpPr>
            <p:cNvPr id="3" name="2 Rectángulo"/>
            <p:cNvSpPr/>
            <p:nvPr/>
          </p:nvSpPr>
          <p:spPr>
            <a:xfrm>
              <a:off x="933218" y="5523230"/>
              <a:ext cx="503078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defRPr sz="1800"/>
              </a:pPr>
              <a:r>
                <a:rPr lang="es-ES" sz="1100" dirty="0"/>
                <a:t>La inversión total para este proceso es de </a:t>
              </a:r>
              <a:r>
                <a:rPr lang="es-ES" sz="1100" dirty="0" smtClean="0"/>
                <a:t>$</a:t>
              </a:r>
              <a:r>
                <a:rPr lang="es-ES" sz="1100" dirty="0" smtClean="0"/>
                <a:t>93</a:t>
              </a:r>
              <a:r>
                <a:rPr lang="es-ES" sz="1100" dirty="0" smtClean="0"/>
                <a:t>,600 </a:t>
              </a:r>
              <a:r>
                <a:rPr lang="es-ES" sz="1100" dirty="0" smtClean="0"/>
                <a:t>+ IVA cubriendo </a:t>
              </a:r>
              <a:r>
                <a:rPr lang="es-ES" sz="1100" dirty="0"/>
                <a:t>los siguientes </a:t>
              </a:r>
              <a:r>
                <a:rPr lang="es-ES" sz="1100" dirty="0" smtClean="0"/>
                <a:t>servicios:</a:t>
              </a:r>
              <a:endParaRPr lang="es-ES" sz="1100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04993" y="5931069"/>
              <a:ext cx="7078583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55221" lvl="2" indent="-171450">
                <a:buFont typeface="Courier New" panose="02070309020205020404" pitchFamily="49" charset="0"/>
                <a:buChar char="o"/>
                <a:defRPr sz="1800"/>
              </a:pPr>
              <a:r>
                <a:rPr lang="es-ES" sz="1100" dirty="0"/>
                <a:t>Sesión de </a:t>
              </a:r>
              <a:r>
                <a:rPr lang="es-ES" sz="1100" dirty="0" err="1"/>
                <a:t>Kick</a:t>
              </a:r>
              <a:r>
                <a:rPr lang="es-ES" sz="1100" dirty="0"/>
                <a:t> off del proceso.</a:t>
              </a:r>
            </a:p>
            <a:p>
              <a:pPr marL="955221" lvl="2" indent="-171450">
                <a:buFont typeface="Courier New" panose="02070309020205020404" pitchFamily="49" charset="0"/>
                <a:buChar char="o"/>
                <a:defRPr sz="1800"/>
              </a:pPr>
              <a:r>
                <a:rPr lang="es-ES" sz="1100" dirty="0" smtClean="0"/>
                <a:t>12</a:t>
              </a:r>
              <a:r>
                <a:rPr lang="es-ES" sz="1100" dirty="0" smtClean="0"/>
                <a:t> </a:t>
              </a:r>
              <a:r>
                <a:rPr lang="es-ES" sz="1100" dirty="0"/>
                <a:t>procesos de Coaching de Fortalezas </a:t>
              </a:r>
              <a:r>
                <a:rPr lang="es-ES" sz="1100" b="1" dirty="0"/>
                <a:t> Modalidad </a:t>
              </a:r>
              <a:r>
                <a:rPr lang="es-ES" sz="1100" b="1" dirty="0" smtClean="0"/>
                <a:t>1.</a:t>
              </a:r>
            </a:p>
            <a:p>
              <a:pPr marL="955221" lvl="2" indent="-171450">
                <a:buFont typeface="Courier New" panose="02070309020205020404" pitchFamily="49" charset="0"/>
                <a:buChar char="o"/>
                <a:defRPr sz="1800"/>
              </a:pPr>
              <a:endParaRPr lang="es-ES" sz="1100" b="1" dirty="0" smtClean="0"/>
            </a:p>
            <a:p>
              <a:pPr marL="955221" lvl="2" indent="-171450">
                <a:buFont typeface="Courier New" panose="02070309020205020404" pitchFamily="49" charset="0"/>
                <a:buChar char="o"/>
                <a:defRPr sz="1800"/>
              </a:pPr>
              <a:endParaRPr lang="es-ES" sz="1100" b="1" dirty="0"/>
            </a:p>
            <a:p>
              <a:pPr marL="955221" lvl="2" indent="-171450">
                <a:buFont typeface="Courier New" panose="02070309020205020404" pitchFamily="49" charset="0"/>
                <a:buChar char="o"/>
                <a:defRPr sz="1800"/>
              </a:pPr>
              <a:r>
                <a:rPr lang="es-ES" sz="1100" dirty="0"/>
                <a:t>2</a:t>
              </a:r>
              <a:r>
                <a:rPr lang="es-ES" sz="1100" dirty="0" smtClean="0"/>
                <a:t> </a:t>
              </a:r>
              <a:r>
                <a:rPr lang="es-ES" sz="1100" dirty="0"/>
                <a:t>sesiones de Coaching de Equipos.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589318" y="6258990"/>
              <a:ext cx="3429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955221" lvl="8" indent="-171450">
                <a:buFont typeface="Arial" panose="020B0604020202020204" pitchFamily="34" charset="0"/>
                <a:buChar char="•"/>
                <a:defRPr sz="1800"/>
              </a:pPr>
              <a:r>
                <a:rPr lang="es-ES" sz="1100" dirty="0"/>
                <a:t>6 Sesiones individuales </a:t>
              </a:r>
            </a:p>
            <a:p>
              <a:pPr marL="955221" lvl="6" indent="-171450">
                <a:buFont typeface="Arial" panose="020B0604020202020204" pitchFamily="34" charset="0"/>
                <a:buChar char="•"/>
                <a:defRPr sz="1800"/>
              </a:pPr>
              <a:r>
                <a:rPr lang="es-ES" sz="1100" dirty="0"/>
                <a:t>Desarrollo de 5 talentos por persona.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0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391</Words>
  <Application>Microsoft Office PowerPoint</Application>
  <PresentationFormat>Presentación en pantalla (4:3)</PresentationFormat>
  <Paragraphs>51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Default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</dc:creator>
  <cp:lastModifiedBy>bw11</cp:lastModifiedBy>
  <cp:revision>110</cp:revision>
  <cp:lastPrinted>2016-08-02T00:28:35Z</cp:lastPrinted>
  <dcterms:modified xsi:type="dcterms:W3CDTF">2016-12-19T15:57:52Z</dcterms:modified>
</cp:coreProperties>
</file>