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EA42-6F51-4F8F-9FFF-73B518E7B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F3CE0-611A-4526-AECC-0D8A42369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C77AC-44AB-4129-AF55-CE74308B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163D-878D-41F1-B220-3EA38E17C4B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68D27-180F-4A02-B3D3-718F1A6A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04AB0-A0A3-4452-A3EF-81A94707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8C9-2E8E-4099-82C5-3B5FD85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8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D578-5CC8-4399-B3EF-646DE016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B425F-1324-40EC-8D1E-A4C883CE9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343F-143E-49F9-BC3F-5CC9FCD0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163D-878D-41F1-B220-3EA38E17C4B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DE5E-2756-4852-943A-EDC28596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288EE-FE14-4B77-A92A-B2FEF25C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8C9-2E8E-4099-82C5-3B5FD85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4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11825-B15F-4E78-876E-62BD4947F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34B7D-8462-43D4-B795-495764CFC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647A2-B90A-4BF8-9D68-1727A9A2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163D-878D-41F1-B220-3EA38E17C4B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75236-3222-4D45-95BF-399A1ABE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BFA2-A80A-4324-8833-9F683CDA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8C9-2E8E-4099-82C5-3B5FD85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9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3E44-4943-4E90-8AB5-7D316B6C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D8C57-3982-4A4D-8391-9DD50D72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56AA3-505F-4235-8224-D4728B75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163D-878D-41F1-B220-3EA38E17C4B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546A3-237A-4923-BA94-EE00D637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FFE2-D345-4F8D-8570-466DB949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8C9-2E8E-4099-82C5-3B5FD85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8257-8EEC-4E5F-B7A4-6FB9874A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581B5-54EF-40C2-B5B4-6698C923C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DA1D6-3CB3-4040-8021-BE12CF28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163D-878D-41F1-B220-3EA38E17C4B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5874A-476A-44F4-A0C2-63E4EDF0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60161-D78C-485F-B004-4BE8D7A3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8C9-2E8E-4099-82C5-3B5FD85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4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5554-C784-41DF-82BF-36700BC4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B70B-2453-4680-B3B1-53001B39F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D21F4-0BBB-49E0-A2C7-5BB6DCB80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02AA6-09BC-41B9-9871-B4DB4540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163D-878D-41F1-B220-3EA38E17C4B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B4FCF-17A0-46EB-9726-9BA27D1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8B990-219D-4E48-880B-995A2D1F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8C9-2E8E-4099-82C5-3B5FD85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2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8196-4C1F-4B7A-8BDC-89C58499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58F10-E60F-437A-9A0A-ACCE9BF40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2EEAD-E3C6-465B-AE97-8EDAA2640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263FC-BC41-47AD-AEC2-3DFC69B2E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B8D97-8078-4259-BB80-A6460C0EF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97F61-8BA3-4D4E-96C2-60FB08AC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163D-878D-41F1-B220-3EA38E17C4B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43B85-FA7C-4985-8A21-D0510566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DE0B5-C0FC-4A19-A740-707795FC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8C9-2E8E-4099-82C5-3B5FD85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3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16AD-50AD-4AD7-8324-3667A927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9C42B-8872-4F55-B3ED-D3C63DE6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163D-878D-41F1-B220-3EA38E17C4B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D940F-8A78-44C6-A69E-B9A37DAC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FC1E6-E27F-4BD5-B000-59BD4432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8C9-2E8E-4099-82C5-3B5FD85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D814A-513A-4B51-809C-530AB771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163D-878D-41F1-B220-3EA38E17C4B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30FE-A984-4A56-A576-74A51DBD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256C8-A66F-4EA0-9383-8199706F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8C9-2E8E-4099-82C5-3B5FD85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9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EDC7-0019-497B-BD9C-64578F04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3E8BD-FE31-4260-A814-653BFE828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A5C75-E587-43AB-B59D-726CB489D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B061C-39C1-4B68-AFD8-4DBEB080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163D-878D-41F1-B220-3EA38E17C4B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BEBA3-4063-460A-A3CB-E1D9E159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27A0E-8DDD-4739-9F66-659AE188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8C9-2E8E-4099-82C5-3B5FD85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2955-0F9E-4A34-8058-23FE7A92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873BF-E05D-4374-8733-73E834C55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9188A-E803-4640-9A94-C81A6020C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FA2E-F173-4FFC-B6C3-32C02D0E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163D-878D-41F1-B220-3EA38E17C4B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3CCC8-5AE2-40DF-A912-7A7823EB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F6233-9B8F-4751-86E5-1C50B150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8C9-2E8E-4099-82C5-3B5FD85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0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66C4E-291D-4EC1-BEE7-F71CB4AD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D5CC4-6A8E-4244-BB42-89FC42246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EE16-94BE-4804-8CEB-8AC4F8070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3163D-878D-41F1-B220-3EA38E17C4B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6D29-A5BD-4F57-9AD3-A1B036B5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7747E-04DD-45AF-8D44-AE8101977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2A8C9-2E8E-4099-82C5-3B5FD85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6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5C2CFD-0143-419D-AC51-B0374CA02F28}"/>
              </a:ext>
            </a:extLst>
          </p:cNvPr>
          <p:cNvSpPr/>
          <p:nvPr/>
        </p:nvSpPr>
        <p:spPr>
          <a:xfrm>
            <a:off x="0" y="-11150"/>
            <a:ext cx="12208296" cy="114625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5CB19-9BF0-4E97-9F4C-51A00CB1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2394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Creencias Poderosas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72B6D1-3B53-48E2-9A32-EC968F852597}"/>
              </a:ext>
            </a:extLst>
          </p:cNvPr>
          <p:cNvSpPr/>
          <p:nvPr/>
        </p:nvSpPr>
        <p:spPr>
          <a:xfrm>
            <a:off x="16296" y="1153525"/>
            <a:ext cx="12192000" cy="572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0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4" algn="l" defTabSz="91430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63" algn="l" defTabSz="91430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17" algn="l" defTabSz="91430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71" algn="l" defTabSz="91430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34" algn="l" defTabSz="91430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5CC260-1970-475D-B502-A247F2BC18A1}"/>
              </a:ext>
            </a:extLst>
          </p:cNvPr>
          <p:cNvSpPr/>
          <p:nvPr/>
        </p:nvSpPr>
        <p:spPr>
          <a:xfrm>
            <a:off x="0" y="1123952"/>
            <a:ext cx="12192000" cy="5734049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5DC4FD-02D6-4986-A371-0ECA604A0E6F}"/>
              </a:ext>
            </a:extLst>
          </p:cNvPr>
          <p:cNvSpPr txBox="1"/>
          <p:nvPr/>
        </p:nvSpPr>
        <p:spPr>
          <a:xfrm>
            <a:off x="191150" y="1441812"/>
            <a:ext cx="5720677" cy="4129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i="1" dirty="0">
                <a:solidFill>
                  <a:srgbClr val="FFFF00"/>
                </a:solidFill>
                <a:latin typeface="Calibri" pitchFamily="34" charset="0"/>
              </a:rPr>
              <a:t>Nos Valoramos </a:t>
            </a:r>
            <a:r>
              <a:rPr lang="es-MX" sz="1467" b="1" i="1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s-MX" sz="1467" dirty="0">
                <a:solidFill>
                  <a:schemeClr val="bg1"/>
                </a:solidFill>
                <a:latin typeface="Calibri" pitchFamily="34" charset="0"/>
              </a:rPr>
              <a:t>Valoramos el reconocimiento y la retroalimentación objetiva, basada en desempeño y comportamientos, para  obtener mejores resultados.</a:t>
            </a:r>
          </a:p>
          <a:p>
            <a:pPr algn="just"/>
            <a:endParaRPr lang="es-MX" sz="1100" dirty="0">
              <a:latin typeface="Calibri" pitchFamily="34" charset="0"/>
            </a:endParaRPr>
          </a:p>
          <a:p>
            <a:pPr algn="just"/>
            <a:r>
              <a:rPr lang="es-MX" sz="2000" b="1" i="1" dirty="0">
                <a:solidFill>
                  <a:srgbClr val="FFFF00"/>
                </a:solidFill>
                <a:latin typeface="Calibri" pitchFamily="34" charset="0"/>
              </a:rPr>
              <a:t>Digo lo que Hago, Hago lo que Digo  </a:t>
            </a:r>
            <a:r>
              <a:rPr lang="es-MX" sz="1467" dirty="0">
                <a:solidFill>
                  <a:schemeClr val="bg1"/>
                </a:solidFill>
                <a:latin typeface="Calibri" pitchFamily="34" charset="0"/>
              </a:rPr>
              <a:t>Vivimos nuestros valores a través del ejemplo.</a:t>
            </a:r>
          </a:p>
          <a:p>
            <a:pPr algn="just"/>
            <a:endParaRPr lang="es-MX" sz="1100" dirty="0">
              <a:latin typeface="Calibri" pitchFamily="34" charset="0"/>
            </a:endParaRPr>
          </a:p>
          <a:p>
            <a:pPr algn="just"/>
            <a:r>
              <a:rPr lang="es-MX" sz="2000" b="1" i="1" dirty="0">
                <a:solidFill>
                  <a:srgbClr val="FFFF00"/>
                </a:solidFill>
                <a:latin typeface="Calibri" pitchFamily="34" charset="0"/>
              </a:rPr>
              <a:t>Trabajamos y Vivimos en Equilibrio  </a:t>
            </a:r>
            <a:r>
              <a:rPr lang="es-MX" sz="1467" dirty="0">
                <a:solidFill>
                  <a:schemeClr val="bg1"/>
                </a:solidFill>
                <a:latin typeface="Calibri" pitchFamily="34" charset="0"/>
              </a:rPr>
              <a:t>Fomentamos un entorno laboral armonioso y balanceado para ser la mejor empresa. </a:t>
            </a:r>
          </a:p>
          <a:p>
            <a:pPr algn="just"/>
            <a:endParaRPr lang="es-MX" sz="1100" dirty="0">
              <a:latin typeface="Calibri" pitchFamily="34" charset="0"/>
            </a:endParaRPr>
          </a:p>
          <a:p>
            <a:pPr algn="just"/>
            <a:r>
              <a:rPr lang="es-MX" sz="2000" b="1" i="1" dirty="0">
                <a:solidFill>
                  <a:srgbClr val="FFFF00"/>
                </a:solidFill>
                <a:latin typeface="Calibri" pitchFamily="34" charset="0"/>
              </a:rPr>
              <a:t>Ayudamos a que Otros Tengan Éxito </a:t>
            </a:r>
            <a:r>
              <a:rPr lang="es-MX" sz="1467" b="1" i="1" dirty="0">
                <a:solidFill>
                  <a:schemeClr val="bg1"/>
                </a:solidFill>
                <a:latin typeface="Calibri" pitchFamily="34" charset="0"/>
              </a:rPr>
              <a:t>  </a:t>
            </a:r>
            <a:r>
              <a:rPr lang="es-MX" sz="1467" dirty="0">
                <a:solidFill>
                  <a:schemeClr val="bg1"/>
                </a:solidFill>
                <a:latin typeface="Calibri" pitchFamily="34" charset="0"/>
              </a:rPr>
              <a:t>Enfocar nuestro trabajo para ayudar y contribuir a que otros y nuestros clientes sean exitosos.</a:t>
            </a:r>
          </a:p>
          <a:p>
            <a:pPr algn="just"/>
            <a:endParaRPr lang="es-MX" sz="1200" dirty="0">
              <a:latin typeface="Calibri" pitchFamily="34" charset="0"/>
            </a:endParaRPr>
          </a:p>
          <a:p>
            <a:pPr algn="just"/>
            <a:r>
              <a:rPr lang="es-MX" sz="2000" b="1" i="1" dirty="0">
                <a:solidFill>
                  <a:srgbClr val="FFFF00"/>
                </a:solidFill>
                <a:latin typeface="Calibri" pitchFamily="34" charset="0"/>
              </a:rPr>
              <a:t>Excelencia Basada en Disciplina  </a:t>
            </a:r>
            <a:r>
              <a:rPr lang="es-MX" sz="1467" dirty="0">
                <a:solidFill>
                  <a:schemeClr val="bg1"/>
                </a:solidFill>
                <a:latin typeface="Calibri" pitchFamily="34" charset="0"/>
              </a:rPr>
              <a:t>Estamos comprometidos a trabajar con excelencia, adoptamos la disciplina para sumar a la mejora continua y a la competitividad de nuestra empresa.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2732E1-A39A-4FDF-8CB6-0C4D746B8A98}"/>
              </a:ext>
            </a:extLst>
          </p:cNvPr>
          <p:cNvSpPr txBox="1"/>
          <p:nvPr/>
        </p:nvSpPr>
        <p:spPr>
          <a:xfrm>
            <a:off x="6096000" y="1380258"/>
            <a:ext cx="5760123" cy="4252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i="1" dirty="0">
                <a:solidFill>
                  <a:srgbClr val="FFFF00"/>
                </a:solidFill>
                <a:latin typeface="Calibri" pitchFamily="34" charset="0"/>
              </a:rPr>
              <a:t>Promovemos el Cambio  </a:t>
            </a:r>
            <a:r>
              <a:rPr lang="es-MX" sz="1467" dirty="0">
                <a:solidFill>
                  <a:schemeClr val="bg1"/>
                </a:solidFill>
                <a:latin typeface="Calibri" pitchFamily="34" charset="0"/>
              </a:rPr>
              <a:t>Generamos buenas experiencias para transmitir confianza e impulsar el enganchamiento de todos.</a:t>
            </a:r>
          </a:p>
          <a:p>
            <a:pPr algn="just"/>
            <a:endParaRPr lang="es-MX" sz="2000" b="1" i="1" dirty="0">
              <a:solidFill>
                <a:srgbClr val="FFFF00"/>
              </a:solidFill>
              <a:latin typeface="Calibri" pitchFamily="34" charset="0"/>
            </a:endParaRPr>
          </a:p>
          <a:p>
            <a:pPr algn="just"/>
            <a:r>
              <a:rPr lang="es-MX" sz="2000" b="1" i="1" dirty="0">
                <a:solidFill>
                  <a:srgbClr val="FFFF00"/>
                </a:solidFill>
                <a:latin typeface="Calibri" pitchFamily="34" charset="0"/>
              </a:rPr>
              <a:t>Enfoque en el Éxito  </a:t>
            </a:r>
            <a:r>
              <a:rPr lang="es-MX" sz="1467" dirty="0">
                <a:solidFill>
                  <a:schemeClr val="bg1"/>
                </a:solidFill>
                <a:latin typeface="Calibri" pitchFamily="34" charset="0"/>
              </a:rPr>
              <a:t>La alineación diaria de nuestras acciones y el trabajo en equipo son la base de nuestros éxitos.</a:t>
            </a:r>
          </a:p>
          <a:p>
            <a:pPr algn="just"/>
            <a:endParaRPr lang="es-MX" sz="1100" b="1" i="1" dirty="0">
              <a:solidFill>
                <a:srgbClr val="C00000"/>
              </a:solidFill>
              <a:latin typeface="Calibri" pitchFamily="34" charset="0"/>
            </a:endParaRPr>
          </a:p>
          <a:p>
            <a:pPr algn="just"/>
            <a:r>
              <a:rPr lang="es-MX" sz="2000" b="1" i="1" dirty="0">
                <a:solidFill>
                  <a:srgbClr val="FFFF00"/>
                </a:solidFill>
                <a:latin typeface="Calibri" pitchFamily="34" charset="0"/>
              </a:rPr>
              <a:t>Trabajamos Juntos  </a:t>
            </a:r>
            <a:r>
              <a:rPr lang="es-MX" sz="1467" dirty="0">
                <a:solidFill>
                  <a:schemeClr val="bg1"/>
                </a:solidFill>
                <a:latin typeface="Calibri" pitchFamily="34" charset="0"/>
              </a:rPr>
              <a:t>Me comprometo a trabajar junto contigo para alcanzar nuestros resultados y reconozco que la buena comunicación entre departamentos nos facilita el trabajo en equipo.</a:t>
            </a:r>
          </a:p>
          <a:p>
            <a:pPr algn="just"/>
            <a:endParaRPr lang="es-MX" sz="1100" dirty="0">
              <a:latin typeface="Calibri" pitchFamily="34" charset="0"/>
            </a:endParaRPr>
          </a:p>
          <a:p>
            <a:pPr algn="just"/>
            <a:r>
              <a:rPr lang="es-MX" sz="2000" b="1" i="1" dirty="0">
                <a:solidFill>
                  <a:srgbClr val="FFFF00"/>
                </a:solidFill>
                <a:latin typeface="Calibri" pitchFamily="34" charset="0"/>
              </a:rPr>
              <a:t>Debatimos y Apoyamos Decisiones  </a:t>
            </a:r>
            <a:r>
              <a:rPr lang="es-MX" sz="1467" dirty="0">
                <a:solidFill>
                  <a:schemeClr val="bg1"/>
                </a:solidFill>
                <a:latin typeface="Calibri" pitchFamily="34" charset="0"/>
              </a:rPr>
              <a:t>Somos una sola voz y formamos parte de este equipo por convicción.  Adoptamos las decisiones como propias y promovemos el trabajo en equipo ante cualquier situación. </a:t>
            </a:r>
          </a:p>
          <a:p>
            <a:pPr algn="just"/>
            <a:endParaRPr lang="es-MX" sz="1100" dirty="0">
              <a:latin typeface="Calibri" pitchFamily="34" charset="0"/>
            </a:endParaRPr>
          </a:p>
          <a:p>
            <a:pPr algn="just"/>
            <a:r>
              <a:rPr lang="es-MX" sz="2000" b="1" i="1" dirty="0">
                <a:solidFill>
                  <a:srgbClr val="FFFF00"/>
                </a:solidFill>
                <a:latin typeface="Calibri" pitchFamily="34" charset="0"/>
              </a:rPr>
              <a:t>Somos </a:t>
            </a:r>
            <a:r>
              <a:rPr lang="es-MX" sz="2000" b="1" i="1" dirty="0" err="1">
                <a:solidFill>
                  <a:srgbClr val="FFFF00"/>
                </a:solidFill>
                <a:latin typeface="Calibri" pitchFamily="34" charset="0"/>
              </a:rPr>
              <a:t>Accountable</a:t>
            </a:r>
            <a:r>
              <a:rPr lang="es-MX" sz="2000" b="1" i="1" dirty="0">
                <a:solidFill>
                  <a:srgbClr val="FFFF00"/>
                </a:solidFill>
                <a:latin typeface="Calibri" pitchFamily="34" charset="0"/>
              </a:rPr>
              <a:t>  </a:t>
            </a:r>
            <a:r>
              <a:rPr lang="es-MX" sz="1467" dirty="0">
                <a:solidFill>
                  <a:schemeClr val="bg1"/>
                </a:solidFill>
                <a:latin typeface="Calibri" pitchFamily="34" charset="0"/>
              </a:rPr>
              <a:t>Demostramos la determinación necesaria para sobreponernos a las circunstancias y lograr los resultados.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7946AAF-2886-4898-85B1-B8A1D026E7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161" y="5889049"/>
            <a:ext cx="614655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1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Creencias Poderosas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Creencias Poderosas</dc:title>
  <dc:creator>Martinez, Gloria</dc:creator>
  <cp:lastModifiedBy>Martinez, Gloria</cp:lastModifiedBy>
  <cp:revision>2</cp:revision>
  <dcterms:created xsi:type="dcterms:W3CDTF">2021-03-01T22:22:05Z</dcterms:created>
  <dcterms:modified xsi:type="dcterms:W3CDTF">2021-03-01T22:25:18Z</dcterms:modified>
</cp:coreProperties>
</file>