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6" r:id="rId3"/>
    <p:sldId id="267" r:id="rId4"/>
    <p:sldId id="265" r:id="rId5"/>
    <p:sldId id="268" r:id="rId6"/>
    <p:sldId id="269" r:id="rId7"/>
    <p:sldId id="270" r:id="rId8"/>
    <p:sldId id="271" r:id="rId9"/>
    <p:sldId id="272" r:id="rId10"/>
    <p:sldId id="273" r:id="rId11"/>
    <p:sldId id="257" r:id="rId12"/>
    <p:sldId id="258" r:id="rId13"/>
    <p:sldId id="259" r:id="rId14"/>
    <p:sldId id="260" r:id="rId15"/>
    <p:sldId id="261" r:id="rId16"/>
    <p:sldId id="262" r:id="rId17"/>
    <p:sldId id="263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ctr" rtl="0" fontAlgn="base">
      <a:lnSpc>
        <a:spcPct val="9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F9999"/>
    <a:srgbClr val="A50021"/>
    <a:srgbClr val="B2B2B2"/>
    <a:srgbClr val="FFFFCC"/>
    <a:srgbClr val="FFCCCC"/>
    <a:srgbClr val="3333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26" autoAdjust="0"/>
  </p:normalViewPr>
  <p:slideViewPr>
    <p:cSldViewPr>
      <p:cViewPr varScale="1">
        <p:scale>
          <a:sx n="67" d="100"/>
          <a:sy n="67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6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1024A3EF-4D53-4B64-82D6-ECAB4B4E8953}" type="datetimeFigureOut">
              <a:rPr lang="en-US"/>
              <a:pPr>
                <a:defRPr/>
              </a:pPr>
              <a:t>9/4/2013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994C7AA8-6BB0-4FEB-9297-25056919E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48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1BE886F5-0DC8-4E1C-89D2-B7465E7C4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273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log</a:t>
            </a:r>
            <a:r>
              <a:rPr lang="en-US" baseline="-25000" dirty="0" smtClean="0"/>
              <a:t>2</a:t>
            </a:r>
            <a:r>
              <a:rPr lang="en-US" dirty="0" smtClean="0"/>
              <a:t>(1 + 100) = 4 log</a:t>
            </a:r>
            <a:r>
              <a:rPr lang="en-US" baseline="-25000" dirty="0" smtClean="0"/>
              <a:t>2</a:t>
            </a:r>
            <a:r>
              <a:rPr lang="en-US" dirty="0" smtClean="0"/>
              <a:t> (101) = 26.63 </a:t>
            </a:r>
            <a:r>
              <a:rPr lang="en-US" dirty="0" err="1" smtClean="0"/>
              <a:t>kbit</a:t>
            </a:r>
            <a:r>
              <a:rPr lang="en-US" dirty="0" smtClean="0"/>
              <a:t>/s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E886F5-0DC8-4E1C-89D2-B7465E7C466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96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then the minimum S/N required is given by 50 = 1000 log2(1+S/N) so S/N = 2C/B -1 = 0.035, corresponding to an SNR of -14.5 dB (10 x log10(0.035)).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E886F5-0DC8-4E1C-89D2-B7465E7C466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96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then the minimum S/N required is given by 50 = 1000 log2(1+S/N) so S/N = 2C/B -1 = 0.035, corresponding to an SNR of -14.5 dB (10 x log10(0.035)).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E886F5-0DC8-4E1C-89D2-B7465E7C466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9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E886F5-0DC8-4E1C-89D2-B7465E7C466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9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57200" y="243840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81000"/>
            <a:ext cx="7772400" cy="1371600"/>
          </a:xfrm>
        </p:spPr>
        <p:txBody>
          <a:bodyPr/>
          <a:lstStyle>
            <a:lvl1pPr>
              <a:defRPr sz="300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A7488-EFAE-4F4C-A591-0FDE3F66DDC9}" type="datetime1">
              <a:rPr lang="vi-VN"/>
              <a:pPr>
                <a:defRPr/>
              </a:pPr>
              <a:t>04/09/2013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Slice </a:t>
            </a:r>
            <a:fld id="{83E1DB55-D1E2-4EF3-8E30-80457A30A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Trường ĐH Bách Khoa Hà Nội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AA9FD-C523-4143-AAA1-34EBFA4FA03F}" type="datetime1">
              <a:rPr lang="vi-VN"/>
              <a:pPr>
                <a:defRPr/>
              </a:pPr>
              <a:t>04/09/2013</a:t>
            </a:fld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Slice </a:t>
            </a:r>
            <a:fld id="{03282F7E-94B9-4486-BCFF-8563087F32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Trường ĐH Bách Khoa Hà Nội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76200" y="609600"/>
            <a:ext cx="8991600" cy="601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7800" y="76200"/>
            <a:ext cx="8204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8610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228600" y="6096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Wingdings" pitchFamily="2" charset="2"/>
              <a:buNone/>
              <a:defRPr sz="10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2BB1DB3D-918F-4CD7-A6A9-AAA8C2682712}" type="datetime1">
              <a:rPr lang="vi-VN"/>
              <a:pPr>
                <a:defRPr/>
              </a:pPr>
              <a:t>04/09/2013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8382000" y="6553200"/>
            <a:ext cx="685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Wingdings" pitchFamily="2" charset="2"/>
              <a:buNone/>
              <a:defRPr sz="10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Slice </a:t>
            </a:r>
            <a:fld id="{2956E0EA-3DB5-40F3-8235-8D34B88E95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000" b="1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Trường ĐH Bách Khoa Hà Nội</a:t>
            </a:r>
          </a:p>
        </p:txBody>
      </p:sp>
      <p:pic>
        <p:nvPicPr>
          <p:cNvPr id="1033" name="Picture 9" descr="hut_logo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86800" y="76200"/>
            <a:ext cx="38100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9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908050" indent="-43656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Arial" pitchFamily="34" charset="0"/>
        </a:defRPr>
      </a:lvl2pPr>
      <a:lvl3pPr marL="1304925" indent="-39528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>
          <a:solidFill>
            <a:schemeClr val="tx1"/>
          </a:solidFill>
          <a:latin typeface="Arial" pitchFamily="34" charset="0"/>
        </a:defRPr>
      </a:lvl3pPr>
      <a:lvl4pPr marL="1693863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Arial" pitchFamily="34" charset="0"/>
        </a:defRPr>
      </a:lvl4pPr>
      <a:lvl5pPr marL="20939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</a:defRPr>
      </a:lvl5pPr>
      <a:lvl6pPr marL="2551113" indent="-398463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3008313" indent="-398463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65513" indent="-398463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922713" indent="-398463" algn="l" rtl="0" fontAlgn="base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1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14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sở</a:t>
            </a:r>
            <a:r>
              <a:rPr lang="en-US" b="1" dirty="0" smtClean="0"/>
              <a:t> </a:t>
            </a:r>
            <a:r>
              <a:rPr lang="en-US" b="1" dirty="0" err="1" smtClean="0"/>
              <a:t>lí</a:t>
            </a:r>
            <a:r>
              <a:rPr lang="en-US" b="1" dirty="0" smtClean="0"/>
              <a:t> </a:t>
            </a:r>
            <a:r>
              <a:rPr lang="en-US" b="1" dirty="0" err="1" smtClean="0"/>
              <a:t>thuyết</a:t>
            </a:r>
            <a:r>
              <a:rPr lang="en-US" b="1" dirty="0" smtClean="0"/>
              <a:t> 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smtClean="0"/>
              <a:t>tin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Chương</a:t>
            </a:r>
            <a:r>
              <a:rPr lang="en-US" dirty="0" smtClean="0"/>
              <a:t> 1: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TS. Phạm </a:t>
            </a:r>
            <a:r>
              <a:rPr lang="en-US" dirty="0" err="1" smtClean="0"/>
              <a:t>Hải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9A7488-EFAE-4F4C-A591-0FDE3F66DDC9}" type="datetime1">
              <a:rPr lang="vi-VN" smtClean="0"/>
              <a:pPr>
                <a:defRPr/>
              </a:pPr>
              <a:t>04/09/2013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Slice </a:t>
            </a:r>
            <a:fld id="{83E1DB55-D1E2-4EF3-8E30-80457A30AC4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Trường ĐH Bách Khoa Hà Nội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0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BPSK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838200"/>
                <a:ext cx="8610600" cy="5791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Bộ </a:t>
                </a:r>
                <a:r>
                  <a:rPr lang="en-US" sz="2000" dirty="0" err="1" smtClean="0"/>
                  <a:t>giải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điều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chế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tín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hiệu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đưa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ra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quyết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định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về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giá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trị</a:t>
                </a:r>
                <a:r>
                  <a:rPr lang="en-US" sz="2000" dirty="0" smtClean="0"/>
                  <a:t> bit </a:t>
                </a:r>
                <a:r>
                  <a:rPr lang="en-US" sz="2000" dirty="0" err="1" smtClean="0"/>
                  <a:t>thu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được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theo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công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thức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err="1" smtClean="0"/>
                  <a:t>Công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thức</a:t>
                </a:r>
                <a:r>
                  <a:rPr lang="en-US" sz="2000" dirty="0" smtClean="0"/>
                  <a:t> Bayer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</a:p>
              <a:p>
                <a:r>
                  <a:rPr lang="en-US" sz="2000" dirty="0" smtClean="0"/>
                  <a:t>MAP (Maximum a posteriori) </a:t>
                </a:r>
                <a:r>
                  <a:rPr lang="en-US" sz="2000" dirty="0" err="1" smtClean="0"/>
                  <a:t>đưa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ra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quyết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định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dựa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trên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việc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tìm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cực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đại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của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xác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suất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hậu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nghiệm</a:t>
                </a:r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ML (Maximum likelihood): </a:t>
                </a:r>
                <a:r>
                  <a:rPr lang="en-US" sz="2000" dirty="0" err="1" smtClean="0"/>
                  <a:t>đưa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ra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quyết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định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dựa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trên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giả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thuyết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xác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suất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tín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hiệu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nguồn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phát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1" i="0" smtClean="0">
                        <a:latin typeface="Cambria Math"/>
                      </a:rPr>
                      <m:t>𝐬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là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bằng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nhau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38200"/>
                <a:ext cx="8610600" cy="5791200"/>
              </a:xfrm>
              <a:blipFill rotWithShape="1">
                <a:blip r:embed="rId3"/>
                <a:stretch>
                  <a:fillRect l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CAA9FD-C523-4143-AAA1-34EBFA4FA03F}" type="datetime1">
              <a:rPr lang="vi-VN" smtClean="0"/>
              <a:pPr>
                <a:defRPr/>
              </a:pPr>
              <a:t>04/09/2013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Slice </a:t>
            </a:r>
            <a:fld id="{03282F7E-94B9-4486-BCFF-8563087F32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Trường ĐH Bách Khoa Hà Nội</a:t>
            </a: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659060"/>
              </p:ext>
            </p:extLst>
          </p:nvPr>
        </p:nvGraphicFramePr>
        <p:xfrm>
          <a:off x="2819400" y="1447800"/>
          <a:ext cx="2387520" cy="60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4" imgW="1193760" imgH="304560" progId="Equation.DSMT4">
                  <p:embed/>
                </p:oleObj>
              </mc:Choice>
              <mc:Fallback>
                <p:oleObj name="Equation" r:id="rId4" imgW="1193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9400" y="1447800"/>
                        <a:ext cx="2387520" cy="60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15719"/>
              </p:ext>
            </p:extLst>
          </p:nvPr>
        </p:nvGraphicFramePr>
        <p:xfrm>
          <a:off x="2819400" y="2438400"/>
          <a:ext cx="266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6" imgW="1333440" imgH="419040" progId="Equation.DSMT4">
                  <p:embed/>
                </p:oleObj>
              </mc:Choice>
              <mc:Fallback>
                <p:oleObj name="Equation" r:id="rId6" imgW="133344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38400"/>
                        <a:ext cx="2667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712682"/>
              </p:ext>
            </p:extLst>
          </p:nvPr>
        </p:nvGraphicFramePr>
        <p:xfrm>
          <a:off x="2743200" y="4267200"/>
          <a:ext cx="292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8" imgW="1460160" imgH="304560" progId="Equation.DSMT4">
                  <p:embed/>
                </p:oleObj>
              </mc:Choice>
              <mc:Fallback>
                <p:oleObj name="Equation" r:id="rId8" imgW="1460160" imgH="304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67200"/>
                        <a:ext cx="2921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048923"/>
              </p:ext>
            </p:extLst>
          </p:nvPr>
        </p:nvGraphicFramePr>
        <p:xfrm>
          <a:off x="2971800" y="5791200"/>
          <a:ext cx="2387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10" imgW="1193760" imgH="304560" progId="Equation.DSMT4">
                  <p:embed/>
                </p:oleObj>
              </mc:Choice>
              <mc:Fallback>
                <p:oleObj name="Equation" r:id="rId10" imgW="1193760" imgH="304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791200"/>
                        <a:ext cx="2387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400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2: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Shannon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Shannon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(W)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nhiễu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(W)</a:t>
            </a:r>
          </a:p>
          <a:p>
            <a:pPr marL="0" indent="0">
              <a:buNone/>
            </a:pPr>
            <a:r>
              <a:rPr lang="en-US" dirty="0" smtClean="0"/>
              <a:t>B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(Hz)</a:t>
            </a:r>
          </a:p>
          <a:p>
            <a:pPr marL="0" indent="0">
              <a:buNone/>
            </a:pPr>
            <a:r>
              <a:rPr lang="en-US" dirty="0" smtClean="0"/>
              <a:t>C Dung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(b/s)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CAA9FD-C523-4143-AAA1-34EBFA4FA03F}" type="datetime1">
              <a:rPr lang="vi-VN" smtClean="0"/>
              <a:pPr>
                <a:defRPr/>
              </a:pPr>
              <a:t>04/09/2013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Slice </a:t>
            </a:r>
            <a:fld id="{03282F7E-94B9-4486-BCFF-8563087F32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Trường ĐH Bách Khoa Hà Nội</a:t>
            </a:r>
            <a:endParaRPr lang="en-US"/>
          </a:p>
        </p:txBody>
      </p:sp>
      <p:sp>
        <p:nvSpPr>
          <p:cNvPr id="7" name="AutoShape 2" descr="data:image/jpeg;base64,/9j/4AAQSkZJRgABAQAAAQABAAD/2wCEAAkGBhQSEBUUExQWFBQVGSIUERcXEhQXFRocHxkYGB8cHhMdHCYeFx4lGRsVKzslIycrOC0tFR49QTMqNyYrLCkBCQoKDAwMDQwMDSkYHhgpKSkpKSkpKSkpKSkpKSkpKSkpKSkpKSkpKSkpKSkpKSkpKSkpKSkpKSkpKSkpKSkpKf/AABEIAE0AyAMBIgACEQEDEQH/xAAbAAEBAQEBAQEBAAAAAAAAAAAABQYEAwIHAf/EAEIQAAIBAwIEAgUGCwgDAAAAAAECAwAEEQUSBiExQRNRImGBkbMjMjRxc6EUNUJSgoOSlLLB0xYkYnJ0k7HhBzM2/8QAFAEBAAAAAAAAAAAAAAAAAAAAAP/EABQRAQAAAAAAAAAAAAAAAAAAAAD/2gAMAwEAAhEDEQA/AP3GlKUClKUClKUClKUClKUClKUClK5tS1BIIXlkOEjUsx9Q8h3Pq8zQdNKjaHaSvi4uciV+aRZ9CFT0XHRnx85vPIHKrNApSlApSuXU9Tjt4XmlYJGgyxPu6dSScDA6k0HVSot1xSsSCSaKaNGIVSUDHLEBQVUkoSxA545ntVh0DAgjIIwR6qD6pUCC5a1uUgdi0E+RbOxJZHALGJmPzgVBKk8/RI8qv0ClKUCledzcrGjO7BEUFnZiAoA5kknoKlWWtyXCCSCH5JucbysY94/OVNpYKexbGfKgs0qTomtPO86PC0JgcRnLBgxKh8qR1XBXr5nyqtQKUpQKVn9b4oeC7t7ZIfFe53lD4oXaEALFhtPLmOlemm8UK929pIhiuEQTBdwZXQnG5XHXB5EEA0FylZ+24mZtUlsjGAscAnD7yS259uNuOXfua0FApSlArOcXfKPZ2/aa4DSDzSJWmI/aVK0dZnXvxpp36/4S0GmpSs7YcYCXUpbHwXRoohMXYrgglQMKCfPv5dKDRUpX8Vgehz2oP7UXjDh0X1nJbFzGXAKOOqsrBlOO43AVaqJcx3S3nioqPb+EEKb9sm/czbhkbcYIGCR0oI3CvErzu1hqCBL2EBzj/wBcyqwIlQ/WBkdj7QNpWcj0J5tQjvJVEYhiaKFNwZyXILMzDkAAMADPUmtHQQOOYSbCV1+fABcxnyaIiT7wpHtq5BMHUMOjAMPqIzU3iv6BdfYSfDavvhr6Fb/Yx/DWgpUpSgwv/klzLPp1kc+FdXGZ/JkiUSbCfJjj3VuQMVI4l4cW7SPDmKaFxNbygAlHHmp+cpGQR3Br2gW6Iw5hB7ugc+0IenvPtoKCRAEkDBY5b1nAH/AHuqBrl/cpLiGayjTaDifxPEzzyfRcDHTtV6KPaoGScdyck/Wa4r7h62mbfNbwytjG54kZseWSM4oIVvql6XUNcaaRkBgpm3EZ54+U646VrakR8IWSkMtpbgg5Ui3jBBHMEHbywaqTbtp243dt2ce3FBg7YTXOtXc0JjxaRrZx+IHK72+VkI2nqPQBr14DVZby8mnJa/iYW0/QRInzkEQ67G6+lzyK7OG+Gbu0ilQSwM8srzySmOTJZzn5m7ngYGM9qq8NcNLaLId7SyzOZbiVgAzueXzRyVQOQA6Cgz9s+OI7gnoLFCf90198LSvqdgbppZYpJmfwDHIyiEBmVAFHoscAE7gckntiqUHDUi6rJel0KPCLfZtbcArbg27oTntivPQ+F5rISxW8kZt3dpIVdW3QluZUY5SLnmAcY86DN2nG9xPptlI58MyXQtb6VfRCqrMpYH8jewUZ7bz05VYtjKus+BFNK1t+D+PIm8OqSb9oG9gzAMoPo5HQmuPXdIW3t7PTre5WCRnMgMsaukwTLSeIpwG3O4OB39Qr30mK/tZo1eSxlikYKyRQtDKR3ZcEg7epz2Hag3NZnXfxpp36/wCEtenFWnM2x4ZJFuN6CDEjBAAwL7ogdrLs35yD29Veeu/jTTv1/wAJaDTV+f6X/wDUXf8Ao4/40r9ArK2fCsyatLfF4yssSwGMBsgKQc7+55dMd6CrrOvfg5UeBcTbgTmGEyAY8zkY/wCqx/CXF2wXX90vW3Xcr+jbE4yR6J9Lkw8vXX6LipehaMbfx8sG8ad5xyxgPj0fXjFB13d+scfiMHxyyFjeR+f+BAW+6pv9rofzLn9wvP6VW68Lq9jjGZHRAehZgo95NBL/ALXw/mXP7hef0q6bDX45n2qswOM5e1uI1/bdAPZmu+SVVUsxAUcyScD318210ki7o3V181YMPeKCfxX9AuvsJPhtX3w19Ct/sY/hrXxxX9AuvsJPhtX3w19Ct/sY/hrQUqUpQKUpQKUpQKUpQKUpQKUpQcOraHBdJsuIUmXqA6BsHzGeh+qvHRuF7W0z+DwRxE9Sq+kfrbqaqUoJF9w6JZTJ49whIA2xzbVwO2NvLP11xa/Hi/05z0Dyx+1oSR/BWkqLxdYPJb7ohumgdbiEfnMhyV/STev6VBapXNpuopPEksZyjjcp/kR2IOQR2INdNApSlAqFxjpi3Vv+Ct0uDsJxzAALEj1jA99XajW1+st66gn5GMKPRIBLklsMRhsBEHLpk0EThLXHk0nEn0mHNnKD18VT4QJHryh9ta2xslhiSNAFRFCqAMAADHSslbaDLHrMrKP7rOi3T+QnjzFgf5gyt+hW0oI3GUwXTrtj0EEn3xsB95Fduj2/h28KHqkaqfYoH8qkcV/LtDZLz8VhJcf4YY2DHPlvYKo88t5GtHQKUpQKUpQKUpQKUpQKUpQKUpQKUpQKUpQT7bSBFKzxsVWQlpY8ZQsfywPyGPfHI+WedUKUoFKUoFKUoFfMgODg4OORIyAfq719UoODTNIWHe2S8sh3TSNjcxHIepVA6KOQ9pJ76UoFKU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169857"/>
              </p:ext>
            </p:extLst>
          </p:nvPr>
        </p:nvGraphicFramePr>
        <p:xfrm>
          <a:off x="2209800" y="1371600"/>
          <a:ext cx="3238500" cy="1171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1193760" imgH="431640" progId="Equation.DSMT4">
                  <p:embed/>
                </p:oleObj>
              </mc:Choice>
              <mc:Fallback>
                <p:oleObj name="Equation" r:id="rId3" imgW="1193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1371600"/>
                        <a:ext cx="3238500" cy="1171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Shannon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/>
              <a:t>Đ</a:t>
            </a:r>
            <a:r>
              <a:rPr lang="en-US" sz="2000" b="1" dirty="0" err="1" smtClean="0"/>
              <a:t>ịnh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lí</a:t>
            </a:r>
            <a:r>
              <a:rPr lang="en-US" sz="2000" b="1" dirty="0" smtClean="0"/>
              <a:t> Shannon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biết</a:t>
            </a:r>
            <a:r>
              <a:rPr lang="en-US" sz="2000" dirty="0" smtClean="0"/>
              <a:t> dung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kênh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luồng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ban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(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trừ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dư</a:t>
            </a:r>
            <a:r>
              <a:rPr lang="en-US" sz="2000" dirty="0" smtClean="0"/>
              <a:t> </a:t>
            </a:r>
            <a:r>
              <a:rPr lang="en-US" sz="2000" dirty="0" err="1" smtClean="0"/>
              <a:t>thừa</a:t>
            </a:r>
            <a:r>
              <a:rPr lang="en-US" sz="2000" dirty="0" smtClean="0"/>
              <a:t> </a:t>
            </a:r>
            <a:r>
              <a:rPr lang="en-US" sz="2000" dirty="0" err="1" smtClean="0"/>
              <a:t>chèn</a:t>
            </a:r>
            <a:r>
              <a:rPr lang="en-US" sz="2000" dirty="0" smtClean="0"/>
              <a:t> </a:t>
            </a:r>
            <a:r>
              <a:rPr lang="en-US" sz="2000" dirty="0" err="1" smtClean="0"/>
              <a:t>thêm</a:t>
            </a:r>
            <a:r>
              <a:rPr lang="en-US" sz="2000" dirty="0" smtClean="0"/>
              <a:t> do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hoá</a:t>
            </a:r>
            <a:r>
              <a:rPr lang="en-US" sz="2000" dirty="0" smtClean="0"/>
              <a:t> </a:t>
            </a:r>
            <a:r>
              <a:rPr lang="en-US" sz="2000" dirty="0" err="1" smtClean="0"/>
              <a:t>sửa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r>
              <a:rPr lang="en-US" sz="2000" dirty="0" smtClean="0"/>
              <a:t>)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kênh</a:t>
            </a:r>
            <a:r>
              <a:rPr lang="en-US" sz="2000" dirty="0" smtClean="0"/>
              <a:t> AWGN (Additional White Gaussian Noise)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băng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B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tỷ</a:t>
            </a:r>
            <a:r>
              <a:rPr lang="en-US" sz="2000" dirty="0" smtClean="0"/>
              <a:t> </a:t>
            </a:r>
            <a:r>
              <a:rPr lang="en-US" sz="2000" dirty="0" err="1" smtClean="0"/>
              <a:t>lệ</a:t>
            </a:r>
            <a:r>
              <a:rPr lang="en-US" sz="2000" dirty="0" smtClean="0"/>
              <a:t> S/N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trước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u="sng" dirty="0" err="1" smtClean="0"/>
              <a:t>Trường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hợp</a:t>
            </a:r>
            <a:r>
              <a:rPr lang="en-US" sz="2000" b="1" u="sng" dirty="0" smtClean="0"/>
              <a:t> 1</a:t>
            </a:r>
          </a:p>
          <a:p>
            <a:pPr marL="0" indent="0">
              <a:buNone/>
            </a:pPr>
            <a:r>
              <a:rPr lang="en-US" sz="2000" dirty="0" smtClean="0"/>
              <a:t>R &lt; C</a:t>
            </a:r>
          </a:p>
          <a:p>
            <a:pPr marL="0" indent="0">
              <a:buNone/>
            </a:pPr>
            <a:r>
              <a:rPr lang="en-US" sz="2000" dirty="0" smtClean="0"/>
              <a:t>R </a:t>
            </a:r>
            <a:r>
              <a:rPr lang="en-US" sz="2000" dirty="0" err="1" smtClean="0"/>
              <a:t>tốc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tin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(b/s)</a:t>
            </a:r>
          </a:p>
          <a:p>
            <a:pPr marL="0" indent="0">
              <a:buNone/>
            </a:pPr>
            <a:r>
              <a:rPr lang="en-US" sz="2000" dirty="0" smtClean="0"/>
              <a:t>Cho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tốc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R&lt;C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suất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r>
              <a:rPr lang="en-US" sz="2000" dirty="0" smtClean="0"/>
              <a:t> BER=0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err="1" smtClean="0"/>
              <a:t>Trường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hợp</a:t>
            </a:r>
            <a:r>
              <a:rPr lang="en-US" sz="2000" b="1" dirty="0" smtClean="0"/>
              <a:t> 2:</a:t>
            </a:r>
          </a:p>
          <a:p>
            <a:pPr marL="0" indent="0">
              <a:buNone/>
            </a:pPr>
            <a:r>
              <a:rPr lang="en-US" sz="2000" dirty="0" smtClean="0"/>
              <a:t>R&gt;C</a:t>
            </a:r>
          </a:p>
          <a:p>
            <a:pPr marL="0" indent="0">
              <a:buNone/>
            </a:pPr>
            <a:r>
              <a:rPr lang="en-US" sz="2000" dirty="0" err="1" smtClean="0"/>
              <a:t>Tốc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tin R </a:t>
            </a:r>
            <a:r>
              <a:rPr lang="en-US" sz="2000" dirty="0" err="1" smtClean="0"/>
              <a:t>vượt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dung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kênh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,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hữu</a:t>
            </a:r>
            <a:r>
              <a:rPr lang="en-US" sz="2000" dirty="0" smtClean="0"/>
              <a:t> </a:t>
            </a:r>
            <a:r>
              <a:rPr lang="en-US" sz="2000" dirty="0" err="1" smtClean="0"/>
              <a:t>ích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kênh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CAA9FD-C523-4143-AAA1-34EBFA4FA03F}" type="datetime1">
              <a:rPr lang="vi-VN" smtClean="0"/>
              <a:pPr>
                <a:defRPr/>
              </a:pPr>
              <a:t>04/09/2013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Slice </a:t>
            </a:r>
            <a:fld id="{03282F7E-94B9-4486-BCFF-8563087F32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Trường ĐH Bách Khoa Hà Nội</a:t>
            </a:r>
            <a:endParaRPr lang="en-US"/>
          </a:p>
        </p:txBody>
      </p:sp>
      <p:sp>
        <p:nvSpPr>
          <p:cNvPr id="7" name="AutoShape 2" descr="data:image/jpeg;base64,/9j/4AAQSkZJRgABAQAAAQABAAD/2wCEAAkGBhQSEBUUExQWFBQVGSIUERcXEhQXFRocHxkYGB8cHhMdHCYeFx4lGRsVKzslIycrOC0tFR49QTMqNyYrLCkBCQoKDAwMDQwMDSkYHhgpKSkpKSkpKSkpKSkpKSkpKSkpKSkpKSkpKSkpKSkpKSkpKSkpKSkpKSkpKSkpKSkpKf/AABEIAE0AyAMBIgACEQEDEQH/xAAbAAEBAQEBAQEBAAAAAAAAAAAABQYEAwIHAf/EAEIQAAIBAwIEAgUGCwgDAAAAAAECAwAEEQUSBiExQRNRImGBkbMjMjRxc6EUNUJSgoOSlLLB0xYkYnJ0k7HhBzM2/8QAFAEBAAAAAAAAAAAAAAAAAAAAAP/EABQRAQAAAAAAAAAAAAAAAAAAAAD/2gAMAwEAAhEDEQA/AP3GlKUClKUClKUClKUClKUClKUClK5tS1BIIXlkOEjUsx9Q8h3Pq8zQdNKjaHaSvi4uciV+aRZ9CFT0XHRnx85vPIHKrNApSlApSuXU9Tjt4XmlYJGgyxPu6dSScDA6k0HVSot1xSsSCSaKaNGIVSUDHLEBQVUkoSxA545ntVh0DAgjIIwR6qD6pUCC5a1uUgdi0E+RbOxJZHALGJmPzgVBKk8/RI8qv0ClKUCledzcrGjO7BEUFnZiAoA5kknoKlWWtyXCCSCH5JucbysY94/OVNpYKexbGfKgs0qTomtPO86PC0JgcRnLBgxKh8qR1XBXr5nyqtQKUpQKVn9b4oeC7t7ZIfFe53lD4oXaEALFhtPLmOlemm8UK929pIhiuEQTBdwZXQnG5XHXB5EEA0FylZ+24mZtUlsjGAscAnD7yS259uNuOXfua0FApSlArOcXfKPZ2/aa4DSDzSJWmI/aVK0dZnXvxpp36/4S0GmpSs7YcYCXUpbHwXRoohMXYrgglQMKCfPv5dKDRUpX8Vgehz2oP7UXjDh0X1nJbFzGXAKOOqsrBlOO43AVaqJcx3S3nioqPb+EEKb9sm/czbhkbcYIGCR0oI3CvErzu1hqCBL2EBzj/wBcyqwIlQ/WBkdj7QNpWcj0J5tQjvJVEYhiaKFNwZyXILMzDkAAMADPUmtHQQOOYSbCV1+fABcxnyaIiT7wpHtq5BMHUMOjAMPqIzU3iv6BdfYSfDavvhr6Fb/Yx/DWgpUpSgwv/klzLPp1kc+FdXGZ/JkiUSbCfJjj3VuQMVI4l4cW7SPDmKaFxNbygAlHHmp+cpGQR3Br2gW6Iw5hB7ugc+0IenvPtoKCRAEkDBY5b1nAH/AHuqBrl/cpLiGayjTaDifxPEzzyfRcDHTtV6KPaoGScdyck/Wa4r7h62mbfNbwytjG54kZseWSM4oIVvql6XUNcaaRkBgpm3EZ54+U646VrakR8IWSkMtpbgg5Ui3jBBHMEHbywaqTbtp243dt2ce3FBg7YTXOtXc0JjxaRrZx+IHK72+VkI2nqPQBr14DVZby8mnJa/iYW0/QRInzkEQ67G6+lzyK7OG+Gbu0ilQSwM8srzySmOTJZzn5m7ngYGM9qq8NcNLaLId7SyzOZbiVgAzueXzRyVQOQA6Cgz9s+OI7gnoLFCf90198LSvqdgbppZYpJmfwDHIyiEBmVAFHoscAE7gckntiqUHDUi6rJel0KPCLfZtbcArbg27oTntivPQ+F5rISxW8kZt3dpIVdW3QluZUY5SLnmAcY86DN2nG9xPptlI58MyXQtb6VfRCqrMpYH8jewUZ7bz05VYtjKus+BFNK1t+D+PIm8OqSb9oG9gzAMoPo5HQmuPXdIW3t7PTre5WCRnMgMsaukwTLSeIpwG3O4OB39Qr30mK/tZo1eSxlikYKyRQtDKR3ZcEg7epz2Hag3NZnXfxpp36/wCEtenFWnM2x4ZJFuN6CDEjBAAwL7ogdrLs35yD29Veeu/jTTv1/wAJaDTV+f6X/wDUXf8Ao4/40r9ArK2fCsyatLfF4yssSwGMBsgKQc7+55dMd6CrrOvfg5UeBcTbgTmGEyAY8zkY/wCqx/CXF2wXX90vW3Xcr+jbE4yR6J9Lkw8vXX6LipehaMbfx8sG8ad5xyxgPj0fXjFB13d+scfiMHxyyFjeR+f+BAW+6pv9rofzLn9wvP6VW68Lq9jjGZHRAehZgo95NBL/ALXw/mXP7hef0q6bDX45n2qswOM5e1uI1/bdAPZmu+SVVUsxAUcyScD318210ki7o3V181YMPeKCfxX9AuvsJPhtX3w19Ct/sY/hrXxxX9AuvsJPhtX3w19Ct/sY/hrQUqUpQKUpQKUpQKUpQKUpQKUpQcOraHBdJsuIUmXqA6BsHzGeh+qvHRuF7W0z+DwRxE9Sq+kfrbqaqUoJF9w6JZTJ49whIA2xzbVwO2NvLP11xa/Hi/05z0Dyx+1oSR/BWkqLxdYPJb7ohumgdbiEfnMhyV/STev6VBapXNpuopPEksZyjjcp/kR2IOQR2INdNApSlAqFxjpi3Vv+Ct0uDsJxzAALEj1jA99XajW1+st66gn5GMKPRIBLklsMRhsBEHLpk0EThLXHk0nEn0mHNnKD18VT4QJHryh9ta2xslhiSNAFRFCqAMAADHSslbaDLHrMrKP7rOi3T+QnjzFgf5gyt+hW0oI3GUwXTrtj0EEn3xsB95Fduj2/h28KHqkaqfYoH8qkcV/LtDZLz8VhJcf4YY2DHPlvYKo88t5GtHQKUpQKUpQKUpQKUpQKUpQKUpQKUpQKUpQT7bSBFKzxsVWQlpY8ZQsfywPyGPfHI+WedUKUoFKUoFKUoFfMgODg4OORIyAfq719UoODTNIWHe2S8sh3TSNjcxHIepVA6KOQ9pJ76UoFKU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Shannon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 smtClean="0"/>
              <a:t>Định</a:t>
            </a:r>
            <a:r>
              <a:rPr lang="en-US" sz="1600" dirty="0" smtClean="0"/>
              <a:t> </a:t>
            </a:r>
            <a:r>
              <a:rPr lang="en-US" sz="1600" dirty="0" err="1" smtClean="0"/>
              <a:t>lí</a:t>
            </a:r>
            <a:r>
              <a:rPr lang="en-US" sz="1600" dirty="0" smtClean="0"/>
              <a:t> Shannon </a:t>
            </a:r>
            <a:r>
              <a:rPr lang="en-US" sz="1600" dirty="0" err="1" smtClean="0"/>
              <a:t>chỉ</a:t>
            </a:r>
            <a:r>
              <a:rPr lang="en-US" sz="1600" dirty="0" smtClean="0"/>
              <a:t> </a:t>
            </a:r>
            <a:r>
              <a:rPr lang="en-US" sz="1600" dirty="0" err="1" smtClean="0"/>
              <a:t>ra</a:t>
            </a:r>
            <a:r>
              <a:rPr lang="en-US" sz="1600" dirty="0" smtClean="0"/>
              <a:t> </a:t>
            </a:r>
            <a:r>
              <a:rPr lang="en-US" sz="1600" dirty="0" err="1" smtClean="0"/>
              <a:t>giới</a:t>
            </a:r>
            <a:r>
              <a:rPr lang="en-US" sz="1600" dirty="0" smtClean="0"/>
              <a:t> </a:t>
            </a:r>
            <a:r>
              <a:rPr lang="en-US" sz="1600" dirty="0" err="1" smtClean="0"/>
              <a:t>hạn</a:t>
            </a:r>
            <a:r>
              <a:rPr lang="en-US" sz="1600" dirty="0" smtClean="0"/>
              <a:t> </a:t>
            </a:r>
            <a:r>
              <a:rPr lang="en-US" sz="1600" dirty="0" err="1" smtClean="0"/>
              <a:t>lí</a:t>
            </a:r>
            <a:r>
              <a:rPr lang="en-US" sz="1600" dirty="0" smtClean="0"/>
              <a:t> </a:t>
            </a:r>
            <a:r>
              <a:rPr lang="en-US" sz="1600" dirty="0" err="1" smtClean="0"/>
              <a:t>thuyết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dung </a:t>
            </a:r>
            <a:r>
              <a:rPr lang="en-US" sz="1600" dirty="0" err="1" smtClean="0"/>
              <a:t>lượng</a:t>
            </a:r>
            <a:r>
              <a:rPr lang="en-US" sz="1600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kênh</a:t>
            </a:r>
            <a:r>
              <a:rPr lang="en-US" sz="1600" dirty="0" smtClean="0"/>
              <a:t> </a:t>
            </a:r>
            <a:r>
              <a:rPr lang="en-US" sz="1600" dirty="0" err="1" smtClean="0"/>
              <a:t>thông</a:t>
            </a:r>
            <a:r>
              <a:rPr lang="en-US" sz="1600" dirty="0" smtClean="0"/>
              <a:t> tin.</a:t>
            </a:r>
          </a:p>
          <a:p>
            <a:r>
              <a:rPr lang="en-US" sz="1600" dirty="0" smtClean="0"/>
              <a:t>Shannon </a:t>
            </a:r>
            <a:r>
              <a:rPr lang="en-US" sz="1600" dirty="0" err="1" smtClean="0"/>
              <a:t>cũng</a:t>
            </a:r>
            <a:r>
              <a:rPr lang="en-US" sz="1600" dirty="0" smtClean="0"/>
              <a:t> </a:t>
            </a:r>
            <a:r>
              <a:rPr lang="en-US" sz="1600" dirty="0" err="1" smtClean="0"/>
              <a:t>chỉ</a:t>
            </a:r>
            <a:r>
              <a:rPr lang="en-US" sz="1600" dirty="0" smtClean="0"/>
              <a:t> </a:t>
            </a:r>
            <a:r>
              <a:rPr lang="en-US" sz="1600" dirty="0" err="1" smtClean="0"/>
              <a:t>ra</a:t>
            </a:r>
            <a:r>
              <a:rPr lang="en-US" sz="1600" dirty="0" smtClean="0"/>
              <a:t> </a:t>
            </a:r>
            <a:r>
              <a:rPr lang="en-US" sz="1600" dirty="0" err="1" smtClean="0"/>
              <a:t>về</a:t>
            </a:r>
            <a:r>
              <a:rPr lang="en-US" sz="1600" dirty="0" smtClean="0"/>
              <a:t> </a:t>
            </a:r>
            <a:r>
              <a:rPr lang="en-US" sz="1600" dirty="0" err="1" smtClean="0"/>
              <a:t>lí</a:t>
            </a:r>
            <a:r>
              <a:rPr lang="en-US" sz="1600" dirty="0" smtClean="0"/>
              <a:t> </a:t>
            </a:r>
            <a:r>
              <a:rPr lang="en-US" sz="1600" dirty="0" err="1" smtClean="0"/>
              <a:t>thuyết</a:t>
            </a:r>
            <a:r>
              <a:rPr lang="en-US" sz="1600" dirty="0" smtClean="0"/>
              <a:t>: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loại</a:t>
            </a:r>
            <a:r>
              <a:rPr lang="en-US" sz="1600" dirty="0" smtClean="0"/>
              <a:t> </a:t>
            </a:r>
            <a:r>
              <a:rPr lang="en-US" sz="1600" dirty="0" err="1" smtClean="0"/>
              <a:t>mã</a:t>
            </a:r>
            <a:r>
              <a:rPr lang="en-US" sz="1600" dirty="0"/>
              <a:t>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phép</a:t>
            </a:r>
            <a:r>
              <a:rPr lang="en-US" sz="1600" dirty="0" smtClean="0"/>
              <a:t> </a:t>
            </a:r>
            <a:r>
              <a:rPr lang="en-US" sz="1600" dirty="0" err="1" smtClean="0"/>
              <a:t>tăng</a:t>
            </a:r>
            <a:r>
              <a:rPr lang="en-US" sz="1600" dirty="0" smtClean="0"/>
              <a:t> </a:t>
            </a:r>
            <a:r>
              <a:rPr lang="en-US" sz="1600" dirty="0" err="1" smtClean="0"/>
              <a:t>tốc</a:t>
            </a:r>
            <a:r>
              <a:rPr lang="en-US" sz="1600" dirty="0" smtClean="0"/>
              <a:t> </a:t>
            </a:r>
            <a:r>
              <a:rPr lang="en-US" sz="1600" dirty="0" err="1" smtClean="0"/>
              <a:t>độ</a:t>
            </a:r>
            <a:r>
              <a:rPr lang="en-US" sz="1600" dirty="0" smtClean="0"/>
              <a:t> </a:t>
            </a:r>
            <a:r>
              <a:rPr lang="en-US" sz="1600" dirty="0" err="1" smtClean="0"/>
              <a:t>truyền</a:t>
            </a:r>
            <a:r>
              <a:rPr lang="en-US" sz="1600" dirty="0" smtClean="0"/>
              <a:t> </a:t>
            </a:r>
            <a:r>
              <a:rPr lang="en-US" sz="1600" dirty="0" err="1" smtClean="0"/>
              <a:t>tín</a:t>
            </a:r>
            <a:r>
              <a:rPr lang="en-US" sz="1600" dirty="0" smtClean="0"/>
              <a:t> </a:t>
            </a:r>
            <a:r>
              <a:rPr lang="en-US" sz="1600" dirty="0" err="1" smtClean="0"/>
              <a:t>hiệu</a:t>
            </a:r>
            <a:r>
              <a:rPr lang="en-US" sz="1600" dirty="0" smtClean="0"/>
              <a:t> </a:t>
            </a:r>
            <a:r>
              <a:rPr lang="en-US" sz="1600" dirty="0" err="1" smtClean="0"/>
              <a:t>trên</a:t>
            </a:r>
            <a:r>
              <a:rPr lang="en-US" sz="1600" dirty="0" smtClean="0"/>
              <a:t> </a:t>
            </a:r>
            <a:r>
              <a:rPr lang="en-US" sz="1600" dirty="0" err="1" smtClean="0"/>
              <a:t>kênh</a:t>
            </a:r>
            <a:r>
              <a:rPr lang="en-US" sz="1600" dirty="0" smtClean="0"/>
              <a:t> </a:t>
            </a:r>
            <a:r>
              <a:rPr lang="en-US" sz="1600" dirty="0" err="1" smtClean="0"/>
              <a:t>truyền</a:t>
            </a:r>
            <a:r>
              <a:rPr lang="en-US" sz="1600" dirty="0" smtClean="0"/>
              <a:t> </a:t>
            </a:r>
            <a:r>
              <a:rPr lang="en-US" sz="1600" dirty="0" err="1" smtClean="0"/>
              <a:t>tiệm</a:t>
            </a:r>
            <a:r>
              <a:rPr lang="en-US" sz="1600" dirty="0" smtClean="0"/>
              <a:t> </a:t>
            </a:r>
            <a:r>
              <a:rPr lang="en-US" sz="1600" dirty="0" err="1" smtClean="0"/>
              <a:t>cận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dirty="0" err="1" smtClean="0"/>
              <a:t>giới</a:t>
            </a:r>
            <a:r>
              <a:rPr lang="en-US" sz="1600" dirty="0" smtClean="0"/>
              <a:t> </a:t>
            </a:r>
            <a:r>
              <a:rPr lang="en-US" sz="1600" dirty="0" err="1" smtClean="0"/>
              <a:t>hạn</a:t>
            </a:r>
            <a:r>
              <a:rPr lang="en-US" sz="1600" dirty="0" smtClean="0"/>
              <a:t> Shannon.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 err="1" smtClean="0"/>
              <a:t>Tuy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nhiên</a:t>
            </a:r>
            <a:r>
              <a:rPr lang="en-US" sz="1600" b="1" dirty="0" smtClean="0"/>
              <a:t>, Shannon </a:t>
            </a:r>
            <a:r>
              <a:rPr lang="en-US" sz="1600" b="1" dirty="0" err="1" smtClean="0"/>
              <a:t>không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chỉ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ra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đó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là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loại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mã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gì</a:t>
            </a:r>
            <a:r>
              <a:rPr lang="en-US" sz="1600" b="1" dirty="0" smtClean="0"/>
              <a:t>.</a:t>
            </a:r>
          </a:p>
          <a:p>
            <a:pPr marL="0" indent="0">
              <a:buNone/>
            </a:pPr>
            <a:endParaRPr lang="en-US" sz="16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CAA9FD-C523-4143-AAA1-34EBFA4FA03F}" type="datetime1">
              <a:rPr lang="vi-VN" smtClean="0"/>
              <a:pPr>
                <a:defRPr/>
              </a:pPr>
              <a:t>04/09/2013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Slice </a:t>
            </a:r>
            <a:fld id="{03282F7E-94B9-4486-BCFF-8563087F32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Trường ĐH Bách Khoa Hà Nội</a:t>
            </a:r>
            <a:endParaRPr lang="en-US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39356"/>
            <a:ext cx="5731714" cy="3356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29000" y="2833194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/>
              <a:t>C/B [b/s/Hz]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17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Shannon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1: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SNR=20dB</a:t>
            </a:r>
          </a:p>
          <a:p>
            <a:pPr marL="0" indent="0">
              <a:buNone/>
            </a:pP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B=4KHz</a:t>
            </a:r>
          </a:p>
          <a:p>
            <a:pPr marL="0" indent="0">
              <a:buNone/>
            </a:pPr>
            <a:r>
              <a:rPr lang="en-US" dirty="0" err="1" smtClean="0"/>
              <a:t>Tính</a:t>
            </a:r>
            <a:r>
              <a:rPr lang="en-US" dirty="0" smtClean="0"/>
              <a:t> dung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C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CAA9FD-C523-4143-AAA1-34EBFA4FA03F}" type="datetime1">
              <a:rPr lang="vi-VN" smtClean="0"/>
              <a:pPr>
                <a:defRPr/>
              </a:pPr>
              <a:t>04/09/2013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Slice </a:t>
            </a:r>
            <a:fld id="{03282F7E-94B9-4486-BCFF-8563087F32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Trường ĐH Bách Khoa Hà Nội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Shannon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2:</a:t>
            </a:r>
          </a:p>
          <a:p>
            <a:pPr marL="0" indent="0">
              <a:buNone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50kbps,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1MHz,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AWGN –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SNR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/>
              <a:t>?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-14.5dB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CAA9FD-C523-4143-AAA1-34EBFA4FA03F}" type="datetime1">
              <a:rPr lang="vi-VN" smtClean="0"/>
              <a:pPr>
                <a:defRPr/>
              </a:pPr>
              <a:t>04/09/2013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Slice </a:t>
            </a:r>
            <a:fld id="{03282F7E-94B9-4486-BCFF-8563087F32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Trường ĐH Bách Khoa Hà Nội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Shannon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3:</a:t>
            </a:r>
          </a:p>
          <a:p>
            <a:pPr marL="0" indent="0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WCDMA,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B=5MHz,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R=12.2kb/s.</a:t>
            </a:r>
          </a:p>
          <a:p>
            <a:pPr marL="0" indent="0">
              <a:buNone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SNR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: SNR = -27.7dB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CAA9FD-C523-4143-AAA1-34EBFA4FA03F}" type="datetime1">
              <a:rPr lang="vi-VN" smtClean="0"/>
              <a:pPr>
                <a:defRPr/>
              </a:pPr>
              <a:t>04/09/2013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Slice </a:t>
            </a:r>
            <a:fld id="{03282F7E-94B9-4486-BCFF-8563087F32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Trường ĐH Bách Khoa Hà Nội</a:t>
            </a: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224780"/>
              </p:ext>
            </p:extLst>
          </p:nvPr>
        </p:nvGraphicFramePr>
        <p:xfrm>
          <a:off x="4794250" y="2498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4250" y="2498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04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Shannon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4:</a:t>
            </a:r>
          </a:p>
          <a:p>
            <a:pPr marL="0" indent="0">
              <a:buNone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MIMO</a:t>
            </a:r>
          </a:p>
          <a:p>
            <a:pPr marL="0" indent="0">
              <a:buNone/>
            </a:pPr>
            <a:r>
              <a:rPr lang="en-US" dirty="0" smtClean="0"/>
              <a:t>Multiple-Input-Multiple-Output</a:t>
            </a:r>
          </a:p>
          <a:p>
            <a:pPr marL="0" indent="0">
              <a:buNone/>
            </a:pPr>
            <a:r>
              <a:rPr lang="en-US" dirty="0" err="1" smtClean="0"/>
              <a:t>Nhiều</a:t>
            </a:r>
            <a:r>
              <a:rPr lang="en-US" dirty="0" smtClean="0"/>
              <a:t> antenna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antenna </a:t>
            </a:r>
            <a:r>
              <a:rPr lang="en-US" dirty="0" err="1" smtClean="0"/>
              <a:t>thu</a:t>
            </a:r>
            <a:r>
              <a:rPr lang="en-US" dirty="0" smtClean="0"/>
              <a:t>.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/>
              <a:t> </a:t>
            </a:r>
            <a:r>
              <a:rPr lang="en-US" dirty="0" smtClean="0"/>
              <a:t>802.11n/ac, 4G LTE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CAA9FD-C523-4143-AAA1-34EBFA4FA03F}" type="datetime1">
              <a:rPr lang="vi-VN" smtClean="0"/>
              <a:pPr>
                <a:defRPr/>
              </a:pPr>
              <a:t>04/09/2013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Slice </a:t>
            </a:r>
            <a:fld id="{03282F7E-94B9-4486-BCFF-8563087F32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Trường ĐH Bách Khoa Hà Nội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1: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Tung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“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”?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–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/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như</a:t>
            </a:r>
            <a:r>
              <a:rPr lang="en-US" dirty="0" smtClean="0"/>
              <a:t> 1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tin,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tin,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tin,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tin…</a:t>
            </a:r>
          </a:p>
          <a:p>
            <a:pPr lvl="1"/>
            <a:r>
              <a:rPr lang="en-US" dirty="0" smtClean="0"/>
              <a:t>Toàn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gian-thời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CAA9FD-C523-4143-AAA1-34EBFA4FA03F}" type="datetime1">
              <a:rPr lang="vi-VN" smtClean="0"/>
              <a:pPr>
                <a:defRPr/>
              </a:pPr>
              <a:t>04/09/2013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Slice </a:t>
            </a:r>
            <a:fld id="{03282F7E-94B9-4486-BCFF-8563087F32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Trường ĐH Bách Khoa Hà Nội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5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/>
              <a:t> </a:t>
            </a:r>
            <a:r>
              <a:rPr lang="en-US" dirty="0" smtClean="0"/>
              <a:t>(Error </a:t>
            </a:r>
            <a:r>
              <a:rPr lang="en-US" dirty="0" err="1" smtClean="0"/>
              <a:t>Corection</a:t>
            </a:r>
            <a:r>
              <a:rPr lang="en-US" dirty="0" smtClean="0"/>
              <a:t> Coding).</a:t>
            </a:r>
          </a:p>
          <a:p>
            <a:pPr lvl="1"/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/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ở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tin.</a:t>
            </a:r>
            <a:endParaRPr lang="en-US" dirty="0"/>
          </a:p>
          <a:p>
            <a:pPr marL="471487" lvl="1" indent="0">
              <a:buNone/>
            </a:pPr>
            <a:endParaRPr lang="en-US" dirty="0" smtClean="0"/>
          </a:p>
          <a:p>
            <a:pPr marL="471487" lvl="1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Mã</a:t>
            </a:r>
            <a:r>
              <a:rPr lang="en-US" dirty="0" smtClean="0"/>
              <a:t> ISBN (international standard book number) </a:t>
            </a:r>
          </a:p>
          <a:p>
            <a:pPr marL="471487" lvl="1" indent="0">
              <a:buNone/>
            </a:pPr>
            <a:endParaRPr lang="en-US" dirty="0"/>
          </a:p>
          <a:p>
            <a:pPr marL="471487" lvl="1" indent="0">
              <a:buNone/>
            </a:pPr>
            <a:endParaRPr lang="en-US" dirty="0" smtClean="0"/>
          </a:p>
          <a:p>
            <a:pPr marL="471487" lvl="1" indent="0">
              <a:buNone/>
            </a:pPr>
            <a:endParaRPr lang="en-US" dirty="0"/>
          </a:p>
          <a:p>
            <a:pPr marL="471487" lvl="1" indent="0">
              <a:buNone/>
            </a:pP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,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endParaRPr lang="en-US" dirty="0" smtClean="0"/>
          </a:p>
          <a:p>
            <a:pPr marL="471487" lvl="1" indent="0">
              <a:buNone/>
            </a:pP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Tổng-cộng</a:t>
            </a:r>
            <a:r>
              <a:rPr lang="en-US" dirty="0" smtClean="0"/>
              <a:t> </a:t>
            </a:r>
            <a:r>
              <a:rPr lang="en-US" dirty="0" err="1" smtClean="0"/>
              <a:t>dồn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chia </a:t>
            </a:r>
          </a:p>
          <a:p>
            <a:pPr marL="471487" lvl="1" indent="0">
              <a:buNone/>
            </a:pP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3.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CAA9FD-C523-4143-AAA1-34EBFA4FA03F}" type="datetime1">
              <a:rPr lang="vi-VN" smtClean="0"/>
              <a:pPr>
                <a:defRPr/>
              </a:pPr>
              <a:t>04/09/2013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Slice </a:t>
            </a:r>
            <a:fld id="{03282F7E-94B9-4486-BCFF-8563087F32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Trường ĐH Bách Khoa Hà Nội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394615"/>
            <a:ext cx="3962400" cy="852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247506"/>
            <a:ext cx="2554514" cy="235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01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–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267200"/>
            <a:ext cx="8610600" cy="236220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3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tin</a:t>
            </a:r>
          </a:p>
          <a:p>
            <a:pPr lvl="1"/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tin </a:t>
            </a:r>
          </a:p>
          <a:p>
            <a:pPr lvl="1"/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CAA9FD-C523-4143-AAA1-34EBFA4FA03F}" type="datetime1">
              <a:rPr lang="vi-VN" smtClean="0"/>
              <a:pPr>
                <a:defRPr/>
              </a:pPr>
              <a:t>04/09/2013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Slice </a:t>
            </a:r>
            <a:fld id="{03282F7E-94B9-4486-BCFF-8563087F32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Trường ĐH Bách Khoa Hà Nội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066800"/>
            <a:ext cx="658177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42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–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 smtClean="0"/>
              <a:t>Encrypter</a:t>
            </a:r>
            <a:r>
              <a:rPr lang="en-US" sz="2000" b="1" dirty="0" smtClean="0"/>
              <a:t>: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, </a:t>
            </a:r>
            <a:r>
              <a:rPr lang="en-US" sz="2000" dirty="0" err="1" smtClean="0"/>
              <a:t>ẩn</a:t>
            </a:r>
            <a:r>
              <a:rPr lang="en-US" sz="2000" dirty="0" smtClean="0"/>
              <a:t> </a:t>
            </a:r>
            <a:r>
              <a:rPr lang="en-US" sz="2000" dirty="0" err="1" smtClean="0"/>
              <a:t>giấu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ban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nguồn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tin, </a:t>
            </a:r>
            <a:r>
              <a:rPr lang="en-US" sz="2000" dirty="0" err="1" smtClean="0"/>
              <a:t>nhằm</a:t>
            </a:r>
            <a:r>
              <a:rPr lang="en-US" sz="2000" dirty="0" smtClean="0"/>
              <a:t> </a:t>
            </a:r>
            <a:r>
              <a:rPr lang="en-US" sz="2000" dirty="0" err="1" smtClean="0"/>
              <a:t>tránh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xâm</a:t>
            </a:r>
            <a:r>
              <a:rPr lang="en-US" sz="2000" dirty="0" smtClean="0"/>
              <a:t> </a:t>
            </a:r>
            <a:r>
              <a:rPr lang="en-US" sz="2000" dirty="0" err="1" smtClean="0"/>
              <a:t>phạm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mong</a:t>
            </a:r>
            <a:r>
              <a:rPr lang="en-US" sz="2000" dirty="0" smtClean="0"/>
              <a:t> </a:t>
            </a:r>
            <a:r>
              <a:rPr lang="en-US" sz="2000" dirty="0" err="1" smtClean="0"/>
              <a:t>muốn</a:t>
            </a:r>
            <a:r>
              <a:rPr lang="en-US" sz="2000" dirty="0" smtClean="0"/>
              <a:t>. (Toàn </a:t>
            </a:r>
            <a:r>
              <a:rPr lang="en-US" sz="2000" dirty="0" err="1" smtClean="0"/>
              <a:t>vẹn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tin, </a:t>
            </a:r>
            <a:r>
              <a:rPr lang="en-US" sz="2000" dirty="0" err="1" smtClean="0"/>
              <a:t>bảo</a:t>
            </a:r>
            <a:r>
              <a:rPr lang="en-US" sz="2000" dirty="0" smtClean="0"/>
              <a:t> </a:t>
            </a:r>
            <a:r>
              <a:rPr lang="en-US" sz="2000" dirty="0" err="1" smtClean="0"/>
              <a:t>mật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Channel Coder: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</a:t>
            </a:r>
            <a:r>
              <a:rPr lang="en-US" sz="2000" dirty="0" err="1" smtClean="0"/>
              <a:t>kênh</a:t>
            </a:r>
            <a:r>
              <a:rPr lang="en-US" sz="2000" dirty="0" smtClean="0"/>
              <a:t>. </a:t>
            </a:r>
            <a:r>
              <a:rPr lang="en-US" sz="2000" dirty="0" err="1" smtClean="0"/>
              <a:t>Bổ</a:t>
            </a:r>
            <a:r>
              <a:rPr lang="en-US" sz="2000" dirty="0" smtClean="0"/>
              <a:t> sung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dư</a:t>
            </a:r>
            <a:r>
              <a:rPr lang="en-US" sz="2000" dirty="0" smtClean="0"/>
              <a:t> </a:t>
            </a:r>
            <a:r>
              <a:rPr lang="en-US" sz="2000" dirty="0" err="1" smtClean="0"/>
              <a:t>thừa</a:t>
            </a:r>
            <a:r>
              <a:rPr lang="en-US" sz="2000" dirty="0" smtClean="0"/>
              <a:t> </a:t>
            </a:r>
            <a:r>
              <a:rPr lang="en-US" sz="2000" dirty="0" err="1" smtClean="0"/>
              <a:t>nhằm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/</a:t>
            </a:r>
            <a:r>
              <a:rPr lang="en-US" sz="2000" dirty="0" err="1" smtClean="0"/>
              <a:t>sửa</a:t>
            </a:r>
            <a:r>
              <a:rPr lang="en-US" sz="2000" dirty="0" smtClean="0"/>
              <a:t> </a:t>
            </a:r>
            <a:r>
              <a:rPr lang="en-US" sz="2000" dirty="0" err="1" smtClean="0"/>
              <a:t>lỗi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ở </a:t>
            </a:r>
            <a:r>
              <a:rPr lang="en-US" sz="2000" dirty="0" err="1" smtClean="0"/>
              <a:t>phía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tin.</a:t>
            </a:r>
          </a:p>
          <a:p>
            <a:r>
              <a:rPr lang="en-US" sz="2000" b="1" dirty="0" smtClean="0"/>
              <a:t>Modulator: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chế</a:t>
            </a:r>
            <a:r>
              <a:rPr lang="en-US" sz="2000" dirty="0" smtClean="0"/>
              <a:t> </a:t>
            </a:r>
            <a:r>
              <a:rPr lang="en-US" sz="2000" dirty="0" err="1" smtClean="0"/>
              <a:t>tín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.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dòng</a:t>
            </a:r>
            <a:r>
              <a:rPr lang="en-US" sz="2000" dirty="0" smtClean="0"/>
              <a:t> </a:t>
            </a:r>
            <a:r>
              <a:rPr lang="en-US" sz="2000" dirty="0" err="1" smtClean="0"/>
              <a:t>tín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(bit, digital symbol)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tín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dẫn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kênh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Channel: </a:t>
            </a:r>
            <a:r>
              <a:rPr lang="en-US" sz="2000" dirty="0" err="1" smtClean="0"/>
              <a:t>Kênh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tin,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môi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truyền</a:t>
            </a:r>
            <a:r>
              <a:rPr lang="en-US" sz="2000" dirty="0" smtClean="0"/>
              <a:t> </a:t>
            </a:r>
            <a:r>
              <a:rPr lang="en-US" sz="2000" dirty="0" err="1" smtClean="0"/>
              <a:t>dẫn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nguồn</a:t>
            </a:r>
            <a:r>
              <a:rPr lang="en-US" sz="2000" dirty="0" smtClean="0"/>
              <a:t> tin </a:t>
            </a:r>
            <a:r>
              <a:rPr lang="en-US" sz="2000" dirty="0" err="1" smtClean="0"/>
              <a:t>tới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tin.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Phía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tin, </a:t>
            </a: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lí</a:t>
            </a:r>
            <a:r>
              <a:rPr lang="en-US" sz="2000" dirty="0"/>
              <a:t> </a:t>
            </a:r>
            <a:r>
              <a:rPr lang="en-US" sz="2000" dirty="0" err="1" smtClean="0"/>
              <a:t>thu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lí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tin: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chế</a:t>
            </a:r>
            <a:r>
              <a:rPr lang="en-US" sz="2000" dirty="0" smtClean="0"/>
              <a:t> (</a:t>
            </a:r>
            <a:r>
              <a:rPr lang="en-US" sz="2000" b="1" dirty="0" smtClean="0"/>
              <a:t>demodulator</a:t>
            </a:r>
            <a:r>
              <a:rPr lang="en-US" sz="2000" dirty="0" smtClean="0"/>
              <a:t>), </a:t>
            </a:r>
            <a:r>
              <a:rPr lang="en-US" sz="2000" dirty="0" err="1" smtClean="0"/>
              <a:t>tới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kênh</a:t>
            </a:r>
            <a:r>
              <a:rPr lang="en-US" sz="2000" dirty="0" smtClean="0"/>
              <a:t> (</a:t>
            </a:r>
            <a:r>
              <a:rPr lang="en-US" sz="2000" b="1" dirty="0" smtClean="0"/>
              <a:t>channel</a:t>
            </a:r>
            <a:r>
              <a:rPr lang="en-US" sz="2000" dirty="0" smtClean="0"/>
              <a:t> </a:t>
            </a:r>
            <a:r>
              <a:rPr lang="en-US" sz="2000" b="1" dirty="0" smtClean="0"/>
              <a:t>decoder</a:t>
            </a:r>
            <a:r>
              <a:rPr lang="en-US" sz="2000" dirty="0" smtClean="0"/>
              <a:t>)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(</a:t>
            </a:r>
            <a:r>
              <a:rPr lang="en-US" sz="2000" b="1" dirty="0" err="1" smtClean="0"/>
              <a:t>dencrypter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CAA9FD-C523-4143-AAA1-34EBFA4FA03F}" type="datetime1">
              <a:rPr lang="vi-VN" smtClean="0"/>
              <a:pPr>
                <a:defRPr/>
              </a:pPr>
              <a:t>04/09/2013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Slice </a:t>
            </a:r>
            <a:fld id="{03282F7E-94B9-4486-BCFF-8563087F32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Trường ĐH Bách Khoa Hà Nội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0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BPSK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Dòng bit </a:t>
                </a:r>
                <a:r>
                  <a:rPr lang="en-US" dirty="0" err="1" smtClean="0"/>
                  <a:t>thông</a:t>
                </a:r>
                <a:r>
                  <a:rPr lang="en-US" dirty="0" smtClean="0"/>
                  <a:t> tin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chuyển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đổi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thành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tín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hiệu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truyền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kênh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truyền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dẫn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BPSK – Binary Phase Shift Key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sz="2000" dirty="0" err="1" smtClean="0"/>
                  <a:t>Ví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dụ</a:t>
                </a:r>
                <a:r>
                  <a:rPr lang="en-US" sz="2000" dirty="0" smtClean="0"/>
                  <a:t>: </a:t>
                </a:r>
                <a:r>
                  <a:rPr lang="en-US" sz="2000" dirty="0" err="1" smtClean="0"/>
                  <a:t>dòng</a:t>
                </a:r>
                <a:r>
                  <a:rPr lang="en-US" sz="2000" dirty="0" smtClean="0"/>
                  <a:t> bit </a:t>
                </a:r>
                <a:r>
                  <a:rPr lang="en-US" sz="2000" dirty="0" err="1" smtClean="0"/>
                  <a:t>thông</a:t>
                </a:r>
                <a:r>
                  <a:rPr lang="en-US" sz="2000" dirty="0" smtClean="0"/>
                  <a:t> tin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 …}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err="1" smtClean="0"/>
                  <a:t>Tín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hiệu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truyền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được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ánh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xạ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thành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các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giá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trị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theo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công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thức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err="1" smtClean="0"/>
                  <a:t>với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là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năng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lượng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của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truyền</a:t>
                </a:r>
                <a:r>
                  <a:rPr lang="en-US" sz="2000" dirty="0" smtClean="0"/>
                  <a:t> 1 bit </a:t>
                </a:r>
                <a:r>
                  <a:rPr lang="en-US" sz="2000" dirty="0" err="1" smtClean="0"/>
                  <a:t>tín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hiệu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err="1" smtClean="0"/>
                  <a:t>Xung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đơn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vị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mang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năng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lượng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đơn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vị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20" t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CAA9FD-C523-4143-AAA1-34EBFA4FA03F}" type="datetime1">
              <a:rPr lang="vi-VN" smtClean="0"/>
              <a:pPr>
                <a:defRPr/>
              </a:pPr>
              <a:t>04/09/2013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Slice </a:t>
            </a:r>
            <a:fld id="{03282F7E-94B9-4486-BCFF-8563087F32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Trường ĐH Bách Khoa Hà Nội</a:t>
            </a: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728387"/>
              </p:ext>
            </p:extLst>
          </p:nvPr>
        </p:nvGraphicFramePr>
        <p:xfrm>
          <a:off x="838200" y="3581400"/>
          <a:ext cx="2336400" cy="53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4" imgW="1168200" imgH="266400" progId="Equation.DSMT4">
                  <p:embed/>
                </p:oleObj>
              </mc:Choice>
              <mc:Fallback>
                <p:oleObj name="Equation" r:id="rId4" imgW="1168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3581400"/>
                        <a:ext cx="2336400" cy="53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283074"/>
              </p:ext>
            </p:extLst>
          </p:nvPr>
        </p:nvGraphicFramePr>
        <p:xfrm>
          <a:off x="838200" y="5486400"/>
          <a:ext cx="1777680" cy="6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6" imgW="888840" imgH="330120" progId="Equation.DSMT4">
                  <p:embed/>
                </p:oleObj>
              </mc:Choice>
              <mc:Fallback>
                <p:oleObj name="Equation" r:id="rId6" imgW="8888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5486400"/>
                        <a:ext cx="1777680" cy="66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507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BPSK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BPSK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nhiễu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CAA9FD-C523-4143-AAA1-34EBFA4FA03F}" type="datetime1">
              <a:rPr lang="vi-VN" smtClean="0"/>
              <a:pPr>
                <a:defRPr/>
              </a:pPr>
              <a:t>04/09/2013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Slice </a:t>
            </a:r>
            <a:fld id="{03282F7E-94B9-4486-BCFF-8563087F32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Trường ĐH Bách Khoa Hà Nội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67722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545659"/>
              </p:ext>
            </p:extLst>
          </p:nvPr>
        </p:nvGraphicFramePr>
        <p:xfrm>
          <a:off x="1219200" y="3962400"/>
          <a:ext cx="2514240" cy="86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4" imgW="1257120" imgH="431640" progId="Equation.DSMT4">
                  <p:embed/>
                </p:oleObj>
              </mc:Choice>
              <mc:Fallback>
                <p:oleObj name="Equation" r:id="rId4" imgW="1257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3962400"/>
                        <a:ext cx="2514240" cy="863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961579"/>
              </p:ext>
            </p:extLst>
          </p:nvPr>
        </p:nvGraphicFramePr>
        <p:xfrm>
          <a:off x="1295400" y="5943600"/>
          <a:ext cx="203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6" imgW="1015920" imgH="203040" progId="Equation.DSMT4">
                  <p:embed/>
                </p:oleObj>
              </mc:Choice>
              <mc:Fallback>
                <p:oleObj name="Equation" r:id="rId6" imgW="10159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943600"/>
                        <a:ext cx="203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463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BPSK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Bên </a:t>
                </a:r>
                <a:r>
                  <a:rPr lang="en-US" b="1" dirty="0" err="1" smtClean="0"/>
                  <a:t>phía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nhận</a:t>
                </a:r>
                <a:r>
                  <a:rPr lang="en-US" b="1" dirty="0" smtClean="0"/>
                  <a:t> tin: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tín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hiệu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kênh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truyền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Tín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hiệu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giải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điều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chế</a:t>
                </a:r>
                <a:r>
                  <a:rPr lang="en-US" dirty="0" smtClean="0"/>
                  <a:t> BPSK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62" t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CAA9FD-C523-4143-AAA1-34EBFA4FA03F}" type="datetime1">
              <a:rPr lang="vi-VN" smtClean="0"/>
              <a:pPr>
                <a:defRPr/>
              </a:pPr>
              <a:t>04/09/2013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Slice </a:t>
            </a:r>
            <a:fld id="{03282F7E-94B9-4486-BCFF-8563087F32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Trường ĐH Bách Khoa Hà Nội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495429" y="1513015"/>
            <a:ext cx="3276600" cy="746230"/>
            <a:chOff x="3962400" y="1608085"/>
            <a:chExt cx="3276600" cy="7462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 bwMode="auto">
                <a:xfrm>
                  <a:off x="5791200" y="1608085"/>
                  <a:ext cx="685059" cy="74623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9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宋体" pitchFamily="2" charset="-122"/>
                                <a:cs typeface="Arial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  <a:cs typeface="Arial" charset="0"/>
                  </a:endParaRPr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91200" y="1608085"/>
                  <a:ext cx="685059" cy="74623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 bwMode="auto">
            <a:xfrm>
              <a:off x="4791164" y="1741001"/>
              <a:ext cx="476071" cy="48039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None/>
                <a:tabLst/>
              </a:pPr>
              <a:r>
                <a:rPr lang="en-US" dirty="0">
                  <a:cs typeface="Arial" charset="0"/>
                </a:rPr>
                <a:t>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Arial" charset="0"/>
              </a:endParaRPr>
            </a:p>
          </p:txBody>
        </p:sp>
        <p:cxnSp>
          <p:nvCxnSpPr>
            <p:cNvPr id="12" name="Straight Arrow Connector 11"/>
            <p:cNvCxnSpPr>
              <a:endCxn id="8" idx="2"/>
            </p:cNvCxnSpPr>
            <p:nvPr/>
          </p:nvCxnSpPr>
          <p:spPr bwMode="auto">
            <a:xfrm>
              <a:off x="3962400" y="1981200"/>
              <a:ext cx="828764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8" idx="6"/>
              <a:endCxn id="7" idx="1"/>
            </p:cNvCxnSpPr>
            <p:nvPr/>
          </p:nvCxnSpPr>
          <p:spPr bwMode="auto">
            <a:xfrm flipV="1">
              <a:off x="5267235" y="1981200"/>
              <a:ext cx="523965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stCxn id="7" idx="3"/>
            </p:cNvCxnSpPr>
            <p:nvPr/>
          </p:nvCxnSpPr>
          <p:spPr bwMode="auto">
            <a:xfrm>
              <a:off x="6476259" y="1981200"/>
              <a:ext cx="76274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605646"/>
              </p:ext>
            </p:extLst>
          </p:nvPr>
        </p:nvGraphicFramePr>
        <p:xfrm>
          <a:off x="4229029" y="1309975"/>
          <a:ext cx="53280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5" imgW="266400" imgH="203040" progId="Equation.DSMT4">
                  <p:embed/>
                </p:oleObj>
              </mc:Choice>
              <mc:Fallback>
                <p:oleObj name="Equation" r:id="rId5" imgW="266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29029" y="1309975"/>
                        <a:ext cx="532800" cy="40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401790"/>
              </p:ext>
            </p:extLst>
          </p:nvPr>
        </p:nvGraphicFramePr>
        <p:xfrm>
          <a:off x="5318125" y="2214563"/>
          <a:ext cx="1212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7" imgW="609480" imgH="228600" progId="Equation.DSMT4">
                  <p:embed/>
                </p:oleObj>
              </mc:Choice>
              <mc:Fallback>
                <p:oleObj name="Equation" r:id="rId7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18125" y="2214563"/>
                        <a:ext cx="12128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927782"/>
              </p:ext>
            </p:extLst>
          </p:nvPr>
        </p:nvGraphicFramePr>
        <p:xfrm>
          <a:off x="838200" y="3797300"/>
          <a:ext cx="3048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9" imgW="1523880" imgH="482400" progId="Equation.DSMT4">
                  <p:embed/>
                </p:oleObj>
              </mc:Choice>
              <mc:Fallback>
                <p:oleObj name="Equation" r:id="rId9" imgW="1523880" imgH="4824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97300"/>
                        <a:ext cx="3048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051107"/>
              </p:ext>
            </p:extLst>
          </p:nvPr>
        </p:nvGraphicFramePr>
        <p:xfrm>
          <a:off x="7390658" y="1284415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0658" y="1284415"/>
                        <a:ext cx="33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684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BPSK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143250"/>
            <a:ext cx="8610600" cy="348615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CAA9FD-C523-4143-AAA1-34EBFA4FA03F}" type="datetime1">
              <a:rPr lang="vi-VN" smtClean="0"/>
              <a:pPr>
                <a:defRPr/>
              </a:pPr>
              <a:t>04/09/2013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Slice </a:t>
            </a:r>
            <a:fld id="{03282F7E-94B9-4486-BCFF-8563087F32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Trường ĐH Bách Khoa Hà Nội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761" y="762000"/>
            <a:ext cx="6054039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6283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300"/>
  <p:tag name="DEFAULTMAGNIFICATION" val="1"/>
  <p:tag name="DEFAULTFONTSIZE" val="10"/>
  <p:tag name="DEFAULTWIDTH" val="460"/>
  <p:tag name="DEFAULTHEIGHT" val="372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2809</TotalTime>
  <Words>1132</Words>
  <Application>Microsoft Office PowerPoint</Application>
  <PresentationFormat>On-screen Show (4:3)</PresentationFormat>
  <Paragraphs>175</Paragraphs>
  <Slides>17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1_Profile</vt:lpstr>
      <vt:lpstr>Equation</vt:lpstr>
      <vt:lpstr>MathType 6.0 Equation</vt:lpstr>
      <vt:lpstr>Cơ sở lí thuyết thông tin  Chương 1: Giới thiệu chung</vt:lpstr>
      <vt:lpstr>Phần 1: Giới thiệu chung</vt:lpstr>
      <vt:lpstr>Giới thiệu chung</vt:lpstr>
      <vt:lpstr>Giới thiệu chung – hệ thống thông tin</vt:lpstr>
      <vt:lpstr>Giới thiệu chung – hệ thống thông tin</vt:lpstr>
      <vt:lpstr>Ví dụ: Hệ thống thông tin BPSK</vt:lpstr>
      <vt:lpstr>Ví dụ: Hệ thống thông tin BPSK</vt:lpstr>
      <vt:lpstr>Ví dụ: Hệ thống thông tin BPSK</vt:lpstr>
      <vt:lpstr>Ví dụ: Hệ thống thông tin BPSK</vt:lpstr>
      <vt:lpstr>Ví dụ: Hệ thống thông tin BPSK</vt:lpstr>
      <vt:lpstr>Phần 2: Định lý Shannon</vt:lpstr>
      <vt:lpstr>Định lý Shannon</vt:lpstr>
      <vt:lpstr>Ý nghĩa của định lí Shannon</vt:lpstr>
      <vt:lpstr>Các ví dụ giải thích định lí Shannon</vt:lpstr>
      <vt:lpstr>Các ví dụ giải thích định lí Shannon</vt:lpstr>
      <vt:lpstr>Các ví dụ giải thích định lí Shannon</vt:lpstr>
      <vt:lpstr>Các ví dụ giải thích định lí Shannon</vt:lpstr>
    </vt:vector>
  </TitlesOfParts>
  <Company>Univ. of the Ryukyus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on the implementation of Array Antenna  for a high-speed mobile ISDB-T reception.</dc:title>
  <dc:creator>Pham Hai Dang</dc:creator>
  <cp:lastModifiedBy>DangPham</cp:lastModifiedBy>
  <cp:revision>493</cp:revision>
  <dcterms:created xsi:type="dcterms:W3CDTF">2007-11-04T09:08:07Z</dcterms:created>
  <dcterms:modified xsi:type="dcterms:W3CDTF">2013-09-04T02:51:11Z</dcterms:modified>
</cp:coreProperties>
</file>