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51" r:id="rId1"/>
  </p:sldMasterIdLst>
  <p:notesMasterIdLst>
    <p:notesMasterId r:id="rId12"/>
  </p:notesMasterIdLst>
  <p:handoutMasterIdLst>
    <p:handoutMasterId r:id="rId13"/>
  </p:handoutMasterIdLst>
  <p:sldIdLst>
    <p:sldId id="257" r:id="rId2"/>
    <p:sldId id="258" r:id="rId3"/>
    <p:sldId id="259" r:id="rId4"/>
    <p:sldId id="260" r:id="rId5"/>
    <p:sldId id="261" r:id="rId6"/>
    <p:sldId id="262" r:id="rId7"/>
    <p:sldId id="263" r:id="rId8"/>
    <p:sldId id="264" r:id="rId9"/>
    <p:sldId id="265" r:id="rId10"/>
    <p:sldId id="266" r:id="rId11"/>
  </p:sldIdLst>
  <p:sldSz cx="9144000" cy="6858000" type="screen4x3"/>
  <p:notesSz cx="6858000" cy="9144000"/>
  <p:custDataLst>
    <p:tags r:id="rId14"/>
  </p:custDataLst>
  <p:defaultTextStyle>
    <a:defPPr>
      <a:defRPr lang="en-US"/>
    </a:defPPr>
    <a:lvl1pPr algn="ctr" rtl="0" fontAlgn="base">
      <a:lnSpc>
        <a:spcPct val="90000"/>
      </a:lnSpc>
      <a:spcBef>
        <a:spcPct val="20000"/>
      </a:spcBef>
      <a:spcAft>
        <a:spcPct val="0"/>
      </a:spcAft>
      <a:buClr>
        <a:schemeClr val="folHlink"/>
      </a:buClr>
      <a:buSzPct val="60000"/>
      <a:buFont typeface="Wingdings" pitchFamily="2" charset="2"/>
      <a:buChar char="n"/>
      <a:defRPr kern="1200">
        <a:solidFill>
          <a:schemeClr val="tx1"/>
        </a:solidFill>
        <a:latin typeface="Arial" charset="0"/>
        <a:ea typeface="宋体" pitchFamily="2" charset="-122"/>
        <a:cs typeface="+mn-cs"/>
      </a:defRPr>
    </a:lvl1pPr>
    <a:lvl2pPr marL="457200" algn="ctr" rtl="0" fontAlgn="base">
      <a:lnSpc>
        <a:spcPct val="90000"/>
      </a:lnSpc>
      <a:spcBef>
        <a:spcPct val="20000"/>
      </a:spcBef>
      <a:spcAft>
        <a:spcPct val="0"/>
      </a:spcAft>
      <a:buClr>
        <a:schemeClr val="folHlink"/>
      </a:buClr>
      <a:buSzPct val="60000"/>
      <a:buFont typeface="Wingdings" pitchFamily="2" charset="2"/>
      <a:buChar char="n"/>
      <a:defRPr kern="1200">
        <a:solidFill>
          <a:schemeClr val="tx1"/>
        </a:solidFill>
        <a:latin typeface="Arial" charset="0"/>
        <a:ea typeface="宋体" pitchFamily="2" charset="-122"/>
        <a:cs typeface="+mn-cs"/>
      </a:defRPr>
    </a:lvl2pPr>
    <a:lvl3pPr marL="914400" algn="ctr" rtl="0" fontAlgn="base">
      <a:lnSpc>
        <a:spcPct val="90000"/>
      </a:lnSpc>
      <a:spcBef>
        <a:spcPct val="20000"/>
      </a:spcBef>
      <a:spcAft>
        <a:spcPct val="0"/>
      </a:spcAft>
      <a:buClr>
        <a:schemeClr val="folHlink"/>
      </a:buClr>
      <a:buSzPct val="60000"/>
      <a:buFont typeface="Wingdings" pitchFamily="2" charset="2"/>
      <a:buChar char="n"/>
      <a:defRPr kern="1200">
        <a:solidFill>
          <a:schemeClr val="tx1"/>
        </a:solidFill>
        <a:latin typeface="Arial" charset="0"/>
        <a:ea typeface="宋体" pitchFamily="2" charset="-122"/>
        <a:cs typeface="+mn-cs"/>
      </a:defRPr>
    </a:lvl3pPr>
    <a:lvl4pPr marL="1371600" algn="ctr" rtl="0" fontAlgn="base">
      <a:lnSpc>
        <a:spcPct val="90000"/>
      </a:lnSpc>
      <a:spcBef>
        <a:spcPct val="20000"/>
      </a:spcBef>
      <a:spcAft>
        <a:spcPct val="0"/>
      </a:spcAft>
      <a:buClr>
        <a:schemeClr val="folHlink"/>
      </a:buClr>
      <a:buSzPct val="60000"/>
      <a:buFont typeface="Wingdings" pitchFamily="2" charset="2"/>
      <a:buChar char="n"/>
      <a:defRPr kern="1200">
        <a:solidFill>
          <a:schemeClr val="tx1"/>
        </a:solidFill>
        <a:latin typeface="Arial" charset="0"/>
        <a:ea typeface="宋体" pitchFamily="2" charset="-122"/>
        <a:cs typeface="+mn-cs"/>
      </a:defRPr>
    </a:lvl4pPr>
    <a:lvl5pPr marL="1828800" algn="ctr" rtl="0" fontAlgn="base">
      <a:lnSpc>
        <a:spcPct val="90000"/>
      </a:lnSpc>
      <a:spcBef>
        <a:spcPct val="20000"/>
      </a:spcBef>
      <a:spcAft>
        <a:spcPct val="0"/>
      </a:spcAft>
      <a:buClr>
        <a:schemeClr val="folHlink"/>
      </a:buClr>
      <a:buSzPct val="60000"/>
      <a:buFont typeface="Wingdings" pitchFamily="2" charset="2"/>
      <a:buChar char="n"/>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66"/>
    <a:srgbClr val="FF9999"/>
    <a:srgbClr val="A50021"/>
    <a:srgbClr val="B2B2B2"/>
    <a:srgbClr val="FFFFCC"/>
    <a:srgbClr val="FFCCCC"/>
    <a:srgbClr val="333399"/>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618" autoAdjust="0"/>
  </p:normalViewPr>
  <p:slideViewPr>
    <p:cSldViewPr>
      <p:cViewPr varScale="1">
        <p:scale>
          <a:sx n="51" d="100"/>
          <a:sy n="51" d="100"/>
        </p:scale>
        <p:origin x="-1548"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9" d="100"/>
          <a:sy n="99" d="100"/>
        </p:scale>
        <p:origin x="-362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cs typeface="Arial" charset="0"/>
              </a:defRPr>
            </a:lvl1pPr>
          </a:lstStyle>
          <a:p>
            <a:pPr>
              <a:defRPr/>
            </a:pPr>
            <a:fld id="{1024A3EF-4D53-4B64-82D6-ECAB4B4E8953}" type="datetimeFigureOut">
              <a:rPr lang="en-US"/>
              <a:pPr>
                <a:defRPr/>
              </a:pPr>
              <a:t>9/30/2012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cs typeface="Arial" charset="0"/>
              </a:defRPr>
            </a:lvl1pPr>
          </a:lstStyle>
          <a:p>
            <a:pPr>
              <a:defRPr/>
            </a:pPr>
            <a:fld id="{994C7AA8-6BB0-4FEB-9297-25056919E834}" type="slidenum">
              <a:rPr lang="en-US"/>
              <a:pPr>
                <a:defRPr/>
              </a:pPr>
              <a:t>‹#›</a:t>
            </a:fld>
            <a:endParaRPr lang="en-US"/>
          </a:p>
        </p:txBody>
      </p:sp>
    </p:spTree>
    <p:extLst>
      <p:ext uri="{BB962C8B-B14F-4D97-AF65-F5344CB8AC3E}">
        <p14:creationId xmlns:p14="http://schemas.microsoft.com/office/powerpoint/2010/main" val="31206485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buClrTx/>
              <a:buSzTx/>
              <a:buFontTx/>
              <a:buNone/>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SzTx/>
              <a:buFontTx/>
              <a:buNone/>
              <a:defRPr sz="1200">
                <a:cs typeface="+mn-cs"/>
              </a:defRPr>
            </a:lvl1pPr>
          </a:lstStyle>
          <a:p>
            <a:pPr>
              <a:defRPr/>
            </a:pPr>
            <a:endParaRPr 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buClrTx/>
              <a:buSzTx/>
              <a:buFontTx/>
              <a:buNone/>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sz="1200">
                <a:cs typeface="+mn-cs"/>
              </a:defRPr>
            </a:lvl1pPr>
          </a:lstStyle>
          <a:p>
            <a:pPr>
              <a:defRPr/>
            </a:pPr>
            <a:fld id="{1BE886F5-0DC8-4E1C-89D2-B7465E7C4663}" type="slidenum">
              <a:rPr lang="en-US"/>
              <a:pPr>
                <a:defRPr/>
              </a:pPr>
              <a:t>‹#›</a:t>
            </a:fld>
            <a:endParaRPr lang="en-US"/>
          </a:p>
        </p:txBody>
      </p:sp>
    </p:spTree>
    <p:extLst>
      <p:ext uri="{BB962C8B-B14F-4D97-AF65-F5344CB8AC3E}">
        <p14:creationId xmlns:p14="http://schemas.microsoft.com/office/powerpoint/2010/main" val="28724273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Probabilitie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charset="0"/>
                <a:ea typeface="+mn-ea"/>
                <a:cs typeface="Arial" charset="0"/>
              </a:rPr>
              <a:t>A Shannon–</a:t>
            </a:r>
            <a:r>
              <a:rPr lang="en-US" sz="1200" b="0" i="0" kern="1200" dirty="0" err="1" smtClean="0">
                <a:solidFill>
                  <a:schemeClr val="tx1"/>
                </a:solidFill>
                <a:effectLst/>
                <a:latin typeface="Arial" charset="0"/>
                <a:ea typeface="+mn-ea"/>
                <a:cs typeface="Arial" charset="0"/>
              </a:rPr>
              <a:t>Fano</a:t>
            </a:r>
            <a:r>
              <a:rPr lang="en-US" sz="1200" b="0" i="0" kern="1200" dirty="0" smtClean="0">
                <a:solidFill>
                  <a:schemeClr val="tx1"/>
                </a:solidFill>
                <a:effectLst/>
                <a:latin typeface="Arial" charset="0"/>
                <a:ea typeface="+mn-ea"/>
                <a:cs typeface="Arial" charset="0"/>
              </a:rPr>
              <a:t> tree is built according to a specification designed to define an effective code table. The actual algorithm is simple:</a:t>
            </a:r>
          </a:p>
          <a:p>
            <a:r>
              <a:rPr lang="en-US" sz="1200" b="0" i="0" kern="1200" dirty="0" smtClean="0">
                <a:solidFill>
                  <a:schemeClr val="tx1"/>
                </a:solidFill>
                <a:effectLst/>
                <a:latin typeface="Arial" charset="0"/>
                <a:ea typeface="+mn-ea"/>
                <a:cs typeface="Arial" charset="0"/>
              </a:rPr>
              <a:t>For a given list of symbols, develop a corresponding list of </a:t>
            </a:r>
            <a:r>
              <a:rPr lang="en-US" sz="1200" b="0" i="0" u="none" strike="noStrike" kern="1200" dirty="0" smtClean="0">
                <a:solidFill>
                  <a:schemeClr val="tx1"/>
                </a:solidFill>
                <a:effectLst/>
                <a:latin typeface="Arial" charset="0"/>
                <a:ea typeface="+mn-ea"/>
                <a:cs typeface="Arial" charset="0"/>
                <a:hlinkClick r:id="rId3" tooltip="Probabilities"/>
              </a:rPr>
              <a:t>probabilities</a:t>
            </a:r>
            <a:r>
              <a:rPr lang="en-US" sz="1200" b="0" i="0" kern="1200" dirty="0" smtClean="0">
                <a:solidFill>
                  <a:schemeClr val="tx1"/>
                </a:solidFill>
                <a:effectLst/>
                <a:latin typeface="Arial" charset="0"/>
                <a:ea typeface="+mn-ea"/>
                <a:cs typeface="Arial" charset="0"/>
              </a:rPr>
              <a:t> or frequency counts so that each symbol’s relative frequency of occurrence is known.</a:t>
            </a:r>
          </a:p>
          <a:p>
            <a:pPr marL="228600" indent="-228600">
              <a:buAutoNum type="arabicPeriod"/>
            </a:pPr>
            <a:r>
              <a:rPr lang="en-US" sz="1200" b="0" i="0" kern="1200" dirty="0" smtClean="0">
                <a:solidFill>
                  <a:schemeClr val="tx1"/>
                </a:solidFill>
                <a:effectLst/>
                <a:latin typeface="Arial" charset="0"/>
                <a:ea typeface="+mn-ea"/>
                <a:cs typeface="Arial" charset="0"/>
              </a:rPr>
              <a:t>Sort the lists of symbols according to frequency, with the most frequently occurring symbols at the left and the least common at the right.</a:t>
            </a:r>
          </a:p>
          <a:p>
            <a:r>
              <a:rPr lang="en-US" sz="1200" b="0" i="0" kern="1200" dirty="0" smtClean="0">
                <a:solidFill>
                  <a:schemeClr val="tx1"/>
                </a:solidFill>
                <a:effectLst/>
                <a:latin typeface="Arial" charset="0"/>
                <a:ea typeface="+mn-ea"/>
                <a:cs typeface="Arial" charset="0"/>
              </a:rPr>
              <a:t>2. Divide the list into two parts, with the total frequency counts of the left part being as close to the total of the right as possible.</a:t>
            </a:r>
          </a:p>
          <a:p>
            <a:r>
              <a:rPr lang="en-US" sz="1200" b="0" i="0" kern="1200" dirty="0" smtClean="0">
                <a:solidFill>
                  <a:schemeClr val="tx1"/>
                </a:solidFill>
                <a:effectLst/>
                <a:latin typeface="Arial" charset="0"/>
                <a:ea typeface="+mn-ea"/>
                <a:cs typeface="Arial" charset="0"/>
              </a:rPr>
              <a:t>The left part of the list is assigned the binary digit 0, and the right part is assigned the digit 1. This means that the codes for the symbols in the first part will all start with 0, and the codes in the second part will all start with 1.</a:t>
            </a:r>
          </a:p>
          <a:p>
            <a:r>
              <a:rPr lang="en-US" sz="1200" b="0" i="0" kern="1200" dirty="0" smtClean="0">
                <a:solidFill>
                  <a:schemeClr val="tx1"/>
                </a:solidFill>
                <a:effectLst/>
                <a:latin typeface="Arial" charset="0"/>
                <a:ea typeface="+mn-ea"/>
                <a:cs typeface="Arial" charset="0"/>
              </a:rPr>
              <a:t>3. Recursively apply the steps 3 and 4 to each of the two halves, subdividing groups and adding bits to the codes until each symbol has become a corresponding code leaf on the tree.</a:t>
            </a:r>
          </a:p>
          <a:p>
            <a:endParaRPr lang="en-US" dirty="0"/>
          </a:p>
        </p:txBody>
      </p:sp>
      <p:sp>
        <p:nvSpPr>
          <p:cNvPr id="4" name="Slide Number Placeholder 3"/>
          <p:cNvSpPr>
            <a:spLocks noGrp="1"/>
          </p:cNvSpPr>
          <p:nvPr>
            <p:ph type="sldNum" sz="quarter" idx="10"/>
          </p:nvPr>
        </p:nvSpPr>
        <p:spPr/>
        <p:txBody>
          <a:bodyPr/>
          <a:lstStyle/>
          <a:p>
            <a:pPr>
              <a:defRPr/>
            </a:pPr>
            <a:fld id="{1BE886F5-0DC8-4E1C-89D2-B7465E7C4663}" type="slidenum">
              <a:rPr lang="en-US" smtClean="0"/>
              <a:pPr>
                <a:defRPr/>
              </a:pPr>
              <a:t>7</a:t>
            </a:fld>
            <a:endParaRPr lang="en-US"/>
          </a:p>
        </p:txBody>
      </p:sp>
    </p:spTree>
    <p:extLst>
      <p:ext uri="{BB962C8B-B14F-4D97-AF65-F5344CB8AC3E}">
        <p14:creationId xmlns:p14="http://schemas.microsoft.com/office/powerpoint/2010/main" val="2260205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charset="0"/>
                <a:ea typeface="+mn-ea"/>
                <a:cs typeface="Arial" charset="0"/>
              </a:rPr>
              <a:t>Create a leaf node for each symbol and add it to frequency of occurrence.</a:t>
            </a:r>
          </a:p>
          <a:p>
            <a:r>
              <a:rPr lang="en-US" sz="1200" b="0" i="0" kern="1200" dirty="0" smtClean="0">
                <a:solidFill>
                  <a:schemeClr val="tx1"/>
                </a:solidFill>
                <a:effectLst/>
                <a:latin typeface="Arial" charset="0"/>
                <a:ea typeface="+mn-ea"/>
                <a:cs typeface="Arial" charset="0"/>
              </a:rPr>
              <a:t>While there is more than one node in the queue:</a:t>
            </a:r>
          </a:p>
          <a:p>
            <a:pPr lvl="1"/>
            <a:r>
              <a:rPr lang="en-US" sz="1200" b="0" i="0" kern="1200" dirty="0" smtClean="0">
                <a:solidFill>
                  <a:schemeClr val="tx1"/>
                </a:solidFill>
                <a:effectLst/>
                <a:latin typeface="Arial" charset="0"/>
                <a:ea typeface="+mn-ea"/>
                <a:cs typeface="Arial" charset="0"/>
              </a:rPr>
              <a:t>Remove the two nodes of lowest probability or frequency from the queue</a:t>
            </a:r>
          </a:p>
          <a:p>
            <a:pPr lvl="1"/>
            <a:r>
              <a:rPr lang="en-US" sz="1200" b="0" i="0" kern="1200" dirty="0" smtClean="0">
                <a:solidFill>
                  <a:schemeClr val="tx1"/>
                </a:solidFill>
                <a:effectLst/>
                <a:latin typeface="Arial" charset="0"/>
                <a:ea typeface="+mn-ea"/>
                <a:cs typeface="Arial" charset="0"/>
              </a:rPr>
              <a:t>Prepend 0 and 1 respectively to any code already assigned to these nodes</a:t>
            </a:r>
          </a:p>
          <a:p>
            <a:pPr lvl="1"/>
            <a:r>
              <a:rPr lang="en-US" sz="1200" b="0" i="0" kern="1200" dirty="0" smtClean="0">
                <a:solidFill>
                  <a:schemeClr val="tx1"/>
                </a:solidFill>
                <a:effectLst/>
                <a:latin typeface="Arial" charset="0"/>
                <a:ea typeface="+mn-ea"/>
                <a:cs typeface="Arial" charset="0"/>
              </a:rPr>
              <a:t>Create a new internal node with these two nodes as children and with probability equal to the sum of the two nodes' probabilities.</a:t>
            </a:r>
          </a:p>
          <a:p>
            <a:pPr lvl="1"/>
            <a:r>
              <a:rPr lang="en-US" sz="1200" b="0" i="0" kern="1200" dirty="0" smtClean="0">
                <a:solidFill>
                  <a:schemeClr val="tx1"/>
                </a:solidFill>
                <a:effectLst/>
                <a:latin typeface="Arial" charset="0"/>
                <a:ea typeface="+mn-ea"/>
                <a:cs typeface="Arial" charset="0"/>
              </a:rPr>
              <a:t>Add the new node to the queue.</a:t>
            </a:r>
          </a:p>
          <a:p>
            <a:r>
              <a:rPr lang="en-US" sz="1200" b="0" i="0" kern="1200" dirty="0" smtClean="0">
                <a:solidFill>
                  <a:schemeClr val="tx1"/>
                </a:solidFill>
                <a:effectLst/>
                <a:latin typeface="Arial" charset="0"/>
                <a:ea typeface="+mn-ea"/>
                <a:cs typeface="Arial" charset="0"/>
              </a:rPr>
              <a:t>The remaining node is the root node and the tree is complete.</a:t>
            </a:r>
          </a:p>
          <a:p>
            <a:endParaRPr lang="en-US" dirty="0"/>
          </a:p>
        </p:txBody>
      </p:sp>
      <p:sp>
        <p:nvSpPr>
          <p:cNvPr id="4" name="Slide Number Placeholder 3"/>
          <p:cNvSpPr>
            <a:spLocks noGrp="1"/>
          </p:cNvSpPr>
          <p:nvPr>
            <p:ph type="sldNum" sz="quarter" idx="10"/>
          </p:nvPr>
        </p:nvSpPr>
        <p:spPr/>
        <p:txBody>
          <a:bodyPr/>
          <a:lstStyle/>
          <a:p>
            <a:pPr>
              <a:defRPr/>
            </a:pPr>
            <a:fld id="{1BE886F5-0DC8-4E1C-89D2-B7465E7C4663}" type="slidenum">
              <a:rPr lang="en-US" smtClean="0"/>
              <a:pPr>
                <a:defRPr/>
              </a:pPr>
              <a:t>8</a:t>
            </a:fld>
            <a:endParaRPr lang="en-US"/>
          </a:p>
        </p:txBody>
      </p:sp>
    </p:spTree>
    <p:extLst>
      <p:ext uri="{BB962C8B-B14F-4D97-AF65-F5344CB8AC3E}">
        <p14:creationId xmlns:p14="http://schemas.microsoft.com/office/powerpoint/2010/main" val="3119435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E886F5-0DC8-4E1C-89D2-B7465E7C4663}" type="slidenum">
              <a:rPr lang="en-US" smtClean="0"/>
              <a:pPr>
                <a:defRPr/>
              </a:pPr>
              <a:t>9</a:t>
            </a:fld>
            <a:endParaRPr lang="en-US"/>
          </a:p>
        </p:txBody>
      </p:sp>
    </p:spTree>
    <p:extLst>
      <p:ext uri="{BB962C8B-B14F-4D97-AF65-F5344CB8AC3E}">
        <p14:creationId xmlns:p14="http://schemas.microsoft.com/office/powerpoint/2010/main" val="2059277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457200" y="243840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l">
              <a:lnSpc>
                <a:spcPct val="100000"/>
              </a:lnSpc>
              <a:spcBef>
                <a:spcPct val="0"/>
              </a:spcBef>
              <a:buClrTx/>
              <a:buSzTx/>
              <a:buFontTx/>
              <a:buNone/>
              <a:defRPr/>
            </a:pPr>
            <a:endParaRPr lang="zh-CN" altLang="en-US" sz="2400">
              <a:latin typeface="Times New Roman" pitchFamily="18" charset="0"/>
            </a:endParaRPr>
          </a:p>
        </p:txBody>
      </p:sp>
      <p:sp>
        <p:nvSpPr>
          <p:cNvPr id="18434" name="Rectangle 2"/>
          <p:cNvSpPr>
            <a:spLocks noGrp="1" noChangeArrowheads="1"/>
          </p:cNvSpPr>
          <p:nvPr>
            <p:ph type="ctrTitle"/>
          </p:nvPr>
        </p:nvSpPr>
        <p:spPr>
          <a:xfrm>
            <a:off x="457200" y="381000"/>
            <a:ext cx="7772400" cy="1371600"/>
          </a:xfrm>
        </p:spPr>
        <p:txBody>
          <a:bodyPr/>
          <a:lstStyle>
            <a:lvl1pPr>
              <a:defRPr sz="3000" baseline="0">
                <a:latin typeface="Segoe UI" pitchFamily="34" charset="0"/>
                <a:ea typeface="Segoe UI" pitchFamily="34" charset="0"/>
                <a:cs typeface="Segoe UI" pitchFamily="34" charset="0"/>
              </a:defRPr>
            </a:lvl1pPr>
          </a:lstStyle>
          <a:p>
            <a:r>
              <a:rPr lang="en-US" altLang="zh-CN" dirty="0"/>
              <a:t>Click to edit Master title style</a:t>
            </a:r>
          </a:p>
        </p:txBody>
      </p:sp>
      <p:sp>
        <p:nvSpPr>
          <p:cNvPr id="18435" name="Rectangle 3"/>
          <p:cNvSpPr>
            <a:spLocks noGrp="1" noChangeArrowheads="1"/>
          </p:cNvSpPr>
          <p:nvPr>
            <p:ph type="subTitle" idx="1"/>
          </p:nvPr>
        </p:nvSpPr>
        <p:spPr>
          <a:xfrm>
            <a:off x="1447800" y="3429000"/>
            <a:ext cx="7010400" cy="1600200"/>
          </a:xfrm>
        </p:spPr>
        <p:txBody>
          <a:bodyPr/>
          <a:lstStyle>
            <a:lvl1pPr marL="0" indent="0" algn="r">
              <a:buFont typeface="Wingdings" pitchFamily="2" charset="2"/>
              <a:buNone/>
              <a:defRPr>
                <a:latin typeface="Segoe UI" pitchFamily="34" charset="0"/>
                <a:ea typeface="Segoe UI" pitchFamily="34" charset="0"/>
                <a:cs typeface="Segoe UI" pitchFamily="34" charset="0"/>
              </a:defRPr>
            </a:lvl1pPr>
          </a:lstStyle>
          <a:p>
            <a:r>
              <a:rPr lang="en-US" altLang="zh-CN" dirty="0"/>
              <a:t>Click to edit Master subtitle style</a:t>
            </a:r>
          </a:p>
        </p:txBody>
      </p:sp>
      <p:sp>
        <p:nvSpPr>
          <p:cNvPr id="5" name="Date Placeholder 8"/>
          <p:cNvSpPr>
            <a:spLocks noGrp="1"/>
          </p:cNvSpPr>
          <p:nvPr>
            <p:ph type="dt" sz="half" idx="10"/>
          </p:nvPr>
        </p:nvSpPr>
        <p:spPr/>
        <p:txBody>
          <a:bodyPr/>
          <a:lstStyle>
            <a:lvl1pPr>
              <a:defRPr/>
            </a:lvl1pPr>
          </a:lstStyle>
          <a:p>
            <a:pPr>
              <a:defRPr/>
            </a:pPr>
            <a:fld id="{2D9A7488-EFAE-4F4C-A591-0FDE3F66DDC9}" type="datetime1">
              <a:rPr lang="vi-VN"/>
              <a:pPr>
                <a:defRPr/>
              </a:pPr>
              <a:t>30/09/2012</a:t>
            </a:fld>
            <a:endParaRPr lang="en-US" dirty="0"/>
          </a:p>
        </p:txBody>
      </p:sp>
      <p:sp>
        <p:nvSpPr>
          <p:cNvPr id="6" name="Slide Number Placeholder 9"/>
          <p:cNvSpPr>
            <a:spLocks noGrp="1"/>
          </p:cNvSpPr>
          <p:nvPr>
            <p:ph type="sldNum" sz="quarter" idx="11"/>
          </p:nvPr>
        </p:nvSpPr>
        <p:spPr/>
        <p:txBody>
          <a:bodyPr/>
          <a:lstStyle>
            <a:lvl1pPr>
              <a:defRPr/>
            </a:lvl1pPr>
          </a:lstStyle>
          <a:p>
            <a:pPr>
              <a:defRPr/>
            </a:pPr>
            <a:r>
              <a:rPr lang="en-US"/>
              <a:t>Slice </a:t>
            </a:r>
            <a:fld id="{83E1DB55-D1E2-4EF3-8E30-80457A30AC4D}" type="slidenum">
              <a:rPr lang="en-US"/>
              <a:pPr>
                <a:defRPr/>
              </a:pPr>
              <a:t>‹#›</a:t>
            </a:fld>
            <a:endParaRPr lang="en-US"/>
          </a:p>
        </p:txBody>
      </p:sp>
      <p:sp>
        <p:nvSpPr>
          <p:cNvPr id="7" name="Footer Placeholder 10"/>
          <p:cNvSpPr>
            <a:spLocks noGrp="1"/>
          </p:cNvSpPr>
          <p:nvPr>
            <p:ph type="ftr" sz="quarter" idx="12"/>
          </p:nvPr>
        </p:nvSpPr>
        <p:spPr/>
        <p:txBody>
          <a:bodyPr/>
          <a:lstStyle>
            <a:lvl1pPr>
              <a:defRPr/>
            </a:lvl1pPr>
          </a:lstStyle>
          <a:p>
            <a:pPr>
              <a:defRPr/>
            </a:pPr>
            <a:r>
              <a:rPr lang="en-US"/>
              <a:t>Trường ĐH Bách Khoa Hà Nội</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11"/>
          <p:cNvSpPr>
            <a:spLocks noGrp="1"/>
          </p:cNvSpPr>
          <p:nvPr>
            <p:ph type="dt" sz="half" idx="10"/>
          </p:nvPr>
        </p:nvSpPr>
        <p:spPr/>
        <p:txBody>
          <a:bodyPr/>
          <a:lstStyle>
            <a:lvl1pPr>
              <a:defRPr/>
            </a:lvl1pPr>
          </a:lstStyle>
          <a:p>
            <a:pPr>
              <a:defRPr/>
            </a:pPr>
            <a:fld id="{EECAA9FD-C523-4143-AAA1-34EBFA4FA03F}" type="datetime1">
              <a:rPr lang="vi-VN"/>
              <a:pPr>
                <a:defRPr/>
              </a:pPr>
              <a:t>30/09/2012</a:t>
            </a:fld>
            <a:endParaRPr lang="en-US" dirty="0"/>
          </a:p>
        </p:txBody>
      </p:sp>
      <p:sp>
        <p:nvSpPr>
          <p:cNvPr id="5" name="Slide Number Placeholder 13"/>
          <p:cNvSpPr>
            <a:spLocks noGrp="1"/>
          </p:cNvSpPr>
          <p:nvPr>
            <p:ph type="sldNum" sz="quarter" idx="11"/>
          </p:nvPr>
        </p:nvSpPr>
        <p:spPr/>
        <p:txBody>
          <a:bodyPr/>
          <a:lstStyle>
            <a:lvl1pPr>
              <a:defRPr/>
            </a:lvl1pPr>
          </a:lstStyle>
          <a:p>
            <a:pPr>
              <a:defRPr/>
            </a:pPr>
            <a:r>
              <a:rPr lang="en-US"/>
              <a:t>Slice </a:t>
            </a:r>
            <a:fld id="{03282F7E-94B9-4486-BCFF-8563087F320F}" type="slidenum">
              <a:rPr lang="en-US"/>
              <a:pPr>
                <a:defRPr/>
              </a:pPr>
              <a:t>‹#›</a:t>
            </a:fld>
            <a:endParaRPr lang="en-US"/>
          </a:p>
        </p:txBody>
      </p:sp>
      <p:sp>
        <p:nvSpPr>
          <p:cNvPr id="6" name="Footer Placeholder 15"/>
          <p:cNvSpPr>
            <a:spLocks noGrp="1"/>
          </p:cNvSpPr>
          <p:nvPr>
            <p:ph type="ftr" sz="quarter" idx="12"/>
          </p:nvPr>
        </p:nvSpPr>
        <p:spPr/>
        <p:txBody>
          <a:bodyPr/>
          <a:lstStyle>
            <a:lvl1pPr>
              <a:defRPr/>
            </a:lvl1pPr>
          </a:lstStyle>
          <a:p>
            <a:pPr>
              <a:defRPr/>
            </a:pPr>
            <a:r>
              <a:rPr lang="en-US"/>
              <a:t>Trường ĐH Bách Khoa Hà Nội</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7410" name="AutoShape 2"/>
          <p:cNvSpPr>
            <a:spLocks noChangeArrowheads="1"/>
          </p:cNvSpPr>
          <p:nvPr/>
        </p:nvSpPr>
        <p:spPr bwMode="auto">
          <a:xfrm>
            <a:off x="76200" y="609600"/>
            <a:ext cx="8991600" cy="6019800"/>
          </a:xfrm>
          <a:prstGeom prst="roundRect">
            <a:avLst>
              <a:gd name="adj" fmla="val 16667"/>
            </a:avLst>
          </a:prstGeom>
          <a:solidFill>
            <a:schemeClr val="bg1"/>
          </a:solidFill>
          <a:ln w="9525">
            <a:solidFill>
              <a:schemeClr val="accent2"/>
            </a:solidFill>
            <a:round/>
            <a:headEnd/>
            <a:tailEnd/>
          </a:ln>
          <a:effectLst/>
        </p:spPr>
        <p:txBody>
          <a:bodyPr wrap="none" anchor="ctr"/>
          <a:lstStyle/>
          <a:p>
            <a:pPr>
              <a:defRPr/>
            </a:pPr>
            <a:endParaRPr lang="en-US"/>
          </a:p>
        </p:txBody>
      </p:sp>
      <p:sp>
        <p:nvSpPr>
          <p:cNvPr id="17411" name="Rectangle 3"/>
          <p:cNvSpPr>
            <a:spLocks noGrp="1" noChangeArrowheads="1"/>
          </p:cNvSpPr>
          <p:nvPr>
            <p:ph type="title"/>
          </p:nvPr>
        </p:nvSpPr>
        <p:spPr bwMode="auto">
          <a:xfrm>
            <a:off x="177800" y="76200"/>
            <a:ext cx="8204200" cy="533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zh-CN" dirty="0" smtClean="0"/>
              <a:t>Click to edit Master title style</a:t>
            </a:r>
          </a:p>
        </p:txBody>
      </p:sp>
      <p:sp>
        <p:nvSpPr>
          <p:cNvPr id="1028" name="Rectangle 4"/>
          <p:cNvSpPr>
            <a:spLocks noGrp="1" noChangeArrowheads="1"/>
          </p:cNvSpPr>
          <p:nvPr>
            <p:ph type="body" idx="1"/>
          </p:nvPr>
        </p:nvSpPr>
        <p:spPr bwMode="auto">
          <a:xfrm>
            <a:off x="304800" y="838200"/>
            <a:ext cx="86106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7413" name="AutoShape 5"/>
          <p:cNvSpPr>
            <a:spLocks noChangeArrowheads="1"/>
          </p:cNvSpPr>
          <p:nvPr/>
        </p:nvSpPr>
        <p:spPr bwMode="auto">
          <a:xfrm>
            <a:off x="228600" y="609600"/>
            <a:ext cx="7958138" cy="109538"/>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l">
              <a:lnSpc>
                <a:spcPct val="100000"/>
              </a:lnSpc>
              <a:spcBef>
                <a:spcPct val="0"/>
              </a:spcBef>
              <a:buClrTx/>
              <a:buSzTx/>
              <a:buFontTx/>
              <a:buNone/>
              <a:defRPr/>
            </a:pPr>
            <a:endParaRPr lang="zh-CN" altLang="en-US" sz="2400">
              <a:latin typeface="Times New Roman" pitchFamily="18" charset="0"/>
            </a:endParaRPr>
          </a:p>
        </p:txBody>
      </p:sp>
      <p:sp>
        <p:nvSpPr>
          <p:cNvPr id="12" name="Date Placeholder 11"/>
          <p:cNvSpPr>
            <a:spLocks noGrp="1"/>
          </p:cNvSpPr>
          <p:nvPr>
            <p:ph type="dt" sz="half" idx="2"/>
          </p:nvPr>
        </p:nvSpPr>
        <p:spPr>
          <a:xfrm>
            <a:off x="0" y="6492875"/>
            <a:ext cx="2133600" cy="365125"/>
          </a:xfrm>
          <a:prstGeom prst="rect">
            <a:avLst/>
          </a:prstGeom>
        </p:spPr>
        <p:txBody>
          <a:bodyPr vert="horz" lIns="91440" tIns="45720" rIns="91440" bIns="45720" rtlCol="0" anchor="ctr"/>
          <a:lstStyle>
            <a:lvl1pPr algn="l">
              <a:buFont typeface="Wingdings" pitchFamily="2" charset="2"/>
              <a:buNone/>
              <a:defRPr sz="1000">
                <a:solidFill>
                  <a:schemeClr val="tx1">
                    <a:tint val="75000"/>
                  </a:schemeClr>
                </a:solidFill>
                <a:cs typeface="Arial" charset="0"/>
              </a:defRPr>
            </a:lvl1pPr>
          </a:lstStyle>
          <a:p>
            <a:pPr>
              <a:defRPr/>
            </a:pPr>
            <a:fld id="{2BB1DB3D-918F-4CD7-A6A9-AAA8C2682712}" type="datetime1">
              <a:rPr lang="vi-VN"/>
              <a:pPr>
                <a:defRPr/>
              </a:pPr>
              <a:t>30/09/2012</a:t>
            </a:fld>
            <a:endParaRPr lang="en-US" dirty="0"/>
          </a:p>
        </p:txBody>
      </p:sp>
      <p:sp>
        <p:nvSpPr>
          <p:cNvPr id="14" name="Slide Number Placeholder 13"/>
          <p:cNvSpPr>
            <a:spLocks noGrp="1"/>
          </p:cNvSpPr>
          <p:nvPr>
            <p:ph type="sldNum" sz="quarter" idx="4"/>
          </p:nvPr>
        </p:nvSpPr>
        <p:spPr>
          <a:xfrm>
            <a:off x="8382000" y="6553200"/>
            <a:ext cx="685800" cy="304800"/>
          </a:xfrm>
          <a:prstGeom prst="rect">
            <a:avLst/>
          </a:prstGeom>
        </p:spPr>
        <p:txBody>
          <a:bodyPr vert="horz" lIns="91440" tIns="45720" rIns="91440" bIns="45720" rtlCol="0" anchor="ctr"/>
          <a:lstStyle>
            <a:lvl1pPr algn="r">
              <a:buFont typeface="Wingdings" pitchFamily="2" charset="2"/>
              <a:buNone/>
              <a:defRPr sz="1000">
                <a:solidFill>
                  <a:schemeClr val="tx1">
                    <a:tint val="75000"/>
                  </a:schemeClr>
                </a:solidFill>
                <a:cs typeface="Arial" charset="0"/>
              </a:defRPr>
            </a:lvl1pPr>
          </a:lstStyle>
          <a:p>
            <a:pPr>
              <a:defRPr/>
            </a:pPr>
            <a:r>
              <a:rPr lang="en-US"/>
              <a:t>Slice </a:t>
            </a:r>
            <a:fld id="{2956E0EA-3DB5-40F3-8235-8D34B88E9571}" type="slidenum">
              <a:rPr lang="en-US"/>
              <a:pPr>
                <a:defRPr/>
              </a:pPr>
              <a:t>‹#›</a:t>
            </a:fld>
            <a:endParaRPr lang="en-US"/>
          </a:p>
        </p:txBody>
      </p:sp>
      <p:sp>
        <p:nvSpPr>
          <p:cNvPr id="16" name="Footer Placeholder 15"/>
          <p:cNvSpPr>
            <a:spLocks noGrp="1"/>
          </p:cNvSpPr>
          <p:nvPr>
            <p:ph type="ftr" sz="quarter" idx="3"/>
          </p:nvPr>
        </p:nvSpPr>
        <p:spPr>
          <a:xfrm>
            <a:off x="3124200" y="6553200"/>
            <a:ext cx="2895600" cy="304800"/>
          </a:xfrm>
          <a:prstGeom prst="rect">
            <a:avLst/>
          </a:prstGeom>
        </p:spPr>
        <p:txBody>
          <a:bodyPr vert="horz" lIns="91440" tIns="45720" rIns="91440" bIns="45720" rtlCol="0" anchor="ctr"/>
          <a:lstStyle>
            <a:lvl1pPr algn="ctr">
              <a:buNone/>
              <a:defRPr sz="1000" b="1">
                <a:solidFill>
                  <a:schemeClr val="tx1">
                    <a:tint val="75000"/>
                  </a:schemeClr>
                </a:solidFill>
                <a:cs typeface="Arial" charset="0"/>
              </a:defRPr>
            </a:lvl1pPr>
          </a:lstStyle>
          <a:p>
            <a:pPr>
              <a:defRPr/>
            </a:pPr>
            <a:r>
              <a:rPr lang="en-US"/>
              <a:t>Trường ĐH Bách Khoa Hà Nội</a:t>
            </a:r>
          </a:p>
        </p:txBody>
      </p:sp>
      <p:pic>
        <p:nvPicPr>
          <p:cNvPr id="1033" name="Picture 9" descr="hut_logo.jpg"/>
          <p:cNvPicPr>
            <a:picLocks noChangeAspect="1"/>
          </p:cNvPicPr>
          <p:nvPr userDrawn="1"/>
        </p:nvPicPr>
        <p:blipFill>
          <a:blip r:embed="rId4" cstate="print"/>
          <a:srcRect/>
          <a:stretch>
            <a:fillRect/>
          </a:stretch>
        </p:blipFill>
        <p:spPr bwMode="auto">
          <a:xfrm>
            <a:off x="8686800" y="76200"/>
            <a:ext cx="381000" cy="5730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30" r:id="rId1"/>
    <p:sldLayoutId id="2147483929" r:id="rId2"/>
  </p:sldLayoutIdLst>
  <p:timing>
    <p:tnLst>
      <p:par>
        <p:cTn id="1" dur="indefinite" restart="never" nodeType="tmRoot"/>
      </p:par>
    </p:tnLst>
  </p:timing>
  <p:hf hdr="0"/>
  <p:txStyles>
    <p:titleStyle>
      <a:lvl1pPr algn="l" rtl="0" eaLnBrk="0" fontAlgn="base" hangingPunct="0">
        <a:spcBef>
          <a:spcPct val="0"/>
        </a:spcBef>
        <a:spcAft>
          <a:spcPct val="0"/>
        </a:spcAft>
        <a:defRPr sz="2800">
          <a:solidFill>
            <a:srgbClr val="0000CC"/>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800">
          <a:solidFill>
            <a:srgbClr val="0000CC"/>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sz="2800">
          <a:solidFill>
            <a:srgbClr val="0000CC"/>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sz="2800">
          <a:solidFill>
            <a:srgbClr val="0000CC"/>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sz="2800">
          <a:solidFill>
            <a:srgbClr val="0000CC"/>
          </a:solidFill>
          <a:effectLst>
            <a:outerShdw blurRad="38100" dist="38100" dir="2700000" algn="tl">
              <a:srgbClr val="C0C0C0"/>
            </a:outerShdw>
          </a:effectLst>
          <a:latin typeface="Arial" charset="0"/>
        </a:defRPr>
      </a:lvl5pPr>
      <a:lvl6pPr marL="457200" algn="l" rtl="0" fontAlgn="base">
        <a:spcBef>
          <a:spcPct val="0"/>
        </a:spcBef>
        <a:spcAft>
          <a:spcPct val="0"/>
        </a:spcAft>
        <a:defRPr sz="2800">
          <a:solidFill>
            <a:srgbClr val="0000CC"/>
          </a:solidFill>
          <a:effectLst>
            <a:outerShdw blurRad="38100" dist="38100" dir="2700000" algn="tl">
              <a:srgbClr val="C0C0C0"/>
            </a:outerShdw>
          </a:effectLst>
          <a:latin typeface="Arial" charset="0"/>
        </a:defRPr>
      </a:lvl6pPr>
      <a:lvl7pPr marL="914400" algn="l" rtl="0" fontAlgn="base">
        <a:spcBef>
          <a:spcPct val="0"/>
        </a:spcBef>
        <a:spcAft>
          <a:spcPct val="0"/>
        </a:spcAft>
        <a:defRPr sz="2800">
          <a:solidFill>
            <a:srgbClr val="0000CC"/>
          </a:solidFill>
          <a:effectLst>
            <a:outerShdw blurRad="38100" dist="38100" dir="2700000" algn="tl">
              <a:srgbClr val="C0C0C0"/>
            </a:outerShdw>
          </a:effectLst>
          <a:latin typeface="Arial" charset="0"/>
        </a:defRPr>
      </a:lvl7pPr>
      <a:lvl8pPr marL="1371600" algn="l" rtl="0" fontAlgn="base">
        <a:spcBef>
          <a:spcPct val="0"/>
        </a:spcBef>
        <a:spcAft>
          <a:spcPct val="0"/>
        </a:spcAft>
        <a:defRPr sz="2800">
          <a:solidFill>
            <a:srgbClr val="0000CC"/>
          </a:solidFill>
          <a:effectLst>
            <a:outerShdw blurRad="38100" dist="38100" dir="2700000" algn="tl">
              <a:srgbClr val="C0C0C0"/>
            </a:outerShdw>
          </a:effectLst>
          <a:latin typeface="Arial" charset="0"/>
        </a:defRPr>
      </a:lvl8pPr>
      <a:lvl9pPr marL="1828800" algn="l" rtl="0" fontAlgn="base">
        <a:spcBef>
          <a:spcPct val="0"/>
        </a:spcBef>
        <a:spcAft>
          <a:spcPct val="0"/>
        </a:spcAft>
        <a:defRPr sz="2800">
          <a:solidFill>
            <a:srgbClr val="0000CC"/>
          </a:solidFill>
          <a:effectLst>
            <a:outerShdw blurRad="38100" dist="38100" dir="2700000" algn="tl">
              <a:srgbClr val="C0C0C0"/>
            </a:outerShdw>
          </a:effectLst>
          <a:latin typeface="Arial" charset="0"/>
        </a:defRPr>
      </a:lvl9pPr>
    </p:titleStyle>
    <p:bodyStyle>
      <a:lvl1pPr marL="469900" indent="-469900" algn="l" rtl="0" eaLnBrk="0" fontAlgn="base" hangingPunct="0">
        <a:lnSpc>
          <a:spcPct val="120000"/>
        </a:lnSpc>
        <a:spcBef>
          <a:spcPct val="20000"/>
        </a:spcBef>
        <a:spcAft>
          <a:spcPct val="0"/>
        </a:spcAft>
        <a:buClr>
          <a:schemeClr val="accent2"/>
        </a:buClr>
        <a:buFont typeface="Wingdings" pitchFamily="2" charset="2"/>
        <a:buChar char="o"/>
        <a:defRPr sz="2400">
          <a:solidFill>
            <a:schemeClr val="tx1"/>
          </a:solidFill>
          <a:latin typeface="Arial" pitchFamily="34" charset="0"/>
          <a:ea typeface="+mn-ea"/>
          <a:cs typeface="+mn-cs"/>
        </a:defRPr>
      </a:lvl1pPr>
      <a:lvl2pPr marL="908050" indent="-436563" algn="l" rtl="0" eaLnBrk="0" fontAlgn="base" hangingPunct="0">
        <a:lnSpc>
          <a:spcPct val="120000"/>
        </a:lnSpc>
        <a:spcBef>
          <a:spcPct val="20000"/>
        </a:spcBef>
        <a:spcAft>
          <a:spcPct val="0"/>
        </a:spcAft>
        <a:buClr>
          <a:schemeClr val="accent2"/>
        </a:buClr>
        <a:buFont typeface="Wingdings" pitchFamily="2" charset="2"/>
        <a:buChar char="n"/>
        <a:defRPr sz="2000">
          <a:solidFill>
            <a:schemeClr val="tx1"/>
          </a:solidFill>
          <a:latin typeface="Arial" pitchFamily="34" charset="0"/>
        </a:defRPr>
      </a:lvl2pPr>
      <a:lvl3pPr marL="1304925" indent="-395288" algn="l" rtl="0" eaLnBrk="0" fontAlgn="base" hangingPunct="0">
        <a:lnSpc>
          <a:spcPct val="120000"/>
        </a:lnSpc>
        <a:spcBef>
          <a:spcPct val="20000"/>
        </a:spcBef>
        <a:spcAft>
          <a:spcPct val="0"/>
        </a:spcAft>
        <a:buClr>
          <a:schemeClr val="accent2"/>
        </a:buClr>
        <a:buFont typeface="Wingdings" pitchFamily="2" charset="2"/>
        <a:buChar char="o"/>
        <a:defRPr sz="2200">
          <a:solidFill>
            <a:schemeClr val="tx1"/>
          </a:solidFill>
          <a:latin typeface="Arial" pitchFamily="34" charset="0"/>
        </a:defRPr>
      </a:lvl3pPr>
      <a:lvl4pPr marL="1693863" indent="-387350" algn="l" rtl="0" eaLnBrk="0" fontAlgn="base" hangingPunct="0">
        <a:lnSpc>
          <a:spcPct val="120000"/>
        </a:lnSpc>
        <a:spcBef>
          <a:spcPct val="20000"/>
        </a:spcBef>
        <a:spcAft>
          <a:spcPct val="0"/>
        </a:spcAft>
        <a:buClr>
          <a:schemeClr val="accent2"/>
        </a:buClr>
        <a:buFont typeface="Wingdings" pitchFamily="2" charset="2"/>
        <a:buChar char="n"/>
        <a:defRPr sz="2000">
          <a:solidFill>
            <a:schemeClr val="tx1"/>
          </a:solidFill>
          <a:latin typeface="Arial" pitchFamily="34" charset="0"/>
        </a:defRPr>
      </a:lvl4pPr>
      <a:lvl5pPr marL="2093913" indent="-398463" algn="l" rtl="0" eaLnBrk="0" fontAlgn="base" hangingPunct="0">
        <a:lnSpc>
          <a:spcPct val="120000"/>
        </a:lnSpc>
        <a:spcBef>
          <a:spcPct val="25000"/>
        </a:spcBef>
        <a:spcAft>
          <a:spcPct val="0"/>
        </a:spcAft>
        <a:buClr>
          <a:schemeClr val="accent2"/>
        </a:buClr>
        <a:buFont typeface="Wingdings" pitchFamily="2" charset="2"/>
        <a:buChar char="§"/>
        <a:defRPr sz="2000">
          <a:solidFill>
            <a:schemeClr val="tx1"/>
          </a:solidFill>
          <a:latin typeface="Arial" pitchFamily="34" charset="0"/>
        </a:defRPr>
      </a:lvl5pPr>
      <a:lvl6pPr marL="2551113" indent="-398463" algn="l" rtl="0" fontAlgn="base">
        <a:lnSpc>
          <a:spcPct val="120000"/>
        </a:lnSpc>
        <a:spcBef>
          <a:spcPct val="25000"/>
        </a:spcBef>
        <a:spcAft>
          <a:spcPct val="0"/>
        </a:spcAft>
        <a:buClr>
          <a:schemeClr val="accent2"/>
        </a:buClr>
        <a:buFont typeface="Wingdings" pitchFamily="2" charset="2"/>
        <a:buChar char="§"/>
        <a:defRPr>
          <a:solidFill>
            <a:schemeClr val="tx1"/>
          </a:solidFill>
          <a:latin typeface="+mn-lt"/>
        </a:defRPr>
      </a:lvl6pPr>
      <a:lvl7pPr marL="3008313" indent="-398463" algn="l" rtl="0" fontAlgn="base">
        <a:lnSpc>
          <a:spcPct val="120000"/>
        </a:lnSpc>
        <a:spcBef>
          <a:spcPct val="25000"/>
        </a:spcBef>
        <a:spcAft>
          <a:spcPct val="0"/>
        </a:spcAft>
        <a:buClr>
          <a:schemeClr val="accent2"/>
        </a:buClr>
        <a:buFont typeface="Wingdings" pitchFamily="2" charset="2"/>
        <a:buChar char="§"/>
        <a:defRPr>
          <a:solidFill>
            <a:schemeClr val="tx1"/>
          </a:solidFill>
          <a:latin typeface="+mn-lt"/>
        </a:defRPr>
      </a:lvl7pPr>
      <a:lvl8pPr marL="3465513" indent="-398463" algn="l" rtl="0" fontAlgn="base">
        <a:lnSpc>
          <a:spcPct val="120000"/>
        </a:lnSpc>
        <a:spcBef>
          <a:spcPct val="25000"/>
        </a:spcBef>
        <a:spcAft>
          <a:spcPct val="0"/>
        </a:spcAft>
        <a:buClr>
          <a:schemeClr val="accent2"/>
        </a:buClr>
        <a:buFont typeface="Wingdings" pitchFamily="2" charset="2"/>
        <a:buChar char="§"/>
        <a:defRPr>
          <a:solidFill>
            <a:schemeClr val="tx1"/>
          </a:solidFill>
          <a:latin typeface="+mn-lt"/>
        </a:defRPr>
      </a:lvl8pPr>
      <a:lvl9pPr marL="3922713" indent="-398463" algn="l" rtl="0" fontAlgn="base">
        <a:lnSpc>
          <a:spcPct val="120000"/>
        </a:lnSpc>
        <a:spcBef>
          <a:spcPct val="25000"/>
        </a:spcBef>
        <a:spcAft>
          <a:spcPct val="0"/>
        </a:spcAft>
        <a:buClr>
          <a:schemeClr val="accent2"/>
        </a:buClr>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6.w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Mã</a:t>
            </a:r>
            <a:r>
              <a:rPr lang="en-US" dirty="0" smtClean="0"/>
              <a:t> </a:t>
            </a:r>
            <a:r>
              <a:rPr lang="en-US" dirty="0" err="1" smtClean="0"/>
              <a:t>hóa</a:t>
            </a:r>
            <a:r>
              <a:rPr lang="en-US" dirty="0" smtClean="0"/>
              <a:t> – </a:t>
            </a:r>
            <a:r>
              <a:rPr lang="en-US" dirty="0" err="1" smtClean="0"/>
              <a:t>Mã</a:t>
            </a:r>
            <a:r>
              <a:rPr lang="en-US" dirty="0" smtClean="0"/>
              <a:t> </a:t>
            </a:r>
            <a:r>
              <a:rPr lang="en-US" dirty="0" err="1" smtClean="0"/>
              <a:t>thống</a:t>
            </a:r>
            <a:r>
              <a:rPr lang="en-US" dirty="0" smtClean="0"/>
              <a:t> </a:t>
            </a:r>
            <a:r>
              <a:rPr lang="en-US" dirty="0" err="1" smtClean="0"/>
              <a:t>kê</a:t>
            </a:r>
            <a:r>
              <a:rPr lang="en-US" dirty="0" smtClean="0"/>
              <a:t> </a:t>
            </a:r>
            <a:r>
              <a:rPr lang="en-US" dirty="0" err="1" smtClean="0"/>
              <a:t>tối</a:t>
            </a:r>
            <a:r>
              <a:rPr lang="en-US" dirty="0" smtClean="0"/>
              <a:t> </a:t>
            </a:r>
            <a:r>
              <a:rPr lang="en-US" dirty="0" err="1" smtClean="0"/>
              <a:t>ưu</a:t>
            </a:r>
            <a:endParaRPr lang="en-US" dirty="0"/>
          </a:p>
        </p:txBody>
      </p:sp>
      <p:sp>
        <p:nvSpPr>
          <p:cNvPr id="3" name="Content Placeholder 2"/>
          <p:cNvSpPr>
            <a:spLocks noGrp="1"/>
          </p:cNvSpPr>
          <p:nvPr>
            <p:ph idx="1"/>
          </p:nvPr>
        </p:nvSpPr>
        <p:spPr/>
        <p:txBody>
          <a:bodyPr/>
          <a:lstStyle/>
          <a:p>
            <a:r>
              <a:rPr lang="en-US" dirty="0" err="1" smtClean="0"/>
              <a:t>Khái</a:t>
            </a:r>
            <a:r>
              <a:rPr lang="en-US" dirty="0" smtClean="0"/>
              <a:t> </a:t>
            </a:r>
            <a:r>
              <a:rPr lang="en-US" dirty="0" err="1" smtClean="0"/>
              <a:t>niệm</a:t>
            </a:r>
            <a:r>
              <a:rPr lang="en-US" dirty="0" smtClean="0"/>
              <a:t> </a:t>
            </a:r>
            <a:r>
              <a:rPr lang="en-US" dirty="0" err="1" smtClean="0"/>
              <a:t>mã</a:t>
            </a:r>
            <a:r>
              <a:rPr lang="en-US" dirty="0" smtClean="0"/>
              <a:t> </a:t>
            </a:r>
            <a:r>
              <a:rPr lang="en-US" dirty="0" err="1" smtClean="0"/>
              <a:t>hóa</a:t>
            </a:r>
            <a:r>
              <a:rPr lang="en-US" dirty="0" smtClean="0"/>
              <a:t>, </a:t>
            </a:r>
            <a:r>
              <a:rPr lang="en-US" dirty="0" err="1" smtClean="0"/>
              <a:t>các</a:t>
            </a:r>
            <a:r>
              <a:rPr lang="en-US" dirty="0" smtClean="0"/>
              <a:t> </a:t>
            </a:r>
            <a:r>
              <a:rPr lang="en-US" dirty="0" err="1" smtClean="0"/>
              <a:t>thông</a:t>
            </a:r>
            <a:r>
              <a:rPr lang="en-US" dirty="0" smtClean="0"/>
              <a:t> </a:t>
            </a:r>
            <a:r>
              <a:rPr lang="en-US" dirty="0" err="1" smtClean="0"/>
              <a:t>số</a:t>
            </a:r>
            <a:r>
              <a:rPr lang="en-US" dirty="0" smtClean="0"/>
              <a:t> </a:t>
            </a:r>
            <a:r>
              <a:rPr lang="en-US" dirty="0" err="1" smtClean="0"/>
              <a:t>của</a:t>
            </a:r>
            <a:r>
              <a:rPr lang="en-US" dirty="0" smtClean="0"/>
              <a:t> </a:t>
            </a:r>
            <a:r>
              <a:rPr lang="en-US" dirty="0" err="1" smtClean="0"/>
              <a:t>mã</a:t>
            </a:r>
            <a:r>
              <a:rPr lang="en-US" dirty="0" smtClean="0"/>
              <a:t> </a:t>
            </a:r>
            <a:r>
              <a:rPr lang="en-US" dirty="0" err="1" smtClean="0"/>
              <a:t>hóa</a:t>
            </a:r>
            <a:endParaRPr lang="en-US" dirty="0" smtClean="0"/>
          </a:p>
          <a:p>
            <a:r>
              <a:rPr lang="en-US" dirty="0" err="1" smtClean="0"/>
              <a:t>Mã</a:t>
            </a:r>
            <a:r>
              <a:rPr lang="en-US" dirty="0" smtClean="0"/>
              <a:t> </a:t>
            </a:r>
            <a:r>
              <a:rPr lang="en-US" dirty="0" err="1" smtClean="0"/>
              <a:t>thống</a:t>
            </a:r>
            <a:r>
              <a:rPr lang="en-US" dirty="0" smtClean="0"/>
              <a:t> </a:t>
            </a:r>
            <a:r>
              <a:rPr lang="en-US" dirty="0" err="1" smtClean="0"/>
              <a:t>kê</a:t>
            </a:r>
            <a:endParaRPr lang="en-US" dirty="0" smtClean="0"/>
          </a:p>
          <a:p>
            <a:pPr lvl="1"/>
            <a:r>
              <a:rPr lang="en-US" dirty="0" smtClean="0"/>
              <a:t>Entropy</a:t>
            </a:r>
          </a:p>
          <a:p>
            <a:pPr lvl="1"/>
            <a:r>
              <a:rPr lang="en-US" dirty="0" err="1" smtClean="0"/>
              <a:t>Mã</a:t>
            </a:r>
            <a:r>
              <a:rPr lang="en-US" dirty="0" smtClean="0"/>
              <a:t> Shannon-</a:t>
            </a:r>
            <a:r>
              <a:rPr lang="en-US" dirty="0" err="1" smtClean="0"/>
              <a:t>Fano</a:t>
            </a:r>
            <a:endParaRPr lang="en-US" dirty="0" smtClean="0"/>
          </a:p>
          <a:p>
            <a:pPr lvl="1"/>
            <a:r>
              <a:rPr lang="en-US" dirty="0" err="1" smtClean="0"/>
              <a:t>Mã</a:t>
            </a:r>
            <a:r>
              <a:rPr lang="en-US" dirty="0" smtClean="0"/>
              <a:t> Huffman</a:t>
            </a:r>
          </a:p>
        </p:txBody>
      </p:sp>
      <p:sp>
        <p:nvSpPr>
          <p:cNvPr id="4" name="Date Placeholder 3"/>
          <p:cNvSpPr>
            <a:spLocks noGrp="1"/>
          </p:cNvSpPr>
          <p:nvPr>
            <p:ph type="dt" sz="half" idx="10"/>
          </p:nvPr>
        </p:nvSpPr>
        <p:spPr/>
        <p:txBody>
          <a:bodyPr/>
          <a:lstStyle/>
          <a:p>
            <a:pPr>
              <a:defRPr/>
            </a:pPr>
            <a:fld id="{EECAA9FD-C523-4143-AAA1-34EBFA4FA03F}" type="datetime1">
              <a:rPr lang="vi-VN" smtClean="0"/>
              <a:pPr>
                <a:defRPr/>
              </a:pPr>
              <a:t>30/09/2012</a:t>
            </a:fld>
            <a:endParaRPr lang="en-US" dirty="0"/>
          </a:p>
        </p:txBody>
      </p:sp>
      <p:sp>
        <p:nvSpPr>
          <p:cNvPr id="5" name="Slide Number Placeholder 4"/>
          <p:cNvSpPr>
            <a:spLocks noGrp="1"/>
          </p:cNvSpPr>
          <p:nvPr>
            <p:ph type="sldNum" sz="quarter" idx="11"/>
          </p:nvPr>
        </p:nvSpPr>
        <p:spPr/>
        <p:txBody>
          <a:bodyPr/>
          <a:lstStyle/>
          <a:p>
            <a:pPr>
              <a:defRPr/>
            </a:pPr>
            <a:r>
              <a:rPr lang="en-US" smtClean="0"/>
              <a:t>Slice </a:t>
            </a:r>
            <a:fld id="{03282F7E-94B9-4486-BCFF-8563087F320F}" type="slidenum">
              <a:rPr lang="en-US" smtClean="0"/>
              <a:pPr>
                <a:defRPr/>
              </a:pPr>
              <a:t>1</a:t>
            </a:fld>
            <a:endParaRPr lang="en-US"/>
          </a:p>
        </p:txBody>
      </p:sp>
      <p:sp>
        <p:nvSpPr>
          <p:cNvPr id="6" name="Footer Placeholder 5"/>
          <p:cNvSpPr>
            <a:spLocks noGrp="1"/>
          </p:cNvSpPr>
          <p:nvPr>
            <p:ph type="ftr" sz="quarter" idx="12"/>
          </p:nvPr>
        </p:nvSpPr>
        <p:spPr/>
        <p:txBody>
          <a:bodyPr/>
          <a:lstStyle/>
          <a:p>
            <a:pPr>
              <a:defRPr/>
            </a:pPr>
            <a:r>
              <a:rPr lang="en-US" smtClean="0"/>
              <a:t>Trường ĐH Bách Khoa Hà Nội</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 du</a:t>
            </a:r>
            <a:endParaRPr lang="en-US" dirty="0"/>
          </a:p>
        </p:txBody>
      </p:sp>
      <p:sp>
        <p:nvSpPr>
          <p:cNvPr id="4" name="Date Placeholder 3"/>
          <p:cNvSpPr>
            <a:spLocks noGrp="1"/>
          </p:cNvSpPr>
          <p:nvPr>
            <p:ph type="dt" sz="half" idx="10"/>
          </p:nvPr>
        </p:nvSpPr>
        <p:spPr/>
        <p:txBody>
          <a:bodyPr/>
          <a:lstStyle/>
          <a:p>
            <a:pPr>
              <a:defRPr/>
            </a:pPr>
            <a:fld id="{EECAA9FD-C523-4143-AAA1-34EBFA4FA03F}" type="datetime1">
              <a:rPr lang="vi-VN" smtClean="0"/>
              <a:pPr>
                <a:defRPr/>
              </a:pPr>
              <a:t>30/09/2012</a:t>
            </a:fld>
            <a:endParaRPr lang="en-US" dirty="0"/>
          </a:p>
        </p:txBody>
      </p:sp>
      <p:sp>
        <p:nvSpPr>
          <p:cNvPr id="5" name="Slide Number Placeholder 4"/>
          <p:cNvSpPr>
            <a:spLocks noGrp="1"/>
          </p:cNvSpPr>
          <p:nvPr>
            <p:ph type="sldNum" sz="quarter" idx="11"/>
          </p:nvPr>
        </p:nvSpPr>
        <p:spPr/>
        <p:txBody>
          <a:bodyPr/>
          <a:lstStyle/>
          <a:p>
            <a:pPr>
              <a:defRPr/>
            </a:pPr>
            <a:r>
              <a:rPr lang="en-US" smtClean="0"/>
              <a:t>Slice </a:t>
            </a:r>
            <a:fld id="{03282F7E-94B9-4486-BCFF-8563087F320F}" type="slidenum">
              <a:rPr lang="en-US" smtClean="0"/>
              <a:pPr>
                <a:defRPr/>
              </a:pPr>
              <a:t>10</a:t>
            </a:fld>
            <a:endParaRPr lang="en-US"/>
          </a:p>
        </p:txBody>
      </p:sp>
      <p:sp>
        <p:nvSpPr>
          <p:cNvPr id="6" name="Footer Placeholder 5"/>
          <p:cNvSpPr>
            <a:spLocks noGrp="1"/>
          </p:cNvSpPr>
          <p:nvPr>
            <p:ph type="ftr" sz="quarter" idx="12"/>
          </p:nvPr>
        </p:nvSpPr>
        <p:spPr/>
        <p:txBody>
          <a:bodyPr/>
          <a:lstStyle/>
          <a:p>
            <a:pPr>
              <a:defRPr/>
            </a:pPr>
            <a:r>
              <a:rPr lang="en-US" smtClean="0"/>
              <a:t>Trường ĐH Bách Khoa Hà Nội</a:t>
            </a:r>
            <a:endParaRPr lang="en-US"/>
          </a:p>
        </p:txBody>
      </p:sp>
      <p:sp>
        <p:nvSpPr>
          <p:cNvPr id="12" name="Content Placeholder 11"/>
          <p:cNvSpPr>
            <a:spLocks noGrp="1"/>
          </p:cNvSpPr>
          <p:nvPr>
            <p:ph idx="1"/>
          </p:nvPr>
        </p:nvSpPr>
        <p:spPr/>
        <p:txBody>
          <a:bodyPr/>
          <a:lstStyle/>
          <a:p>
            <a:endParaRPr lang="en-US"/>
          </a:p>
        </p:txBody>
      </p:sp>
    </p:spTree>
    <p:extLst>
      <p:ext uri="{BB962C8B-B14F-4D97-AF65-F5344CB8AC3E}">
        <p14:creationId xmlns:p14="http://schemas.microsoft.com/office/powerpoint/2010/main" val="137385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Mã</a:t>
            </a:r>
            <a:r>
              <a:rPr lang="en-US" dirty="0" smtClean="0"/>
              <a:t> </a:t>
            </a:r>
            <a:r>
              <a:rPr lang="en-US" dirty="0" err="1" smtClean="0"/>
              <a:t>thống</a:t>
            </a:r>
            <a:r>
              <a:rPr lang="en-US" dirty="0" smtClean="0"/>
              <a:t> </a:t>
            </a:r>
            <a:r>
              <a:rPr lang="en-US" dirty="0" err="1" smtClean="0"/>
              <a:t>kê</a:t>
            </a:r>
            <a:r>
              <a:rPr lang="en-US" dirty="0" smtClean="0"/>
              <a:t> – </a:t>
            </a:r>
            <a:r>
              <a:rPr lang="en-US" dirty="0" err="1" smtClean="0"/>
              <a:t>Khái</a:t>
            </a:r>
            <a:r>
              <a:rPr lang="en-US" dirty="0" smtClean="0"/>
              <a:t> </a:t>
            </a:r>
            <a:r>
              <a:rPr lang="en-US" dirty="0" err="1" smtClean="0"/>
              <a:t>niệm</a:t>
            </a:r>
            <a:r>
              <a:rPr lang="en-US" dirty="0" smtClean="0"/>
              <a:t> </a:t>
            </a:r>
            <a:r>
              <a:rPr lang="en-US" dirty="0" err="1" smtClean="0"/>
              <a:t>về</a:t>
            </a:r>
            <a:r>
              <a:rPr lang="en-US" dirty="0" smtClean="0"/>
              <a:t> Entropy</a:t>
            </a:r>
            <a:endParaRPr lang="en-US" dirty="0"/>
          </a:p>
        </p:txBody>
      </p:sp>
      <p:sp>
        <p:nvSpPr>
          <p:cNvPr id="3" name="Content Placeholder 2"/>
          <p:cNvSpPr>
            <a:spLocks noGrp="1"/>
          </p:cNvSpPr>
          <p:nvPr>
            <p:ph idx="1"/>
          </p:nvPr>
        </p:nvSpPr>
        <p:spPr/>
        <p:txBody>
          <a:bodyPr/>
          <a:lstStyle/>
          <a:p>
            <a:r>
              <a:rPr lang="en-US" dirty="0" smtClean="0"/>
              <a:t>Entropy </a:t>
            </a:r>
            <a:r>
              <a:rPr lang="en-US" dirty="0" err="1" smtClean="0"/>
              <a:t>trong</a:t>
            </a:r>
            <a:r>
              <a:rPr lang="en-US" dirty="0" smtClean="0"/>
              <a:t> </a:t>
            </a:r>
            <a:r>
              <a:rPr lang="en-US" dirty="0" err="1" smtClean="0"/>
              <a:t>lí</a:t>
            </a:r>
            <a:r>
              <a:rPr lang="en-US" dirty="0" smtClean="0"/>
              <a:t> </a:t>
            </a:r>
            <a:r>
              <a:rPr lang="en-US" dirty="0" err="1" smtClean="0"/>
              <a:t>thuyết</a:t>
            </a:r>
            <a:r>
              <a:rPr lang="en-US" dirty="0" smtClean="0"/>
              <a:t> </a:t>
            </a:r>
            <a:r>
              <a:rPr lang="en-US" dirty="0" err="1" smtClean="0"/>
              <a:t>thông</a:t>
            </a:r>
            <a:r>
              <a:rPr lang="en-US" dirty="0" smtClean="0"/>
              <a:t> tin </a:t>
            </a:r>
            <a:r>
              <a:rPr lang="en-US" dirty="0" err="1" smtClean="0"/>
              <a:t>là</a:t>
            </a:r>
            <a:r>
              <a:rPr lang="en-US" dirty="0" smtClean="0"/>
              <a:t> </a:t>
            </a:r>
            <a:r>
              <a:rPr lang="en-US" dirty="0" err="1" smtClean="0"/>
              <a:t>phép</a:t>
            </a:r>
            <a:r>
              <a:rPr lang="en-US" dirty="0" smtClean="0"/>
              <a:t> </a:t>
            </a:r>
            <a:r>
              <a:rPr lang="en-US" dirty="0" err="1" smtClean="0"/>
              <a:t>đo</a:t>
            </a:r>
            <a:r>
              <a:rPr lang="en-US" dirty="0" smtClean="0"/>
              <a:t> </a:t>
            </a:r>
            <a:r>
              <a:rPr lang="en-US" dirty="0" err="1" smtClean="0"/>
              <a:t>định</a:t>
            </a:r>
            <a:r>
              <a:rPr lang="en-US" dirty="0" smtClean="0"/>
              <a:t> </a:t>
            </a:r>
            <a:r>
              <a:rPr lang="en-US" dirty="0" err="1" smtClean="0"/>
              <a:t>lượng</a:t>
            </a:r>
            <a:r>
              <a:rPr lang="en-US" dirty="0" smtClean="0"/>
              <a:t> </a:t>
            </a:r>
            <a:r>
              <a:rPr lang="en-US" dirty="0" err="1" smtClean="0"/>
              <a:t>về</a:t>
            </a:r>
            <a:r>
              <a:rPr lang="en-US" dirty="0" smtClean="0"/>
              <a:t> “</a:t>
            </a:r>
            <a:r>
              <a:rPr lang="en-US" dirty="0" err="1" smtClean="0"/>
              <a:t>thông</a:t>
            </a:r>
            <a:r>
              <a:rPr lang="en-US" dirty="0" smtClean="0"/>
              <a:t> tin” </a:t>
            </a:r>
            <a:r>
              <a:rPr lang="en-US" dirty="0" err="1" smtClean="0"/>
              <a:t>của</a:t>
            </a:r>
            <a:r>
              <a:rPr lang="en-US" dirty="0" smtClean="0"/>
              <a:t> </a:t>
            </a:r>
            <a:r>
              <a:rPr lang="en-US" dirty="0" err="1" smtClean="0"/>
              <a:t>nguồn</a:t>
            </a:r>
            <a:r>
              <a:rPr lang="en-US" dirty="0" smtClean="0"/>
              <a:t> tin.</a:t>
            </a:r>
          </a:p>
          <a:p>
            <a:pPr lvl="1"/>
            <a:r>
              <a:rPr lang="en-US" sz="2400" dirty="0" err="1" smtClean="0"/>
              <a:t>Nguồn</a:t>
            </a:r>
            <a:r>
              <a:rPr lang="en-US" sz="2400" dirty="0" smtClean="0"/>
              <a:t> tin </a:t>
            </a:r>
            <a:r>
              <a:rPr lang="en-US" sz="2400" dirty="0" err="1" smtClean="0"/>
              <a:t>có</a:t>
            </a:r>
            <a:r>
              <a:rPr lang="en-US" sz="2400" dirty="0" smtClean="0"/>
              <a:t> Entropy </a:t>
            </a:r>
            <a:r>
              <a:rPr lang="en-US" sz="2400" dirty="0" err="1" smtClean="0"/>
              <a:t>lớn</a:t>
            </a:r>
            <a:r>
              <a:rPr lang="en-US" sz="2400" dirty="0" smtClean="0"/>
              <a:t>  </a:t>
            </a:r>
            <a:r>
              <a:rPr lang="en-US" sz="2400" dirty="0" smtClean="0">
                <a:sym typeface="Wingdings" pitchFamily="2" charset="2"/>
              </a:rPr>
              <a:t> </a:t>
            </a:r>
            <a:r>
              <a:rPr lang="en-US" sz="2400" dirty="0" err="1" smtClean="0">
                <a:sym typeface="Wingdings" pitchFamily="2" charset="2"/>
              </a:rPr>
              <a:t>nội</a:t>
            </a:r>
            <a:r>
              <a:rPr lang="en-US" sz="2400" dirty="0" smtClean="0">
                <a:sym typeface="Wingdings" pitchFamily="2" charset="2"/>
              </a:rPr>
              <a:t> dung </a:t>
            </a:r>
            <a:r>
              <a:rPr lang="en-US" sz="2400" dirty="0" err="1" smtClean="0">
                <a:sym typeface="Wingdings" pitchFamily="2" charset="2"/>
              </a:rPr>
              <a:t>ngẫu</a:t>
            </a:r>
            <a:r>
              <a:rPr lang="en-US" sz="2400" dirty="0" smtClean="0">
                <a:sym typeface="Wingdings" pitchFamily="2" charset="2"/>
              </a:rPr>
              <a:t> </a:t>
            </a:r>
            <a:r>
              <a:rPr lang="en-US" sz="2400" dirty="0" err="1" smtClean="0">
                <a:sym typeface="Wingdings" pitchFamily="2" charset="2"/>
              </a:rPr>
              <a:t>nhiên</a:t>
            </a:r>
            <a:endParaRPr lang="en-US" sz="2400" dirty="0" smtClean="0">
              <a:sym typeface="Wingdings" pitchFamily="2" charset="2"/>
            </a:endParaRPr>
          </a:p>
          <a:p>
            <a:pPr lvl="1"/>
            <a:r>
              <a:rPr lang="en-US" sz="2400" dirty="0" err="1" smtClean="0">
                <a:sym typeface="Wingdings" pitchFamily="2" charset="2"/>
              </a:rPr>
              <a:t>Nguồn</a:t>
            </a:r>
            <a:r>
              <a:rPr lang="en-US" sz="2400" dirty="0" smtClean="0">
                <a:sym typeface="Wingdings" pitchFamily="2" charset="2"/>
              </a:rPr>
              <a:t> tin </a:t>
            </a:r>
            <a:r>
              <a:rPr lang="en-US" sz="2400" dirty="0" err="1" smtClean="0">
                <a:sym typeface="Wingdings" pitchFamily="2" charset="2"/>
              </a:rPr>
              <a:t>có</a:t>
            </a:r>
            <a:r>
              <a:rPr lang="en-US" sz="2400" dirty="0" smtClean="0">
                <a:sym typeface="Wingdings" pitchFamily="2" charset="2"/>
              </a:rPr>
              <a:t> Entropy </a:t>
            </a:r>
            <a:r>
              <a:rPr lang="en-US" sz="2400" dirty="0" err="1" smtClean="0">
                <a:sym typeface="Wingdings" pitchFamily="2" charset="2"/>
              </a:rPr>
              <a:t>nhỏ</a:t>
            </a:r>
            <a:r>
              <a:rPr lang="en-US" sz="2400" dirty="0" smtClean="0">
                <a:sym typeface="Wingdings" pitchFamily="2" charset="2"/>
              </a:rPr>
              <a:t>  </a:t>
            </a:r>
            <a:r>
              <a:rPr lang="en-US" sz="2400" dirty="0" err="1" smtClean="0">
                <a:sym typeface="Wingdings" pitchFamily="2" charset="2"/>
              </a:rPr>
              <a:t>nội</a:t>
            </a:r>
            <a:r>
              <a:rPr lang="en-US" sz="2400" dirty="0" smtClean="0">
                <a:sym typeface="Wingdings" pitchFamily="2" charset="2"/>
              </a:rPr>
              <a:t> dung </a:t>
            </a:r>
            <a:r>
              <a:rPr lang="en-US" sz="2400" dirty="0" err="1" smtClean="0">
                <a:sym typeface="Wingdings" pitchFamily="2" charset="2"/>
              </a:rPr>
              <a:t>có</a:t>
            </a:r>
            <a:r>
              <a:rPr lang="en-US" sz="2400" dirty="0" smtClean="0">
                <a:sym typeface="Wingdings" pitchFamily="2" charset="2"/>
              </a:rPr>
              <a:t> </a:t>
            </a:r>
            <a:r>
              <a:rPr lang="en-US" sz="2400" dirty="0" err="1" smtClean="0">
                <a:sym typeface="Wingdings" pitchFamily="2" charset="2"/>
              </a:rPr>
              <a:t>có</a:t>
            </a:r>
            <a:r>
              <a:rPr lang="en-US" sz="2400" dirty="0" smtClean="0">
                <a:sym typeface="Wingdings" pitchFamily="2" charset="2"/>
              </a:rPr>
              <a:t> </a:t>
            </a:r>
            <a:r>
              <a:rPr lang="en-US" sz="2400" dirty="0" err="1" smtClean="0">
                <a:sym typeface="Wingdings" pitchFamily="2" charset="2"/>
              </a:rPr>
              <a:t>cấu</a:t>
            </a:r>
            <a:r>
              <a:rPr lang="en-US" sz="2400" dirty="0" smtClean="0">
                <a:sym typeface="Wingdings" pitchFamily="2" charset="2"/>
              </a:rPr>
              <a:t> </a:t>
            </a:r>
            <a:r>
              <a:rPr lang="en-US" sz="2400" dirty="0" err="1" smtClean="0">
                <a:sym typeface="Wingdings" pitchFamily="2" charset="2"/>
              </a:rPr>
              <a:t>trúc</a:t>
            </a:r>
            <a:r>
              <a:rPr lang="en-US" sz="2400" dirty="0" smtClean="0">
                <a:sym typeface="Wingdings" pitchFamily="2" charset="2"/>
              </a:rPr>
              <a:t>, </a:t>
            </a:r>
            <a:r>
              <a:rPr lang="en-US" sz="2400" dirty="0" err="1" smtClean="0">
                <a:sym typeface="Wingdings" pitchFamily="2" charset="2"/>
              </a:rPr>
              <a:t>lặp</a:t>
            </a:r>
            <a:r>
              <a:rPr lang="en-US" sz="2400" dirty="0" smtClean="0">
                <a:sym typeface="Wingdings" pitchFamily="2" charset="2"/>
              </a:rPr>
              <a:t> </a:t>
            </a:r>
            <a:r>
              <a:rPr lang="en-US" sz="2400" dirty="0" err="1" smtClean="0">
                <a:sym typeface="Wingdings" pitchFamily="2" charset="2"/>
              </a:rPr>
              <a:t>lại</a:t>
            </a:r>
            <a:r>
              <a:rPr lang="en-US" sz="2400" dirty="0" smtClean="0">
                <a:sym typeface="Wingdings" pitchFamily="2" charset="2"/>
              </a:rPr>
              <a:t>.</a:t>
            </a:r>
          </a:p>
          <a:p>
            <a:r>
              <a:rPr lang="en-US" dirty="0" smtClean="0">
                <a:sym typeface="Wingdings" pitchFamily="2" charset="2"/>
              </a:rPr>
              <a:t> Entropy </a:t>
            </a:r>
            <a:r>
              <a:rPr lang="en-US" dirty="0" err="1" smtClean="0">
                <a:sym typeface="Wingdings" pitchFamily="2" charset="2"/>
              </a:rPr>
              <a:t>được</a:t>
            </a:r>
            <a:r>
              <a:rPr lang="en-US" dirty="0" smtClean="0">
                <a:sym typeface="Wingdings" pitchFamily="2" charset="2"/>
              </a:rPr>
              <a:t> </a:t>
            </a:r>
            <a:r>
              <a:rPr lang="en-US" dirty="0" err="1" smtClean="0">
                <a:sym typeface="Wingdings" pitchFamily="2" charset="2"/>
              </a:rPr>
              <a:t>sử</a:t>
            </a:r>
            <a:r>
              <a:rPr lang="en-US" dirty="0" smtClean="0">
                <a:sym typeface="Wingdings" pitchFamily="2" charset="2"/>
              </a:rPr>
              <a:t> </a:t>
            </a:r>
            <a:r>
              <a:rPr lang="en-US" dirty="0" err="1" smtClean="0">
                <a:sym typeface="Wingdings" pitchFamily="2" charset="2"/>
              </a:rPr>
              <a:t>dụng</a:t>
            </a:r>
            <a:r>
              <a:rPr lang="en-US" dirty="0" smtClean="0">
                <a:sym typeface="Wingdings" pitchFamily="2" charset="2"/>
              </a:rPr>
              <a:t> </a:t>
            </a:r>
            <a:r>
              <a:rPr lang="en-US" dirty="0" err="1" smtClean="0">
                <a:sym typeface="Wingdings" pitchFamily="2" charset="2"/>
              </a:rPr>
              <a:t>trong</a:t>
            </a:r>
            <a:r>
              <a:rPr lang="en-US" dirty="0" smtClean="0">
                <a:sym typeface="Wingdings" pitchFamily="2" charset="2"/>
              </a:rPr>
              <a:t> </a:t>
            </a:r>
            <a:r>
              <a:rPr lang="en-US" dirty="0" err="1" smtClean="0">
                <a:sym typeface="Wingdings" pitchFamily="2" charset="2"/>
              </a:rPr>
              <a:t>việc</a:t>
            </a:r>
            <a:r>
              <a:rPr lang="en-US" dirty="0" smtClean="0">
                <a:sym typeface="Wingdings" pitchFamily="2" charset="2"/>
              </a:rPr>
              <a:t> </a:t>
            </a:r>
            <a:r>
              <a:rPr lang="en-US" dirty="0" err="1" smtClean="0">
                <a:sym typeface="Wingdings" pitchFamily="2" charset="2"/>
              </a:rPr>
              <a:t>mã</a:t>
            </a:r>
            <a:r>
              <a:rPr lang="en-US" dirty="0" smtClean="0">
                <a:sym typeface="Wingdings" pitchFamily="2" charset="2"/>
              </a:rPr>
              <a:t> </a:t>
            </a:r>
            <a:r>
              <a:rPr lang="en-US" dirty="0" err="1" smtClean="0">
                <a:sym typeface="Wingdings" pitchFamily="2" charset="2"/>
              </a:rPr>
              <a:t>hóa</a:t>
            </a:r>
            <a:r>
              <a:rPr lang="en-US" dirty="0" smtClean="0">
                <a:sym typeface="Wingdings" pitchFamily="2" charset="2"/>
              </a:rPr>
              <a:t> – </a:t>
            </a:r>
            <a:r>
              <a:rPr lang="en-US" dirty="0" err="1" smtClean="0">
                <a:sym typeface="Wingdings" pitchFamily="2" charset="2"/>
              </a:rPr>
              <a:t>nén</a:t>
            </a:r>
            <a:r>
              <a:rPr lang="en-US" dirty="0" smtClean="0">
                <a:sym typeface="Wingdings" pitchFamily="2" charset="2"/>
              </a:rPr>
              <a:t> </a:t>
            </a:r>
            <a:r>
              <a:rPr lang="en-US" dirty="0" err="1" smtClean="0">
                <a:sym typeface="Wingdings" pitchFamily="2" charset="2"/>
              </a:rPr>
              <a:t>thông</a:t>
            </a:r>
            <a:r>
              <a:rPr lang="en-US" dirty="0" smtClean="0">
                <a:sym typeface="Wingdings" pitchFamily="2" charset="2"/>
              </a:rPr>
              <a:t> tin. </a:t>
            </a:r>
            <a:r>
              <a:rPr lang="en-US" dirty="0" err="1" smtClean="0">
                <a:sym typeface="Wingdings" pitchFamily="2" charset="2"/>
              </a:rPr>
              <a:t>Nếu</a:t>
            </a:r>
            <a:r>
              <a:rPr lang="en-US" dirty="0" smtClean="0">
                <a:sym typeface="Wingdings" pitchFamily="2" charset="2"/>
              </a:rPr>
              <a:t> </a:t>
            </a:r>
            <a:r>
              <a:rPr lang="en-US" dirty="0" err="1" smtClean="0">
                <a:sym typeface="Wingdings" pitchFamily="2" charset="2"/>
              </a:rPr>
              <a:t>phân</a:t>
            </a:r>
            <a:r>
              <a:rPr lang="en-US" dirty="0" smtClean="0">
                <a:sym typeface="Wingdings" pitchFamily="2" charset="2"/>
              </a:rPr>
              <a:t> </a:t>
            </a:r>
            <a:r>
              <a:rPr lang="en-US" dirty="0" err="1" smtClean="0">
                <a:sym typeface="Wingdings" pitchFamily="2" charset="2"/>
              </a:rPr>
              <a:t>bố</a:t>
            </a:r>
            <a:r>
              <a:rPr lang="en-US" dirty="0" smtClean="0">
                <a:sym typeface="Wingdings" pitchFamily="2" charset="2"/>
              </a:rPr>
              <a:t> </a:t>
            </a:r>
            <a:r>
              <a:rPr lang="en-US" dirty="0" err="1" smtClean="0">
                <a:sym typeface="Wingdings" pitchFamily="2" charset="2"/>
              </a:rPr>
              <a:t>xác</a:t>
            </a:r>
            <a:r>
              <a:rPr lang="en-US" dirty="0" smtClean="0">
                <a:sym typeface="Wingdings" pitchFamily="2" charset="2"/>
              </a:rPr>
              <a:t> </a:t>
            </a:r>
            <a:r>
              <a:rPr lang="en-US" dirty="0" err="1" smtClean="0">
                <a:sym typeface="Wingdings" pitchFamily="2" charset="2"/>
              </a:rPr>
              <a:t>suất</a:t>
            </a:r>
            <a:r>
              <a:rPr lang="en-US" dirty="0" smtClean="0">
                <a:sym typeface="Wingdings" pitchFamily="2" charset="2"/>
              </a:rPr>
              <a:t> PDF </a:t>
            </a:r>
            <a:r>
              <a:rPr lang="en-US" dirty="0" err="1" smtClean="0">
                <a:sym typeface="Wingdings" pitchFamily="2" charset="2"/>
              </a:rPr>
              <a:t>của</a:t>
            </a:r>
            <a:r>
              <a:rPr lang="en-US" dirty="0" smtClean="0">
                <a:sym typeface="Wingdings" pitchFamily="2" charset="2"/>
              </a:rPr>
              <a:t> </a:t>
            </a:r>
            <a:r>
              <a:rPr lang="en-US" dirty="0" err="1" smtClean="0">
                <a:sym typeface="Wingdings" pitchFamily="2" charset="2"/>
              </a:rPr>
              <a:t>nguồn</a:t>
            </a:r>
            <a:r>
              <a:rPr lang="en-US" dirty="0" smtClean="0">
                <a:sym typeface="Wingdings" pitchFamily="2" charset="2"/>
              </a:rPr>
              <a:t> tin </a:t>
            </a:r>
            <a:r>
              <a:rPr lang="en-US" dirty="0" err="1" smtClean="0">
                <a:sym typeface="Wingdings" pitchFamily="2" charset="2"/>
              </a:rPr>
              <a:t>được</a:t>
            </a:r>
            <a:r>
              <a:rPr lang="en-US" dirty="0" smtClean="0">
                <a:sym typeface="Wingdings" pitchFamily="2" charset="2"/>
              </a:rPr>
              <a:t> </a:t>
            </a:r>
            <a:r>
              <a:rPr lang="en-US" dirty="0" err="1" smtClean="0">
                <a:sym typeface="Wingdings" pitchFamily="2" charset="2"/>
              </a:rPr>
              <a:t>biết</a:t>
            </a:r>
            <a:r>
              <a:rPr lang="en-US" dirty="0" smtClean="0">
                <a:sym typeface="Wingdings" pitchFamily="2" charset="2"/>
              </a:rPr>
              <a:t> </a:t>
            </a:r>
            <a:r>
              <a:rPr lang="en-US" dirty="0" err="1" smtClean="0">
                <a:sym typeface="Wingdings" pitchFamily="2" charset="2"/>
              </a:rPr>
              <a:t>trước</a:t>
            </a:r>
            <a:r>
              <a:rPr lang="en-US" dirty="0" smtClean="0">
                <a:sym typeface="Wingdings" pitchFamily="2" charset="2"/>
              </a:rPr>
              <a:t>, </a:t>
            </a:r>
            <a:r>
              <a:rPr lang="en-US" dirty="0" err="1" smtClean="0">
                <a:sym typeface="Wingdings" pitchFamily="2" charset="2"/>
              </a:rPr>
              <a:t>giá</a:t>
            </a:r>
            <a:r>
              <a:rPr lang="en-US" dirty="0" smtClean="0">
                <a:sym typeface="Wingdings" pitchFamily="2" charset="2"/>
              </a:rPr>
              <a:t> </a:t>
            </a:r>
            <a:r>
              <a:rPr lang="en-US" dirty="0" err="1" smtClean="0">
                <a:sym typeface="Wingdings" pitchFamily="2" charset="2"/>
              </a:rPr>
              <a:t>trị</a:t>
            </a:r>
            <a:r>
              <a:rPr lang="en-US" dirty="0" smtClean="0">
                <a:sym typeface="Wingdings" pitchFamily="2" charset="2"/>
              </a:rPr>
              <a:t> Entropy </a:t>
            </a:r>
            <a:r>
              <a:rPr lang="en-US" dirty="0" err="1" smtClean="0">
                <a:sym typeface="Wingdings" pitchFamily="2" charset="2"/>
              </a:rPr>
              <a:t>cho</a:t>
            </a:r>
            <a:r>
              <a:rPr lang="en-US" dirty="0" smtClean="0">
                <a:sym typeface="Wingdings" pitchFamily="2" charset="2"/>
              </a:rPr>
              <a:t> </a:t>
            </a:r>
            <a:r>
              <a:rPr lang="en-US" dirty="0" err="1" smtClean="0">
                <a:sym typeface="Wingdings" pitchFamily="2" charset="2"/>
              </a:rPr>
              <a:t>biết</a:t>
            </a:r>
            <a:r>
              <a:rPr lang="en-US" dirty="0" smtClean="0">
                <a:sym typeface="Wingdings" pitchFamily="2" charset="2"/>
              </a:rPr>
              <a:t> </a:t>
            </a:r>
            <a:r>
              <a:rPr lang="en-US" dirty="0" err="1" smtClean="0">
                <a:sym typeface="Wingdings" pitchFamily="2" charset="2"/>
              </a:rPr>
              <a:t>số</a:t>
            </a:r>
            <a:r>
              <a:rPr lang="en-US" dirty="0" smtClean="0">
                <a:sym typeface="Wingdings" pitchFamily="2" charset="2"/>
              </a:rPr>
              <a:t> bit </a:t>
            </a:r>
            <a:r>
              <a:rPr lang="en-US" dirty="0" err="1" smtClean="0">
                <a:sym typeface="Wingdings" pitchFamily="2" charset="2"/>
              </a:rPr>
              <a:t>trung</a:t>
            </a:r>
            <a:r>
              <a:rPr lang="en-US" dirty="0" smtClean="0">
                <a:sym typeface="Wingdings" pitchFamily="2" charset="2"/>
              </a:rPr>
              <a:t> </a:t>
            </a:r>
            <a:r>
              <a:rPr lang="en-US" dirty="0" err="1" smtClean="0">
                <a:sym typeface="Wingdings" pitchFamily="2" charset="2"/>
              </a:rPr>
              <a:t>bình</a:t>
            </a:r>
            <a:r>
              <a:rPr lang="en-US" dirty="0" smtClean="0">
                <a:sym typeface="Wingdings" pitchFamily="2" charset="2"/>
              </a:rPr>
              <a:t> </a:t>
            </a:r>
            <a:r>
              <a:rPr lang="en-US" dirty="0" err="1" smtClean="0">
                <a:sym typeface="Wingdings" pitchFamily="2" charset="2"/>
              </a:rPr>
              <a:t>cần</a:t>
            </a:r>
            <a:r>
              <a:rPr lang="en-US" dirty="0" smtClean="0">
                <a:sym typeface="Wingdings" pitchFamily="2" charset="2"/>
              </a:rPr>
              <a:t> </a:t>
            </a:r>
            <a:r>
              <a:rPr lang="en-US" dirty="0" err="1" smtClean="0">
                <a:sym typeface="Wingdings" pitchFamily="2" charset="2"/>
              </a:rPr>
              <a:t>thiết</a:t>
            </a:r>
            <a:r>
              <a:rPr lang="en-US" dirty="0" smtClean="0">
                <a:sym typeface="Wingdings" pitchFamily="2" charset="2"/>
              </a:rPr>
              <a:t> </a:t>
            </a:r>
            <a:r>
              <a:rPr lang="en-US" dirty="0" err="1" smtClean="0">
                <a:sym typeface="Wingdings" pitchFamily="2" charset="2"/>
              </a:rPr>
              <a:t>để</a:t>
            </a:r>
            <a:r>
              <a:rPr lang="en-US" dirty="0" smtClean="0">
                <a:sym typeface="Wingdings" pitchFamily="2" charset="2"/>
              </a:rPr>
              <a:t> </a:t>
            </a:r>
            <a:r>
              <a:rPr lang="en-US" dirty="0" err="1" smtClean="0">
                <a:sym typeface="Wingdings" pitchFamily="2" charset="2"/>
              </a:rPr>
              <a:t>mã</a:t>
            </a:r>
            <a:r>
              <a:rPr lang="en-US" dirty="0" smtClean="0">
                <a:sym typeface="Wingdings" pitchFamily="2" charset="2"/>
              </a:rPr>
              <a:t> </a:t>
            </a:r>
            <a:r>
              <a:rPr lang="en-US" dirty="0" err="1" smtClean="0">
                <a:sym typeface="Wingdings" pitchFamily="2" charset="2"/>
              </a:rPr>
              <a:t>hóa</a:t>
            </a:r>
            <a:r>
              <a:rPr lang="en-US" dirty="0" smtClean="0">
                <a:sym typeface="Wingdings" pitchFamily="2" charset="2"/>
              </a:rPr>
              <a:t> </a:t>
            </a:r>
            <a:r>
              <a:rPr lang="en-US" dirty="0" err="1" smtClean="0">
                <a:sym typeface="Wingdings" pitchFamily="2" charset="2"/>
              </a:rPr>
              <a:t>nguồn</a:t>
            </a:r>
            <a:r>
              <a:rPr lang="en-US" dirty="0" smtClean="0">
                <a:sym typeface="Wingdings" pitchFamily="2" charset="2"/>
              </a:rPr>
              <a:t> tin.</a:t>
            </a:r>
            <a:endParaRPr lang="en-US" dirty="0"/>
          </a:p>
        </p:txBody>
      </p:sp>
      <p:sp>
        <p:nvSpPr>
          <p:cNvPr id="4" name="Date Placeholder 3"/>
          <p:cNvSpPr>
            <a:spLocks noGrp="1"/>
          </p:cNvSpPr>
          <p:nvPr>
            <p:ph type="dt" sz="half" idx="10"/>
          </p:nvPr>
        </p:nvSpPr>
        <p:spPr/>
        <p:txBody>
          <a:bodyPr/>
          <a:lstStyle/>
          <a:p>
            <a:pPr>
              <a:defRPr/>
            </a:pPr>
            <a:fld id="{EECAA9FD-C523-4143-AAA1-34EBFA4FA03F}" type="datetime1">
              <a:rPr lang="vi-VN" smtClean="0"/>
              <a:pPr>
                <a:defRPr/>
              </a:pPr>
              <a:t>30/09/2012</a:t>
            </a:fld>
            <a:endParaRPr lang="en-US" dirty="0"/>
          </a:p>
        </p:txBody>
      </p:sp>
      <p:sp>
        <p:nvSpPr>
          <p:cNvPr id="5" name="Slide Number Placeholder 4"/>
          <p:cNvSpPr>
            <a:spLocks noGrp="1"/>
          </p:cNvSpPr>
          <p:nvPr>
            <p:ph type="sldNum" sz="quarter" idx="11"/>
          </p:nvPr>
        </p:nvSpPr>
        <p:spPr/>
        <p:txBody>
          <a:bodyPr/>
          <a:lstStyle/>
          <a:p>
            <a:pPr>
              <a:defRPr/>
            </a:pPr>
            <a:r>
              <a:rPr lang="en-US" smtClean="0"/>
              <a:t>Slice </a:t>
            </a:r>
            <a:fld id="{03282F7E-94B9-4486-BCFF-8563087F320F}" type="slidenum">
              <a:rPr lang="en-US" smtClean="0"/>
              <a:pPr>
                <a:defRPr/>
              </a:pPr>
              <a:t>2</a:t>
            </a:fld>
            <a:endParaRPr lang="en-US"/>
          </a:p>
        </p:txBody>
      </p:sp>
      <p:sp>
        <p:nvSpPr>
          <p:cNvPr id="6" name="Footer Placeholder 5"/>
          <p:cNvSpPr>
            <a:spLocks noGrp="1"/>
          </p:cNvSpPr>
          <p:nvPr>
            <p:ph type="ftr" sz="quarter" idx="12"/>
          </p:nvPr>
        </p:nvSpPr>
        <p:spPr/>
        <p:txBody>
          <a:bodyPr/>
          <a:lstStyle/>
          <a:p>
            <a:pPr>
              <a:defRPr/>
            </a:pPr>
            <a:r>
              <a:rPr lang="en-US" smtClean="0"/>
              <a:t>Trường ĐH Bách Khoa Hà Nội</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Mã</a:t>
            </a:r>
            <a:r>
              <a:rPr lang="en-US" dirty="0" smtClean="0"/>
              <a:t> </a:t>
            </a:r>
            <a:r>
              <a:rPr lang="en-US" dirty="0" err="1" smtClean="0"/>
              <a:t>thống</a:t>
            </a:r>
            <a:r>
              <a:rPr lang="en-US" dirty="0" smtClean="0"/>
              <a:t> </a:t>
            </a:r>
            <a:r>
              <a:rPr lang="en-US" dirty="0" err="1" smtClean="0"/>
              <a:t>kê</a:t>
            </a:r>
            <a:r>
              <a:rPr lang="en-US" dirty="0" smtClean="0"/>
              <a:t> – </a:t>
            </a:r>
            <a:r>
              <a:rPr lang="en-US" dirty="0" err="1" smtClean="0"/>
              <a:t>Tính</a:t>
            </a:r>
            <a:r>
              <a:rPr lang="en-US" dirty="0" smtClean="0"/>
              <a:t> </a:t>
            </a:r>
            <a:r>
              <a:rPr lang="en-US" dirty="0" err="1" smtClean="0"/>
              <a:t>giá</a:t>
            </a:r>
            <a:r>
              <a:rPr lang="en-US" dirty="0" smtClean="0"/>
              <a:t> </a:t>
            </a:r>
            <a:r>
              <a:rPr lang="en-US" dirty="0" err="1" smtClean="0"/>
              <a:t>trị</a:t>
            </a:r>
            <a:r>
              <a:rPr lang="en-US" dirty="0" smtClean="0"/>
              <a:t> Entropy</a:t>
            </a:r>
            <a:endParaRPr lang="en-US" dirty="0"/>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a:p>
            <a:r>
              <a:rPr lang="en-US" i="1" dirty="0" smtClean="0"/>
              <a:t>H(X)</a:t>
            </a:r>
            <a:r>
              <a:rPr lang="en-US" dirty="0" smtClean="0"/>
              <a:t> – Entropy </a:t>
            </a:r>
            <a:r>
              <a:rPr lang="en-US" dirty="0" err="1" smtClean="0"/>
              <a:t>của</a:t>
            </a:r>
            <a:r>
              <a:rPr lang="en-US" dirty="0" smtClean="0"/>
              <a:t> </a:t>
            </a:r>
            <a:r>
              <a:rPr lang="en-US" dirty="0" err="1" smtClean="0"/>
              <a:t>nguồn</a:t>
            </a:r>
            <a:r>
              <a:rPr lang="en-US" dirty="0" smtClean="0"/>
              <a:t> tin</a:t>
            </a:r>
          </a:p>
          <a:p>
            <a:r>
              <a:rPr lang="en-US" i="1" dirty="0" smtClean="0"/>
              <a:t>X – </a:t>
            </a:r>
            <a:r>
              <a:rPr lang="en-US" dirty="0" err="1" smtClean="0"/>
              <a:t>Nguồn</a:t>
            </a:r>
            <a:r>
              <a:rPr lang="en-US" dirty="0" smtClean="0"/>
              <a:t> tin </a:t>
            </a:r>
            <a:r>
              <a:rPr lang="en-US" dirty="0" err="1" smtClean="0"/>
              <a:t>với</a:t>
            </a:r>
            <a:r>
              <a:rPr lang="en-US" dirty="0" smtClean="0"/>
              <a:t> </a:t>
            </a:r>
            <a:r>
              <a:rPr lang="en-US" dirty="0" err="1" smtClean="0"/>
              <a:t>các</a:t>
            </a:r>
            <a:r>
              <a:rPr lang="en-US" dirty="0" smtClean="0"/>
              <a:t> </a:t>
            </a:r>
            <a:r>
              <a:rPr lang="en-US" dirty="0" err="1" smtClean="0"/>
              <a:t>kí</a:t>
            </a:r>
            <a:r>
              <a:rPr lang="en-US" dirty="0" smtClean="0"/>
              <a:t> </a:t>
            </a:r>
            <a:r>
              <a:rPr lang="en-US" dirty="0" err="1" smtClean="0"/>
              <a:t>tự</a:t>
            </a:r>
            <a:r>
              <a:rPr lang="en-US" dirty="0" smtClean="0"/>
              <a:t> </a:t>
            </a:r>
            <a:r>
              <a:rPr lang="en-US" i="1" dirty="0" smtClean="0"/>
              <a:t>x</a:t>
            </a:r>
          </a:p>
          <a:p>
            <a:r>
              <a:rPr lang="en-US" i="1" dirty="0" smtClean="0"/>
              <a:t>b=2 - </a:t>
            </a:r>
            <a:r>
              <a:rPr lang="en-US" dirty="0" smtClean="0"/>
              <a:t> bit </a:t>
            </a:r>
            <a:r>
              <a:rPr lang="en-US" dirty="0" err="1" smtClean="0"/>
              <a:t>thông</a:t>
            </a:r>
            <a:r>
              <a:rPr lang="en-US" dirty="0" smtClean="0"/>
              <a:t> tin</a:t>
            </a:r>
            <a:endParaRPr lang="en-US" i="1" dirty="0" smtClean="0"/>
          </a:p>
          <a:p>
            <a:pPr>
              <a:buNone/>
            </a:pPr>
            <a:r>
              <a:rPr lang="en-US" dirty="0" err="1" smtClean="0"/>
              <a:t>Ví</a:t>
            </a:r>
            <a:r>
              <a:rPr lang="en-US" dirty="0" smtClean="0"/>
              <a:t> </a:t>
            </a:r>
            <a:r>
              <a:rPr lang="en-US" dirty="0" err="1" smtClean="0"/>
              <a:t>dụ</a:t>
            </a:r>
            <a:r>
              <a:rPr lang="en-US" dirty="0" smtClean="0"/>
              <a:t>:</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r>
              <a:rPr lang="en-US" i="1" dirty="0" smtClean="0"/>
              <a:t>H(X)</a:t>
            </a:r>
            <a:r>
              <a:rPr lang="en-US" dirty="0" smtClean="0"/>
              <a:t>=2.04</a:t>
            </a:r>
          </a:p>
        </p:txBody>
      </p:sp>
      <p:sp>
        <p:nvSpPr>
          <p:cNvPr id="4" name="Date Placeholder 3"/>
          <p:cNvSpPr>
            <a:spLocks noGrp="1"/>
          </p:cNvSpPr>
          <p:nvPr>
            <p:ph type="dt" sz="half" idx="10"/>
          </p:nvPr>
        </p:nvSpPr>
        <p:spPr/>
        <p:txBody>
          <a:bodyPr/>
          <a:lstStyle/>
          <a:p>
            <a:pPr>
              <a:defRPr/>
            </a:pPr>
            <a:fld id="{EECAA9FD-C523-4143-AAA1-34EBFA4FA03F}" type="datetime1">
              <a:rPr lang="vi-VN" smtClean="0"/>
              <a:pPr>
                <a:defRPr/>
              </a:pPr>
              <a:t>30/09/2012</a:t>
            </a:fld>
            <a:endParaRPr lang="en-US" dirty="0"/>
          </a:p>
        </p:txBody>
      </p:sp>
      <p:sp>
        <p:nvSpPr>
          <p:cNvPr id="5" name="Slide Number Placeholder 4"/>
          <p:cNvSpPr>
            <a:spLocks noGrp="1"/>
          </p:cNvSpPr>
          <p:nvPr>
            <p:ph type="sldNum" sz="quarter" idx="11"/>
          </p:nvPr>
        </p:nvSpPr>
        <p:spPr/>
        <p:txBody>
          <a:bodyPr/>
          <a:lstStyle/>
          <a:p>
            <a:pPr>
              <a:defRPr/>
            </a:pPr>
            <a:r>
              <a:rPr lang="en-US" smtClean="0"/>
              <a:t>Slice </a:t>
            </a:r>
            <a:fld id="{03282F7E-94B9-4486-BCFF-8563087F320F}" type="slidenum">
              <a:rPr lang="en-US" smtClean="0"/>
              <a:pPr>
                <a:defRPr/>
              </a:pPr>
              <a:t>3</a:t>
            </a:fld>
            <a:endParaRPr lang="en-US"/>
          </a:p>
        </p:txBody>
      </p:sp>
      <p:sp>
        <p:nvSpPr>
          <p:cNvPr id="6" name="Footer Placeholder 5"/>
          <p:cNvSpPr>
            <a:spLocks noGrp="1"/>
          </p:cNvSpPr>
          <p:nvPr>
            <p:ph type="ftr" sz="quarter" idx="12"/>
          </p:nvPr>
        </p:nvSpPr>
        <p:spPr/>
        <p:txBody>
          <a:bodyPr/>
          <a:lstStyle/>
          <a:p>
            <a:pPr>
              <a:defRPr/>
            </a:pPr>
            <a:r>
              <a:rPr lang="en-US" smtClean="0"/>
              <a:t>Trường ĐH Bách Khoa Hà Nội</a:t>
            </a:r>
            <a:endParaRPr lang="en-US"/>
          </a:p>
        </p:txBody>
      </p:sp>
      <p:graphicFrame>
        <p:nvGraphicFramePr>
          <p:cNvPr id="1028" name="Content Placeholder 6"/>
          <p:cNvGraphicFramePr>
            <a:graphicFrameLocks noChangeAspect="1"/>
          </p:cNvGraphicFramePr>
          <p:nvPr/>
        </p:nvGraphicFramePr>
        <p:xfrm>
          <a:off x="2133600" y="1066800"/>
          <a:ext cx="4826000" cy="944563"/>
        </p:xfrm>
        <a:graphic>
          <a:graphicData uri="http://schemas.openxmlformats.org/presentationml/2006/ole">
            <mc:AlternateContent xmlns:mc="http://schemas.openxmlformats.org/markup-compatibility/2006">
              <mc:Choice xmlns:v="urn:schemas-microsoft-com:vml" Requires="v">
                <p:oleObj spid="_x0000_s1030" name="Equation" r:id="rId3" imgW="1752480" imgH="342720" progId="Equation.3">
                  <p:embed/>
                </p:oleObj>
              </mc:Choice>
              <mc:Fallback>
                <p:oleObj name="Equation" r:id="rId3" imgW="1752480" imgH="342720" progId="Equation.3">
                  <p:embed/>
                  <p:pic>
                    <p:nvPicPr>
                      <p:cNvPr id="0" name="Content Placeholder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066800"/>
                        <a:ext cx="4826000" cy="944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Table 11"/>
          <p:cNvGraphicFramePr>
            <a:graphicFrameLocks noGrp="1"/>
          </p:cNvGraphicFramePr>
          <p:nvPr/>
        </p:nvGraphicFramePr>
        <p:xfrm>
          <a:off x="2971800" y="3657601"/>
          <a:ext cx="3962399" cy="2362199"/>
        </p:xfrm>
        <a:graphic>
          <a:graphicData uri="http://schemas.openxmlformats.org/drawingml/2006/table">
            <a:tbl>
              <a:tblPr/>
              <a:tblGrid>
                <a:gridCol w="837864"/>
                <a:gridCol w="837864"/>
                <a:gridCol w="1117152"/>
                <a:gridCol w="1169519"/>
              </a:tblGrid>
              <a:tr h="337457">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symbol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Tần suất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p(x)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-p(x).log2p(x)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7457">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0.45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0.52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7457">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0.18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0.45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7457">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Segoe UI" pitchFamily="34" charset="0"/>
                          <a:ea typeface="Segoe UI" pitchFamily="34" charset="0"/>
                          <a:cs typeface="Segoe UI" pitchFamily="34" charset="0"/>
                        </a:rPr>
                        <a:t>0.18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0.45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7457">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0.09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0.31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7457">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0.09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0.31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7457">
                <a:tc>
                  <a:txBody>
                    <a:bodyPr/>
                    <a:lstStyle/>
                    <a:p>
                      <a:pPr algn="l" fontAlgn="b"/>
                      <a:endParaRPr lang="en-US" sz="1400" b="0" i="0" u="none" strike="noStrike">
                        <a:solidFill>
                          <a:srgbClr val="000000"/>
                        </a:solidFill>
                        <a:latin typeface="Segoe UI" pitchFamily="34" charset="0"/>
                        <a:ea typeface="Segoe UI" pitchFamily="34" charset="0"/>
                        <a:cs typeface="Segoe UI"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400" b="0" i="0" u="none" strike="noStrike">
                          <a:solidFill>
                            <a:srgbClr val="000000"/>
                          </a:solidFill>
                          <a:latin typeface="Segoe UI" pitchFamily="34" charset="0"/>
                          <a:ea typeface="Segoe UI" pitchFamily="34" charset="0"/>
                          <a:cs typeface="Segoe UI" pitchFamily="34" charset="0"/>
                        </a:rPr>
                        <a:t>11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Segoe UI" pitchFamily="34" charset="0"/>
                        <a:ea typeface="Segoe UI" pitchFamily="34" charset="0"/>
                        <a:cs typeface="Segoe UI"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400" b="0" i="0" u="none" strike="noStrike" dirty="0">
                          <a:solidFill>
                            <a:srgbClr val="000000"/>
                          </a:solidFill>
                          <a:latin typeface="Segoe UI" pitchFamily="34" charset="0"/>
                          <a:ea typeface="Segoe UI" pitchFamily="34" charset="0"/>
                          <a:cs typeface="Segoe UI" pitchFamily="34" charset="0"/>
                        </a:rPr>
                        <a:t>2.04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Mã</a:t>
            </a:r>
            <a:r>
              <a:rPr lang="en-US" dirty="0" smtClean="0"/>
              <a:t> </a:t>
            </a:r>
            <a:r>
              <a:rPr lang="en-US" dirty="0" err="1" smtClean="0"/>
              <a:t>thống</a:t>
            </a:r>
            <a:r>
              <a:rPr lang="en-US" dirty="0" smtClean="0"/>
              <a:t> </a:t>
            </a:r>
            <a:r>
              <a:rPr lang="en-US" dirty="0" err="1" smtClean="0"/>
              <a:t>kê</a:t>
            </a:r>
            <a:r>
              <a:rPr lang="en-US" dirty="0" smtClean="0"/>
              <a:t> – </a:t>
            </a:r>
            <a:r>
              <a:rPr lang="en-US" dirty="0" err="1" smtClean="0"/>
              <a:t>Tính</a:t>
            </a:r>
            <a:r>
              <a:rPr lang="en-US" dirty="0" smtClean="0"/>
              <a:t> </a:t>
            </a:r>
            <a:r>
              <a:rPr lang="en-US" dirty="0" err="1" smtClean="0"/>
              <a:t>chất</a:t>
            </a:r>
            <a:r>
              <a:rPr lang="en-US" dirty="0" smtClean="0"/>
              <a:t> </a:t>
            </a:r>
            <a:r>
              <a:rPr lang="en-US" dirty="0" err="1" smtClean="0"/>
              <a:t>của</a:t>
            </a:r>
            <a:r>
              <a:rPr lang="en-US" dirty="0" smtClean="0"/>
              <a:t> Entropy</a:t>
            </a:r>
            <a:endParaRPr lang="en-US" dirty="0"/>
          </a:p>
        </p:txBody>
      </p:sp>
      <p:sp>
        <p:nvSpPr>
          <p:cNvPr id="3" name="Content Placeholder 2"/>
          <p:cNvSpPr>
            <a:spLocks noGrp="1"/>
          </p:cNvSpPr>
          <p:nvPr>
            <p:ph idx="1"/>
          </p:nvPr>
        </p:nvSpPr>
        <p:spPr/>
        <p:txBody>
          <a:bodyPr/>
          <a:lstStyle/>
          <a:p>
            <a:pPr>
              <a:buNone/>
            </a:pPr>
            <a:endParaRPr lang="en-US" sz="2000" dirty="0" smtClean="0"/>
          </a:p>
          <a:p>
            <a:pPr>
              <a:buNone/>
            </a:pPr>
            <a:endParaRPr lang="en-US" sz="2000" dirty="0" smtClean="0"/>
          </a:p>
          <a:p>
            <a:pPr>
              <a:buNone/>
            </a:pPr>
            <a:r>
              <a:rPr lang="en-US" sz="2000" dirty="0" err="1" smtClean="0"/>
              <a:t>Ví</a:t>
            </a:r>
            <a:r>
              <a:rPr lang="en-US" sz="2000" dirty="0" smtClean="0"/>
              <a:t> </a:t>
            </a:r>
            <a:r>
              <a:rPr lang="en-US" sz="2000" dirty="0" err="1" smtClean="0"/>
              <a:t>dụ</a:t>
            </a:r>
            <a:r>
              <a:rPr lang="en-US" sz="2000" dirty="0" smtClean="0"/>
              <a:t>: </a:t>
            </a:r>
            <a:r>
              <a:rPr lang="en-US" sz="2000" dirty="0" err="1" smtClean="0"/>
              <a:t>Nguồn</a:t>
            </a:r>
            <a:r>
              <a:rPr lang="en-US" sz="2000" dirty="0" smtClean="0"/>
              <a:t> tin “</a:t>
            </a:r>
            <a:r>
              <a:rPr lang="en-US" sz="2000" i="1" dirty="0" smtClean="0"/>
              <a:t>abracadabra</a:t>
            </a:r>
            <a:r>
              <a:rPr lang="en-US" sz="2000" dirty="0" smtClean="0"/>
              <a:t>”</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r>
              <a:rPr lang="en-US" sz="2000" i="1" dirty="0" smtClean="0"/>
              <a:t>	H(X)</a:t>
            </a:r>
            <a:r>
              <a:rPr lang="en-US" sz="2000" dirty="0" smtClean="0"/>
              <a:t>=2.04 </a:t>
            </a:r>
          </a:p>
          <a:p>
            <a:pPr>
              <a:buNone/>
            </a:pPr>
            <a:r>
              <a:rPr lang="en-US" sz="2000" dirty="0" smtClean="0"/>
              <a:t>	</a:t>
            </a:r>
            <a:r>
              <a:rPr lang="en-US" sz="2000" dirty="0" err="1" smtClean="0"/>
              <a:t>Nguồn</a:t>
            </a:r>
            <a:r>
              <a:rPr lang="en-US" sz="2000" dirty="0" smtClean="0"/>
              <a:t> tin “</a:t>
            </a:r>
            <a:r>
              <a:rPr lang="en-US" sz="2000" i="1" dirty="0" smtClean="0"/>
              <a:t>abracadabra</a:t>
            </a:r>
            <a:r>
              <a:rPr lang="en-US" sz="2000" dirty="0" smtClean="0"/>
              <a:t>” </a:t>
            </a:r>
            <a:r>
              <a:rPr lang="en-US" sz="2000" dirty="0" err="1" smtClean="0"/>
              <a:t>có</a:t>
            </a:r>
            <a:r>
              <a:rPr lang="en-US" sz="2000" dirty="0" smtClean="0"/>
              <a:t> </a:t>
            </a:r>
            <a:r>
              <a:rPr lang="en-US" sz="2000" dirty="0" err="1" smtClean="0"/>
              <a:t>thể</a:t>
            </a:r>
            <a:r>
              <a:rPr lang="en-US" sz="2000" dirty="0" smtClean="0"/>
              <a:t> </a:t>
            </a:r>
            <a:r>
              <a:rPr lang="en-US" sz="2000" dirty="0" err="1" smtClean="0"/>
              <a:t>mã</a:t>
            </a:r>
            <a:r>
              <a:rPr lang="en-US" sz="2000" dirty="0" smtClean="0"/>
              <a:t> </a:t>
            </a:r>
            <a:r>
              <a:rPr lang="en-US" sz="2000" dirty="0" err="1" smtClean="0"/>
              <a:t>hóa</a:t>
            </a:r>
            <a:r>
              <a:rPr lang="en-US" sz="2000" dirty="0" smtClean="0"/>
              <a:t> </a:t>
            </a:r>
            <a:r>
              <a:rPr lang="en-US" sz="2000" dirty="0" err="1" smtClean="0"/>
              <a:t>với</a:t>
            </a:r>
            <a:r>
              <a:rPr lang="en-US" sz="2000" dirty="0" smtClean="0"/>
              <a:t> </a:t>
            </a:r>
            <a:r>
              <a:rPr lang="en-US" sz="2000" dirty="0" err="1" smtClean="0"/>
              <a:t>mã</a:t>
            </a:r>
            <a:r>
              <a:rPr lang="en-US" sz="2000" dirty="0" smtClean="0"/>
              <a:t> </a:t>
            </a:r>
            <a:r>
              <a:rPr lang="en-US" sz="2000" dirty="0" err="1" smtClean="0"/>
              <a:t>có</a:t>
            </a:r>
            <a:r>
              <a:rPr lang="en-US" sz="2000" dirty="0" smtClean="0"/>
              <a:t> </a:t>
            </a:r>
            <a:r>
              <a:rPr lang="en-US" sz="2000" dirty="0" err="1" smtClean="0"/>
              <a:t>độ</a:t>
            </a:r>
            <a:r>
              <a:rPr lang="en-US" sz="2000" dirty="0" smtClean="0"/>
              <a:t> </a:t>
            </a:r>
            <a:r>
              <a:rPr lang="en-US" sz="2000" dirty="0" err="1" smtClean="0"/>
              <a:t>dài</a:t>
            </a:r>
            <a:r>
              <a:rPr lang="en-US" sz="2000" dirty="0" smtClean="0"/>
              <a:t> </a:t>
            </a:r>
            <a:r>
              <a:rPr lang="en-US" sz="2000" dirty="0" err="1" smtClean="0"/>
              <a:t>trung</a:t>
            </a:r>
            <a:r>
              <a:rPr lang="en-US" sz="2000" dirty="0" smtClean="0"/>
              <a:t> </a:t>
            </a:r>
            <a:r>
              <a:rPr lang="en-US" sz="2000" dirty="0" err="1" smtClean="0"/>
              <a:t>bình</a:t>
            </a:r>
            <a:r>
              <a:rPr lang="en-US" sz="2000" dirty="0" smtClean="0"/>
              <a:t> 2.04bit/</a:t>
            </a:r>
            <a:r>
              <a:rPr lang="en-US" sz="2000" dirty="0" err="1" smtClean="0"/>
              <a:t>kí</a:t>
            </a:r>
            <a:r>
              <a:rPr lang="en-US" sz="2000" dirty="0" smtClean="0"/>
              <a:t> </a:t>
            </a:r>
            <a:r>
              <a:rPr lang="en-US" sz="2000" dirty="0" err="1" smtClean="0"/>
              <a:t>tự</a:t>
            </a:r>
            <a:r>
              <a:rPr lang="en-US" sz="2000" dirty="0" smtClean="0"/>
              <a:t>. </a:t>
            </a:r>
            <a:r>
              <a:rPr lang="en-US" sz="2000" dirty="0" err="1" smtClean="0"/>
              <a:t>Bản</a:t>
            </a:r>
            <a:r>
              <a:rPr lang="en-US" sz="2000" dirty="0" smtClean="0"/>
              <a:t> tin </a:t>
            </a:r>
            <a:r>
              <a:rPr lang="en-US" sz="2000" dirty="0" err="1" smtClean="0"/>
              <a:t>mã</a:t>
            </a:r>
            <a:r>
              <a:rPr lang="en-US" sz="2000" dirty="0" smtClean="0"/>
              <a:t> </a:t>
            </a:r>
            <a:r>
              <a:rPr lang="en-US" sz="2000" dirty="0" err="1" smtClean="0"/>
              <a:t>hóa</a:t>
            </a:r>
            <a:r>
              <a:rPr lang="en-US" sz="2000" dirty="0" smtClean="0"/>
              <a:t> </a:t>
            </a:r>
            <a:r>
              <a:rPr lang="en-US" sz="2000" dirty="0" err="1" smtClean="0"/>
              <a:t>theo</a:t>
            </a:r>
            <a:r>
              <a:rPr lang="en-US" sz="2000" dirty="0" smtClean="0"/>
              <a:t> </a:t>
            </a:r>
            <a:r>
              <a:rPr lang="en-US" sz="2000" dirty="0" err="1" smtClean="0"/>
              <a:t>cách</a:t>
            </a:r>
            <a:r>
              <a:rPr lang="en-US" sz="2000" dirty="0" smtClean="0"/>
              <a:t> </a:t>
            </a:r>
            <a:r>
              <a:rPr lang="en-US" sz="2000" dirty="0" err="1" smtClean="0"/>
              <a:t>này</a:t>
            </a:r>
            <a:r>
              <a:rPr lang="en-US" sz="2000" dirty="0" smtClean="0"/>
              <a:t> </a:t>
            </a:r>
            <a:r>
              <a:rPr lang="en-US" sz="2000" dirty="0" err="1" smtClean="0"/>
              <a:t>được</a:t>
            </a:r>
            <a:r>
              <a:rPr lang="en-US" sz="2000" dirty="0" smtClean="0"/>
              <a:t> </a:t>
            </a:r>
            <a:r>
              <a:rPr lang="en-US" sz="2000" dirty="0" err="1" smtClean="0"/>
              <a:t>gọi</a:t>
            </a:r>
            <a:r>
              <a:rPr lang="en-US" sz="2000" dirty="0" smtClean="0"/>
              <a:t> </a:t>
            </a:r>
            <a:r>
              <a:rPr lang="en-US" sz="2000" dirty="0" err="1" smtClean="0"/>
              <a:t>là</a:t>
            </a:r>
            <a:r>
              <a:rPr lang="en-US" sz="2000" dirty="0" smtClean="0"/>
              <a:t> </a:t>
            </a:r>
            <a:r>
              <a:rPr lang="en-US" sz="2000" b="1" dirty="0" err="1" smtClean="0"/>
              <a:t>mã</a:t>
            </a:r>
            <a:r>
              <a:rPr lang="en-US" sz="2000" b="1" dirty="0" smtClean="0"/>
              <a:t> </a:t>
            </a:r>
            <a:r>
              <a:rPr lang="en-US" sz="2000" b="1" dirty="0" err="1" smtClean="0"/>
              <a:t>tối</a:t>
            </a:r>
            <a:r>
              <a:rPr lang="en-US" sz="2000" b="1" dirty="0" smtClean="0"/>
              <a:t> </a:t>
            </a:r>
            <a:r>
              <a:rPr lang="en-US" sz="2000" b="1" dirty="0" err="1" smtClean="0"/>
              <a:t>ưu</a:t>
            </a:r>
            <a:r>
              <a:rPr lang="en-US" sz="2000" b="1" dirty="0" smtClean="0"/>
              <a:t> </a:t>
            </a:r>
            <a:r>
              <a:rPr lang="en-US" sz="2000" dirty="0" smtClean="0"/>
              <a:t>hay </a:t>
            </a:r>
            <a:r>
              <a:rPr lang="en-US" sz="2000" b="1" dirty="0" err="1" smtClean="0"/>
              <a:t>mã</a:t>
            </a:r>
            <a:r>
              <a:rPr lang="en-US" sz="2000" b="1" dirty="0" smtClean="0"/>
              <a:t> </a:t>
            </a:r>
            <a:r>
              <a:rPr lang="en-US" sz="2000" b="1" dirty="0" err="1" smtClean="0"/>
              <a:t>hóa</a:t>
            </a:r>
            <a:r>
              <a:rPr lang="en-US" sz="2000" b="1" dirty="0" smtClean="0"/>
              <a:t> Entropy</a:t>
            </a:r>
            <a:r>
              <a:rPr lang="en-US" sz="2000" dirty="0" smtClean="0"/>
              <a:t>.</a:t>
            </a:r>
          </a:p>
        </p:txBody>
      </p:sp>
      <p:sp>
        <p:nvSpPr>
          <p:cNvPr id="4" name="Date Placeholder 3"/>
          <p:cNvSpPr>
            <a:spLocks noGrp="1"/>
          </p:cNvSpPr>
          <p:nvPr>
            <p:ph type="dt" sz="half" idx="10"/>
          </p:nvPr>
        </p:nvSpPr>
        <p:spPr/>
        <p:txBody>
          <a:bodyPr/>
          <a:lstStyle/>
          <a:p>
            <a:pPr>
              <a:defRPr/>
            </a:pPr>
            <a:fld id="{EECAA9FD-C523-4143-AAA1-34EBFA4FA03F}" type="datetime1">
              <a:rPr lang="vi-VN" smtClean="0"/>
              <a:pPr>
                <a:defRPr/>
              </a:pPr>
              <a:t>30/09/2012</a:t>
            </a:fld>
            <a:endParaRPr lang="en-US" dirty="0"/>
          </a:p>
        </p:txBody>
      </p:sp>
      <p:sp>
        <p:nvSpPr>
          <p:cNvPr id="5" name="Slide Number Placeholder 4"/>
          <p:cNvSpPr>
            <a:spLocks noGrp="1"/>
          </p:cNvSpPr>
          <p:nvPr>
            <p:ph type="sldNum" sz="quarter" idx="11"/>
          </p:nvPr>
        </p:nvSpPr>
        <p:spPr/>
        <p:txBody>
          <a:bodyPr/>
          <a:lstStyle/>
          <a:p>
            <a:pPr>
              <a:defRPr/>
            </a:pPr>
            <a:r>
              <a:rPr lang="en-US" smtClean="0"/>
              <a:t>Slice </a:t>
            </a:r>
            <a:fld id="{03282F7E-94B9-4486-BCFF-8563087F320F}" type="slidenum">
              <a:rPr lang="en-US" smtClean="0"/>
              <a:pPr>
                <a:defRPr/>
              </a:pPr>
              <a:t>4</a:t>
            </a:fld>
            <a:endParaRPr lang="en-US"/>
          </a:p>
        </p:txBody>
      </p:sp>
      <p:sp>
        <p:nvSpPr>
          <p:cNvPr id="6" name="Footer Placeholder 5"/>
          <p:cNvSpPr>
            <a:spLocks noGrp="1"/>
          </p:cNvSpPr>
          <p:nvPr>
            <p:ph type="ftr" sz="quarter" idx="12"/>
          </p:nvPr>
        </p:nvSpPr>
        <p:spPr/>
        <p:txBody>
          <a:bodyPr/>
          <a:lstStyle/>
          <a:p>
            <a:pPr>
              <a:defRPr/>
            </a:pPr>
            <a:r>
              <a:rPr lang="en-US" smtClean="0"/>
              <a:t>Trường ĐH Bách Khoa Hà Nội</a:t>
            </a:r>
            <a:endParaRPr lang="en-US"/>
          </a:p>
        </p:txBody>
      </p:sp>
      <p:graphicFrame>
        <p:nvGraphicFramePr>
          <p:cNvPr id="1028" name="Content Placeholder 6"/>
          <p:cNvGraphicFramePr>
            <a:graphicFrameLocks noChangeAspect="1"/>
          </p:cNvGraphicFramePr>
          <p:nvPr/>
        </p:nvGraphicFramePr>
        <p:xfrm>
          <a:off x="2133600" y="1066800"/>
          <a:ext cx="4826000" cy="944563"/>
        </p:xfrm>
        <a:graphic>
          <a:graphicData uri="http://schemas.openxmlformats.org/presentationml/2006/ole">
            <mc:AlternateContent xmlns:mc="http://schemas.openxmlformats.org/markup-compatibility/2006">
              <mc:Choice xmlns:v="urn:schemas-microsoft-com:vml" Requires="v">
                <p:oleObj spid="_x0000_s12292" name="Equation" r:id="rId3" imgW="1752480" imgH="342720" progId="Equation.3">
                  <p:embed/>
                </p:oleObj>
              </mc:Choice>
              <mc:Fallback>
                <p:oleObj name="Equation" r:id="rId3" imgW="1752480" imgH="342720" progId="Equation.3">
                  <p:embed/>
                  <p:pic>
                    <p:nvPicPr>
                      <p:cNvPr id="0" name="Content Placeholder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066800"/>
                        <a:ext cx="4826000" cy="944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Table 11"/>
          <p:cNvGraphicFramePr>
            <a:graphicFrameLocks noGrp="1"/>
          </p:cNvGraphicFramePr>
          <p:nvPr/>
        </p:nvGraphicFramePr>
        <p:xfrm>
          <a:off x="1219200" y="2362200"/>
          <a:ext cx="3962399" cy="2362199"/>
        </p:xfrm>
        <a:graphic>
          <a:graphicData uri="http://schemas.openxmlformats.org/drawingml/2006/table">
            <a:tbl>
              <a:tblPr/>
              <a:tblGrid>
                <a:gridCol w="837864"/>
                <a:gridCol w="837864"/>
                <a:gridCol w="1117152"/>
                <a:gridCol w="1169519"/>
              </a:tblGrid>
              <a:tr h="337457">
                <a:tc>
                  <a:txBody>
                    <a:bodyPr/>
                    <a:lstStyle/>
                    <a:p>
                      <a:pPr algn="ctr" fontAlgn="b"/>
                      <a:r>
                        <a:rPr lang="en-US" sz="1400" b="0" i="0" u="none" strike="noStrike" dirty="0">
                          <a:solidFill>
                            <a:srgbClr val="000000"/>
                          </a:solidFill>
                          <a:latin typeface="Segoe UI" pitchFamily="34" charset="0"/>
                          <a:ea typeface="Segoe UI" pitchFamily="34" charset="0"/>
                          <a:cs typeface="Segoe UI" pitchFamily="34" charset="0"/>
                        </a:rPr>
                        <a:t>symbol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Tần suất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Segoe UI" pitchFamily="34" charset="0"/>
                          <a:ea typeface="Segoe UI" pitchFamily="34" charset="0"/>
                          <a:cs typeface="Segoe UI" pitchFamily="34" charset="0"/>
                        </a:rPr>
                        <a:t>p(x)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-p(x).log2p(x)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7457">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0.45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0.52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7457">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0.18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0.45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7457">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Segoe UI" pitchFamily="34" charset="0"/>
                          <a:ea typeface="Segoe UI" pitchFamily="34" charset="0"/>
                          <a:cs typeface="Segoe UI" pitchFamily="34" charset="0"/>
                        </a:rPr>
                        <a:t>0.18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0.45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7457">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0.09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0.31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7457">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0.09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0.31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7457">
                <a:tc>
                  <a:txBody>
                    <a:bodyPr/>
                    <a:lstStyle/>
                    <a:p>
                      <a:pPr algn="l" fontAlgn="b"/>
                      <a:endParaRPr lang="en-US" sz="1400" b="0" i="0" u="none" strike="noStrike">
                        <a:solidFill>
                          <a:srgbClr val="000000"/>
                        </a:solidFill>
                        <a:latin typeface="Segoe UI" pitchFamily="34" charset="0"/>
                        <a:ea typeface="Segoe UI" pitchFamily="34" charset="0"/>
                        <a:cs typeface="Segoe UI"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400" b="0" i="0" u="none" strike="noStrike">
                          <a:solidFill>
                            <a:srgbClr val="000000"/>
                          </a:solidFill>
                          <a:latin typeface="Segoe UI" pitchFamily="34" charset="0"/>
                          <a:ea typeface="Segoe UI" pitchFamily="34" charset="0"/>
                          <a:cs typeface="Segoe UI" pitchFamily="34" charset="0"/>
                        </a:rPr>
                        <a:t>11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Segoe UI" pitchFamily="34" charset="0"/>
                        <a:ea typeface="Segoe UI" pitchFamily="34" charset="0"/>
                        <a:cs typeface="Segoe UI"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400" b="0" i="0" u="none" strike="noStrike" dirty="0">
                          <a:solidFill>
                            <a:srgbClr val="000000"/>
                          </a:solidFill>
                          <a:latin typeface="Segoe UI" pitchFamily="34" charset="0"/>
                          <a:ea typeface="Segoe UI" pitchFamily="34" charset="0"/>
                          <a:cs typeface="Segoe UI" pitchFamily="34" charset="0"/>
                        </a:rPr>
                        <a:t>2.04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Mã</a:t>
            </a:r>
            <a:r>
              <a:rPr lang="en-US" dirty="0" smtClean="0"/>
              <a:t> </a:t>
            </a:r>
            <a:r>
              <a:rPr lang="en-US" dirty="0" err="1" smtClean="0"/>
              <a:t>thống</a:t>
            </a:r>
            <a:r>
              <a:rPr lang="en-US" dirty="0" smtClean="0"/>
              <a:t> </a:t>
            </a:r>
            <a:r>
              <a:rPr lang="en-US" dirty="0" err="1" smtClean="0"/>
              <a:t>kê</a:t>
            </a:r>
            <a:r>
              <a:rPr lang="en-US" dirty="0" smtClean="0"/>
              <a:t> – Entropy </a:t>
            </a:r>
            <a:r>
              <a:rPr lang="en-US" dirty="0" err="1" smtClean="0"/>
              <a:t>của</a:t>
            </a:r>
            <a:r>
              <a:rPr lang="en-US" dirty="0" smtClean="0"/>
              <a:t> </a:t>
            </a:r>
            <a:r>
              <a:rPr lang="en-US" dirty="0" err="1" smtClean="0"/>
              <a:t>nguồn</a:t>
            </a:r>
            <a:r>
              <a:rPr lang="en-US" dirty="0" smtClean="0"/>
              <a:t> tin </a:t>
            </a:r>
            <a:r>
              <a:rPr lang="en-US" dirty="0" err="1" smtClean="0"/>
              <a:t>nhị</a:t>
            </a:r>
            <a:r>
              <a:rPr lang="en-US" dirty="0" smtClean="0"/>
              <a:t> </a:t>
            </a:r>
            <a:r>
              <a:rPr lang="en-US" dirty="0" err="1" smtClean="0"/>
              <a:t>phân</a:t>
            </a:r>
            <a:endParaRPr lang="en-US" dirty="0"/>
          </a:p>
        </p:txBody>
      </p:sp>
      <p:sp>
        <p:nvSpPr>
          <p:cNvPr id="3" name="Content Placeholder 2"/>
          <p:cNvSpPr>
            <a:spLocks noGrp="1"/>
          </p:cNvSpPr>
          <p:nvPr>
            <p:ph idx="1"/>
          </p:nvPr>
        </p:nvSpPr>
        <p:spPr>
          <a:xfrm>
            <a:off x="304800" y="838200"/>
            <a:ext cx="4038600" cy="5791200"/>
          </a:xfrm>
        </p:spPr>
        <p:txBody>
          <a:bodyPr/>
          <a:lstStyle/>
          <a:p>
            <a:pPr>
              <a:buNone/>
            </a:pPr>
            <a:endParaRPr lang="en-US" sz="2000" dirty="0" smtClean="0"/>
          </a:p>
          <a:p>
            <a:pPr>
              <a:buNone/>
            </a:pPr>
            <a:r>
              <a:rPr lang="en-US" sz="2000" dirty="0" err="1" smtClean="0"/>
              <a:t>Bản</a:t>
            </a:r>
            <a:r>
              <a:rPr lang="en-US" sz="2000" dirty="0" smtClean="0"/>
              <a:t> tin binary </a:t>
            </a:r>
            <a:r>
              <a:rPr lang="en-US" sz="2000" dirty="0" err="1" smtClean="0"/>
              <a:t>gồm</a:t>
            </a:r>
            <a:r>
              <a:rPr lang="en-US" sz="2000" dirty="0" smtClean="0"/>
              <a:t> 2 </a:t>
            </a:r>
            <a:r>
              <a:rPr lang="en-US" sz="2000" dirty="0" err="1" smtClean="0"/>
              <a:t>kí</a:t>
            </a:r>
            <a:r>
              <a:rPr lang="en-US" sz="2000" dirty="0" smtClean="0"/>
              <a:t> </a:t>
            </a:r>
            <a:r>
              <a:rPr lang="en-US" sz="2000" dirty="0" err="1" smtClean="0"/>
              <a:t>tự</a:t>
            </a:r>
            <a:r>
              <a:rPr lang="en-US" sz="2000" dirty="0" smtClean="0"/>
              <a:t> A,B</a:t>
            </a:r>
          </a:p>
          <a:p>
            <a:pPr>
              <a:buNone/>
            </a:pPr>
            <a:r>
              <a:rPr lang="en-US" sz="2000" dirty="0" smtClean="0"/>
              <a:t>P(A)=1-P(B)</a:t>
            </a:r>
          </a:p>
          <a:p>
            <a:pPr>
              <a:buNone/>
            </a:pPr>
            <a:endParaRPr lang="en-US" sz="2000" dirty="0" smtClean="0"/>
          </a:p>
          <a:p>
            <a:pPr>
              <a:buNone/>
            </a:pPr>
            <a:r>
              <a:rPr lang="en-US" sz="2000" dirty="0" err="1" smtClean="0"/>
              <a:t>Nhận</a:t>
            </a:r>
            <a:r>
              <a:rPr lang="en-US" sz="2000" dirty="0" smtClean="0"/>
              <a:t> </a:t>
            </a:r>
            <a:r>
              <a:rPr lang="en-US" sz="2000" dirty="0" err="1" smtClean="0"/>
              <a:t>xét</a:t>
            </a:r>
            <a:r>
              <a:rPr lang="en-US" sz="2000" dirty="0" smtClean="0"/>
              <a:t>:</a:t>
            </a:r>
          </a:p>
          <a:p>
            <a:pPr marL="180975" indent="-180975">
              <a:buFontTx/>
              <a:buChar char="-"/>
            </a:pPr>
            <a:r>
              <a:rPr lang="en-US" sz="1600" dirty="0" err="1" smtClean="0"/>
              <a:t>Giá</a:t>
            </a:r>
            <a:r>
              <a:rPr lang="en-US" sz="1600" dirty="0" smtClean="0"/>
              <a:t> </a:t>
            </a:r>
            <a:r>
              <a:rPr lang="en-US" sz="1600" dirty="0" err="1" smtClean="0"/>
              <a:t>trị</a:t>
            </a:r>
            <a:r>
              <a:rPr lang="en-US" sz="1600" dirty="0" smtClean="0"/>
              <a:t> Entropy </a:t>
            </a:r>
            <a:r>
              <a:rPr lang="en-US" sz="1600" dirty="0" err="1" smtClean="0"/>
              <a:t>cực</a:t>
            </a:r>
            <a:r>
              <a:rPr lang="en-US" sz="1600" dirty="0" smtClean="0"/>
              <a:t> </a:t>
            </a:r>
            <a:r>
              <a:rPr lang="en-US" sz="1600" dirty="0" err="1" smtClean="0"/>
              <a:t>đại</a:t>
            </a:r>
            <a:r>
              <a:rPr lang="en-US" sz="1600" dirty="0" smtClean="0"/>
              <a:t> H=1 </a:t>
            </a:r>
            <a:r>
              <a:rPr lang="en-US" sz="1600" dirty="0" err="1" smtClean="0"/>
              <a:t>khi</a:t>
            </a:r>
            <a:r>
              <a:rPr lang="en-US" sz="1600" dirty="0" smtClean="0"/>
              <a:t> A </a:t>
            </a:r>
            <a:r>
              <a:rPr lang="en-US" sz="1600" dirty="0" err="1" smtClean="0"/>
              <a:t>và</a:t>
            </a:r>
            <a:r>
              <a:rPr lang="en-US" sz="1600" dirty="0" smtClean="0"/>
              <a:t> B </a:t>
            </a:r>
            <a:r>
              <a:rPr lang="en-US" sz="1600" dirty="0" err="1" smtClean="0"/>
              <a:t>có</a:t>
            </a:r>
            <a:r>
              <a:rPr lang="en-US" sz="1600" dirty="0" smtClean="0"/>
              <a:t> </a:t>
            </a:r>
            <a:r>
              <a:rPr lang="en-US" sz="1600" dirty="0" err="1" smtClean="0"/>
              <a:t>xác</a:t>
            </a:r>
            <a:r>
              <a:rPr lang="en-US" sz="1600" dirty="0" smtClean="0"/>
              <a:t> </a:t>
            </a:r>
            <a:r>
              <a:rPr lang="en-US" sz="1600" dirty="0" err="1" smtClean="0"/>
              <a:t>suất</a:t>
            </a:r>
            <a:r>
              <a:rPr lang="en-US" sz="1600" dirty="0" smtClean="0"/>
              <a:t> </a:t>
            </a:r>
            <a:r>
              <a:rPr lang="en-US" sz="1600" dirty="0" err="1" smtClean="0"/>
              <a:t>như</a:t>
            </a:r>
            <a:r>
              <a:rPr lang="en-US" sz="1600" dirty="0" smtClean="0"/>
              <a:t> </a:t>
            </a:r>
            <a:r>
              <a:rPr lang="en-US" sz="1600" dirty="0" err="1" smtClean="0"/>
              <a:t>nhau</a:t>
            </a:r>
            <a:r>
              <a:rPr lang="en-US" sz="1600" dirty="0" smtClean="0"/>
              <a:t> (0.5). </a:t>
            </a:r>
            <a:r>
              <a:rPr lang="en-US" sz="1600" dirty="0" err="1" smtClean="0"/>
              <a:t>Khi</a:t>
            </a:r>
            <a:r>
              <a:rPr lang="en-US" sz="1600" dirty="0" smtClean="0"/>
              <a:t> </a:t>
            </a:r>
            <a:r>
              <a:rPr lang="en-US" sz="1600" dirty="0" err="1" smtClean="0"/>
              <a:t>đó</a:t>
            </a:r>
            <a:r>
              <a:rPr lang="en-US" sz="1600" dirty="0" smtClean="0"/>
              <a:t> </a:t>
            </a:r>
            <a:r>
              <a:rPr lang="en-US" sz="1600" dirty="0" err="1" smtClean="0"/>
              <a:t>độ</a:t>
            </a:r>
            <a:r>
              <a:rPr lang="en-US" sz="1600" dirty="0" smtClean="0"/>
              <a:t> </a:t>
            </a:r>
            <a:r>
              <a:rPr lang="en-US" sz="1600" dirty="0" err="1" smtClean="0"/>
              <a:t>dài</a:t>
            </a:r>
            <a:r>
              <a:rPr lang="en-US" sz="1600" dirty="0" smtClean="0"/>
              <a:t> </a:t>
            </a:r>
            <a:r>
              <a:rPr lang="en-US" sz="1600" dirty="0" err="1" smtClean="0"/>
              <a:t>mã</a:t>
            </a:r>
            <a:r>
              <a:rPr lang="en-US" sz="1600" dirty="0" smtClean="0"/>
              <a:t> </a:t>
            </a:r>
            <a:r>
              <a:rPr lang="en-US" sz="1600" dirty="0" err="1" smtClean="0"/>
              <a:t>trung</a:t>
            </a:r>
            <a:r>
              <a:rPr lang="en-US" sz="1600" dirty="0" smtClean="0"/>
              <a:t> </a:t>
            </a:r>
            <a:r>
              <a:rPr lang="en-US" sz="1600" dirty="0" err="1" smtClean="0"/>
              <a:t>bình</a:t>
            </a:r>
            <a:r>
              <a:rPr lang="en-US" sz="1600" dirty="0" smtClean="0"/>
              <a:t> </a:t>
            </a:r>
            <a:r>
              <a:rPr lang="en-US" sz="1600" dirty="0" err="1" smtClean="0"/>
              <a:t>là</a:t>
            </a:r>
            <a:r>
              <a:rPr lang="en-US" sz="1600" dirty="0" smtClean="0"/>
              <a:t> 1 bit – </a:t>
            </a:r>
            <a:r>
              <a:rPr lang="en-US" sz="1600" dirty="0" err="1" smtClean="0"/>
              <a:t>tối</a:t>
            </a:r>
            <a:r>
              <a:rPr lang="en-US" sz="1600" dirty="0" smtClean="0"/>
              <a:t> </a:t>
            </a:r>
            <a:r>
              <a:rPr lang="en-US" sz="1600" dirty="0" err="1" smtClean="0"/>
              <a:t>ưu</a:t>
            </a:r>
            <a:r>
              <a:rPr lang="en-US" sz="1600" dirty="0" smtClean="0"/>
              <a:t>.</a:t>
            </a:r>
          </a:p>
          <a:p>
            <a:pPr marL="180975" indent="-180975">
              <a:buFontTx/>
              <a:buChar char="-"/>
            </a:pPr>
            <a:r>
              <a:rPr lang="en-US" sz="1600" dirty="0" err="1" smtClean="0"/>
              <a:t>Trong</a:t>
            </a:r>
            <a:r>
              <a:rPr lang="en-US" sz="1600" dirty="0" smtClean="0"/>
              <a:t> </a:t>
            </a:r>
            <a:r>
              <a:rPr lang="en-US" sz="1600" dirty="0" err="1" smtClean="0"/>
              <a:t>các</a:t>
            </a:r>
            <a:r>
              <a:rPr lang="en-US" sz="1600" dirty="0" smtClean="0"/>
              <a:t> </a:t>
            </a:r>
            <a:r>
              <a:rPr lang="en-US" sz="1600" dirty="0" err="1" smtClean="0"/>
              <a:t>trường</a:t>
            </a:r>
            <a:r>
              <a:rPr lang="en-US" sz="1600" dirty="0" smtClean="0"/>
              <a:t> </a:t>
            </a:r>
            <a:r>
              <a:rPr lang="en-US" sz="1600" dirty="0" err="1" smtClean="0"/>
              <a:t>hợp</a:t>
            </a:r>
            <a:r>
              <a:rPr lang="en-US" sz="1600" dirty="0" smtClean="0"/>
              <a:t> </a:t>
            </a:r>
            <a:r>
              <a:rPr lang="en-US" sz="1600" dirty="0" err="1" smtClean="0"/>
              <a:t>còn</a:t>
            </a:r>
            <a:r>
              <a:rPr lang="en-US" sz="1600" dirty="0" smtClean="0"/>
              <a:t> </a:t>
            </a:r>
            <a:r>
              <a:rPr lang="en-US" sz="1600" dirty="0" err="1" smtClean="0"/>
              <a:t>lại</a:t>
            </a:r>
            <a:r>
              <a:rPr lang="en-US" sz="1600" dirty="0" smtClean="0"/>
              <a:t>, H&lt;1, </a:t>
            </a:r>
            <a:r>
              <a:rPr lang="en-US" sz="1600" dirty="0" err="1" smtClean="0"/>
              <a:t>cần</a:t>
            </a:r>
            <a:r>
              <a:rPr lang="en-US" sz="1600" dirty="0" smtClean="0"/>
              <a:t> </a:t>
            </a:r>
            <a:r>
              <a:rPr lang="en-US" sz="1600" dirty="0" err="1" smtClean="0"/>
              <a:t>lựa</a:t>
            </a:r>
            <a:r>
              <a:rPr lang="en-US" sz="1600" dirty="0" smtClean="0"/>
              <a:t> </a:t>
            </a:r>
            <a:r>
              <a:rPr lang="en-US" sz="1600" dirty="0" err="1" smtClean="0"/>
              <a:t>chọn</a:t>
            </a:r>
            <a:r>
              <a:rPr lang="en-US" sz="1600" dirty="0" smtClean="0"/>
              <a:t> </a:t>
            </a:r>
            <a:r>
              <a:rPr lang="en-US" sz="1600" dirty="0" err="1" smtClean="0"/>
              <a:t>mã</a:t>
            </a:r>
            <a:r>
              <a:rPr lang="en-US" sz="1600" dirty="0" smtClean="0"/>
              <a:t> </a:t>
            </a:r>
            <a:r>
              <a:rPr lang="en-US" sz="1600" dirty="0" err="1" smtClean="0"/>
              <a:t>khác</a:t>
            </a:r>
            <a:r>
              <a:rPr lang="en-US" sz="1600" dirty="0" smtClean="0"/>
              <a:t> </a:t>
            </a:r>
            <a:r>
              <a:rPr lang="en-US" sz="1600" dirty="0" err="1" smtClean="0"/>
              <a:t>để</a:t>
            </a:r>
            <a:r>
              <a:rPr lang="en-US" sz="1600" dirty="0" smtClean="0"/>
              <a:t> </a:t>
            </a:r>
            <a:r>
              <a:rPr lang="en-US" sz="1600" dirty="0" err="1" smtClean="0"/>
              <a:t>đạt</a:t>
            </a:r>
            <a:r>
              <a:rPr lang="en-US" sz="1600" dirty="0" smtClean="0"/>
              <a:t> </a:t>
            </a:r>
            <a:r>
              <a:rPr lang="en-US" sz="1600" dirty="0" err="1" smtClean="0"/>
              <a:t>hiệu</a:t>
            </a:r>
            <a:r>
              <a:rPr lang="en-US" sz="1600" dirty="0" smtClean="0"/>
              <a:t> </a:t>
            </a:r>
            <a:r>
              <a:rPr lang="en-US" sz="1600" dirty="0" err="1" smtClean="0"/>
              <a:t>quả</a:t>
            </a:r>
            <a:r>
              <a:rPr lang="en-US" sz="1600" dirty="0" smtClean="0"/>
              <a:t> </a:t>
            </a:r>
            <a:r>
              <a:rPr lang="en-US" sz="1600" dirty="0" err="1" smtClean="0"/>
              <a:t>tốt</a:t>
            </a:r>
            <a:r>
              <a:rPr lang="en-US" sz="1600" dirty="0" smtClean="0"/>
              <a:t> </a:t>
            </a:r>
            <a:r>
              <a:rPr lang="en-US" sz="1600" dirty="0" err="1" smtClean="0"/>
              <a:t>hơn</a:t>
            </a:r>
            <a:r>
              <a:rPr lang="en-US" sz="1600" dirty="0" smtClean="0"/>
              <a:t> (code efficiency)</a:t>
            </a:r>
          </a:p>
          <a:p>
            <a:pPr>
              <a:buNone/>
            </a:pPr>
            <a:endParaRPr lang="en-US" sz="2000" dirty="0" smtClean="0"/>
          </a:p>
          <a:p>
            <a:pPr>
              <a:buNone/>
            </a:pPr>
            <a:endParaRPr lang="en-US" sz="2000" dirty="0" smtClean="0"/>
          </a:p>
        </p:txBody>
      </p:sp>
      <p:sp>
        <p:nvSpPr>
          <p:cNvPr id="4" name="Date Placeholder 3"/>
          <p:cNvSpPr>
            <a:spLocks noGrp="1"/>
          </p:cNvSpPr>
          <p:nvPr>
            <p:ph type="dt" sz="half" idx="10"/>
          </p:nvPr>
        </p:nvSpPr>
        <p:spPr/>
        <p:txBody>
          <a:bodyPr/>
          <a:lstStyle/>
          <a:p>
            <a:pPr>
              <a:defRPr/>
            </a:pPr>
            <a:fld id="{EECAA9FD-C523-4143-AAA1-34EBFA4FA03F}" type="datetime1">
              <a:rPr lang="vi-VN" smtClean="0"/>
              <a:pPr>
                <a:defRPr/>
              </a:pPr>
              <a:t>30/09/2012</a:t>
            </a:fld>
            <a:endParaRPr lang="en-US" dirty="0"/>
          </a:p>
        </p:txBody>
      </p:sp>
      <p:sp>
        <p:nvSpPr>
          <p:cNvPr id="5" name="Slide Number Placeholder 4"/>
          <p:cNvSpPr>
            <a:spLocks noGrp="1"/>
          </p:cNvSpPr>
          <p:nvPr>
            <p:ph type="sldNum" sz="quarter" idx="11"/>
          </p:nvPr>
        </p:nvSpPr>
        <p:spPr/>
        <p:txBody>
          <a:bodyPr/>
          <a:lstStyle/>
          <a:p>
            <a:pPr>
              <a:defRPr/>
            </a:pPr>
            <a:r>
              <a:rPr lang="en-US" smtClean="0"/>
              <a:t>Slice </a:t>
            </a:r>
            <a:fld id="{03282F7E-94B9-4486-BCFF-8563087F320F}" type="slidenum">
              <a:rPr lang="en-US" smtClean="0"/>
              <a:pPr>
                <a:defRPr/>
              </a:pPr>
              <a:t>5</a:t>
            </a:fld>
            <a:endParaRPr lang="en-US"/>
          </a:p>
        </p:txBody>
      </p:sp>
      <p:sp>
        <p:nvSpPr>
          <p:cNvPr id="6" name="Footer Placeholder 5"/>
          <p:cNvSpPr>
            <a:spLocks noGrp="1"/>
          </p:cNvSpPr>
          <p:nvPr>
            <p:ph type="ftr" sz="quarter" idx="12"/>
          </p:nvPr>
        </p:nvSpPr>
        <p:spPr/>
        <p:txBody>
          <a:bodyPr/>
          <a:lstStyle/>
          <a:p>
            <a:pPr>
              <a:defRPr/>
            </a:pPr>
            <a:r>
              <a:rPr lang="en-US" smtClean="0"/>
              <a:t>Trường ĐH Bách Khoa Hà Nội</a:t>
            </a:r>
            <a:endParaRPr lang="en-US"/>
          </a:p>
        </p:txBody>
      </p:sp>
      <p:pic>
        <p:nvPicPr>
          <p:cNvPr id="13315" name="Picture 3" descr="Z:\enG00046.gif"/>
          <p:cNvPicPr>
            <a:picLocks noChangeAspect="1" noChangeArrowheads="1"/>
          </p:cNvPicPr>
          <p:nvPr/>
        </p:nvPicPr>
        <p:blipFill>
          <a:blip r:embed="rId2" cstate="print"/>
          <a:srcRect/>
          <a:stretch>
            <a:fillRect/>
          </a:stretch>
        </p:blipFill>
        <p:spPr bwMode="auto">
          <a:xfrm>
            <a:off x="4750044" y="800100"/>
            <a:ext cx="4317756" cy="31623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Mã</a:t>
            </a:r>
            <a:r>
              <a:rPr lang="en-US" dirty="0" smtClean="0"/>
              <a:t> </a:t>
            </a:r>
            <a:r>
              <a:rPr lang="en-US" dirty="0" err="1" smtClean="0"/>
              <a:t>thống</a:t>
            </a:r>
            <a:r>
              <a:rPr lang="en-US" dirty="0" smtClean="0"/>
              <a:t> </a:t>
            </a:r>
            <a:r>
              <a:rPr lang="en-US" dirty="0" err="1" smtClean="0"/>
              <a:t>kê</a:t>
            </a:r>
            <a:r>
              <a:rPr lang="en-US" dirty="0" smtClean="0"/>
              <a:t> – </a:t>
            </a:r>
            <a:r>
              <a:rPr lang="en-US" dirty="0" err="1" smtClean="0"/>
              <a:t>Định</a:t>
            </a:r>
            <a:r>
              <a:rPr lang="en-US" dirty="0" smtClean="0"/>
              <a:t> </a:t>
            </a:r>
            <a:r>
              <a:rPr lang="en-US" dirty="0" err="1" smtClean="0"/>
              <a:t>nghĩa</a:t>
            </a:r>
            <a:r>
              <a:rPr lang="en-US" dirty="0" smtClean="0"/>
              <a:t> </a:t>
            </a:r>
            <a:r>
              <a:rPr lang="en-US" dirty="0" err="1" smtClean="0"/>
              <a:t>và</a:t>
            </a:r>
            <a:r>
              <a:rPr lang="en-US" dirty="0" smtClean="0"/>
              <a:t> </a:t>
            </a:r>
            <a:r>
              <a:rPr lang="en-US" dirty="0" err="1" smtClean="0"/>
              <a:t>phân</a:t>
            </a:r>
            <a:r>
              <a:rPr lang="en-US" dirty="0" smtClean="0"/>
              <a:t> </a:t>
            </a:r>
            <a:r>
              <a:rPr lang="en-US" dirty="0" err="1" smtClean="0"/>
              <a:t>loại</a:t>
            </a:r>
            <a:endParaRPr lang="en-US" dirty="0"/>
          </a:p>
        </p:txBody>
      </p:sp>
      <p:sp>
        <p:nvSpPr>
          <p:cNvPr id="3" name="Content Placeholder 2"/>
          <p:cNvSpPr>
            <a:spLocks noGrp="1"/>
          </p:cNvSpPr>
          <p:nvPr>
            <p:ph idx="1"/>
          </p:nvPr>
        </p:nvSpPr>
        <p:spPr>
          <a:xfrm>
            <a:off x="304800" y="838200"/>
            <a:ext cx="8610600" cy="5791200"/>
          </a:xfrm>
        </p:spPr>
        <p:txBody>
          <a:bodyPr/>
          <a:lstStyle/>
          <a:p>
            <a:r>
              <a:rPr lang="en-US" sz="2000" dirty="0" smtClean="0"/>
              <a:t>Entropy </a:t>
            </a:r>
            <a:r>
              <a:rPr lang="en-US" sz="2000" dirty="0" err="1" smtClean="0"/>
              <a:t>cung</a:t>
            </a:r>
            <a:r>
              <a:rPr lang="en-US" sz="2000" dirty="0" smtClean="0"/>
              <a:t> </a:t>
            </a:r>
            <a:r>
              <a:rPr lang="en-US" sz="2000" dirty="0" err="1" smtClean="0"/>
              <a:t>cấp</a:t>
            </a:r>
            <a:r>
              <a:rPr lang="en-US" sz="2000" dirty="0" smtClean="0"/>
              <a:t> </a:t>
            </a:r>
            <a:r>
              <a:rPr lang="en-US" sz="2000" dirty="0" err="1" smtClean="0"/>
              <a:t>thông</a:t>
            </a:r>
            <a:r>
              <a:rPr lang="en-US" sz="2000" dirty="0" smtClean="0"/>
              <a:t> tin </a:t>
            </a:r>
            <a:r>
              <a:rPr lang="en-US" sz="2000" dirty="0" err="1" smtClean="0"/>
              <a:t>về</a:t>
            </a:r>
            <a:r>
              <a:rPr lang="en-US" sz="2000" dirty="0" smtClean="0"/>
              <a:t> </a:t>
            </a:r>
            <a:r>
              <a:rPr lang="en-US" sz="2000" dirty="0" err="1" smtClean="0"/>
              <a:t>độ</a:t>
            </a:r>
            <a:r>
              <a:rPr lang="en-US" sz="2000" dirty="0" smtClean="0"/>
              <a:t> </a:t>
            </a:r>
            <a:r>
              <a:rPr lang="en-US" sz="2000" dirty="0" err="1" smtClean="0"/>
              <a:t>dài</a:t>
            </a:r>
            <a:r>
              <a:rPr lang="en-US" sz="2000" dirty="0" smtClean="0"/>
              <a:t> </a:t>
            </a:r>
            <a:r>
              <a:rPr lang="en-US" sz="2000" dirty="0" err="1" smtClean="0"/>
              <a:t>từ</a:t>
            </a:r>
            <a:r>
              <a:rPr lang="en-US" sz="2000" dirty="0" smtClean="0"/>
              <a:t> </a:t>
            </a:r>
            <a:r>
              <a:rPr lang="en-US" sz="2000" dirty="0" err="1" smtClean="0"/>
              <a:t>mã</a:t>
            </a:r>
            <a:r>
              <a:rPr lang="en-US" sz="2000" dirty="0" smtClean="0"/>
              <a:t> </a:t>
            </a:r>
            <a:r>
              <a:rPr lang="en-US" sz="2000" dirty="0" err="1" smtClean="0"/>
              <a:t>cần</a:t>
            </a:r>
            <a:r>
              <a:rPr lang="en-US" sz="2000" dirty="0" smtClean="0"/>
              <a:t> </a:t>
            </a:r>
            <a:r>
              <a:rPr lang="en-US" sz="2000" dirty="0" err="1" smtClean="0"/>
              <a:t>thiết</a:t>
            </a:r>
            <a:r>
              <a:rPr lang="en-US" sz="2000" dirty="0" smtClean="0"/>
              <a:t> </a:t>
            </a:r>
            <a:r>
              <a:rPr lang="en-US" sz="2000" dirty="0" err="1" smtClean="0"/>
              <a:t>cho</a:t>
            </a:r>
            <a:r>
              <a:rPr lang="en-US" sz="2000" dirty="0" smtClean="0"/>
              <a:t> </a:t>
            </a:r>
            <a:r>
              <a:rPr lang="en-US" sz="2000" dirty="0" err="1" smtClean="0"/>
              <a:t>việc</a:t>
            </a:r>
            <a:r>
              <a:rPr lang="en-US" sz="2000" dirty="0" smtClean="0"/>
              <a:t> </a:t>
            </a:r>
            <a:r>
              <a:rPr lang="en-US" sz="2000" dirty="0" err="1" smtClean="0"/>
              <a:t>mã</a:t>
            </a:r>
            <a:r>
              <a:rPr lang="en-US" sz="2000" dirty="0" smtClean="0"/>
              <a:t> </a:t>
            </a:r>
            <a:r>
              <a:rPr lang="en-US" sz="2000" dirty="0" err="1" smtClean="0"/>
              <a:t>hóa</a:t>
            </a:r>
            <a:r>
              <a:rPr lang="en-US" sz="2000" dirty="0" smtClean="0"/>
              <a:t> </a:t>
            </a:r>
            <a:r>
              <a:rPr lang="en-US" sz="2000" dirty="0" err="1" smtClean="0"/>
              <a:t>nguồn</a:t>
            </a:r>
            <a:r>
              <a:rPr lang="en-US" sz="2000" dirty="0" smtClean="0"/>
              <a:t> tin. </a:t>
            </a:r>
          </a:p>
          <a:p>
            <a:r>
              <a:rPr lang="en-US" sz="2000" dirty="0" err="1" smtClean="0"/>
              <a:t>Điều</a:t>
            </a:r>
            <a:r>
              <a:rPr lang="en-US" sz="2000" dirty="0" smtClean="0"/>
              <a:t> </a:t>
            </a:r>
            <a:r>
              <a:rPr lang="en-US" sz="2000" dirty="0" err="1" smtClean="0"/>
              <a:t>kiện</a:t>
            </a:r>
            <a:r>
              <a:rPr lang="en-US" sz="2000" dirty="0" smtClean="0"/>
              <a:t> </a:t>
            </a:r>
            <a:r>
              <a:rPr lang="en-US" sz="2000" dirty="0" err="1" smtClean="0"/>
              <a:t>tiên</a:t>
            </a:r>
            <a:r>
              <a:rPr lang="en-US" sz="2000" dirty="0" smtClean="0"/>
              <a:t> </a:t>
            </a:r>
            <a:r>
              <a:rPr lang="en-US" sz="2000" dirty="0" err="1" smtClean="0"/>
              <a:t>quyết</a:t>
            </a:r>
            <a:r>
              <a:rPr lang="en-US" sz="2000" dirty="0" smtClean="0"/>
              <a:t> </a:t>
            </a:r>
            <a:r>
              <a:rPr lang="en-US" sz="2000" dirty="0" err="1" smtClean="0"/>
              <a:t>của</a:t>
            </a:r>
            <a:r>
              <a:rPr lang="en-US" sz="2000" dirty="0" smtClean="0"/>
              <a:t> </a:t>
            </a:r>
            <a:r>
              <a:rPr lang="en-US" sz="2000" dirty="0" err="1" smtClean="0"/>
              <a:t>mã</a:t>
            </a:r>
            <a:r>
              <a:rPr lang="en-US" sz="2000" dirty="0" smtClean="0"/>
              <a:t> </a:t>
            </a:r>
            <a:r>
              <a:rPr lang="en-US" sz="2000" dirty="0" err="1" smtClean="0"/>
              <a:t>thống</a:t>
            </a:r>
            <a:r>
              <a:rPr lang="en-US" sz="2000" dirty="0" smtClean="0"/>
              <a:t> </a:t>
            </a:r>
            <a:r>
              <a:rPr lang="en-US" sz="2000" dirty="0" err="1" smtClean="0"/>
              <a:t>kê</a:t>
            </a:r>
            <a:r>
              <a:rPr lang="en-US" sz="2000" dirty="0" smtClean="0"/>
              <a:t> </a:t>
            </a:r>
            <a:r>
              <a:rPr lang="en-US" sz="2000" dirty="0" err="1" smtClean="0"/>
              <a:t>là</a:t>
            </a:r>
            <a:r>
              <a:rPr lang="en-US" sz="2000" dirty="0" smtClean="0"/>
              <a:t> </a:t>
            </a:r>
            <a:r>
              <a:rPr lang="en-US" sz="2000" dirty="0" err="1" smtClean="0"/>
              <a:t>cần</a:t>
            </a:r>
            <a:r>
              <a:rPr lang="en-US" sz="2000" dirty="0" smtClean="0"/>
              <a:t> </a:t>
            </a:r>
            <a:r>
              <a:rPr lang="en-US" sz="2000" dirty="0" err="1" smtClean="0"/>
              <a:t>biết</a:t>
            </a:r>
            <a:r>
              <a:rPr lang="en-US" sz="2000" dirty="0" smtClean="0"/>
              <a:t> </a:t>
            </a:r>
            <a:r>
              <a:rPr lang="en-US" sz="2000" dirty="0" err="1" smtClean="0"/>
              <a:t>trước</a:t>
            </a:r>
            <a:r>
              <a:rPr lang="en-US" sz="2000" dirty="0" smtClean="0"/>
              <a:t> </a:t>
            </a:r>
            <a:r>
              <a:rPr lang="en-US" sz="2000" dirty="0" err="1" smtClean="0"/>
              <a:t>xác</a:t>
            </a:r>
            <a:r>
              <a:rPr lang="en-US" sz="2000" dirty="0" smtClean="0"/>
              <a:t> </a:t>
            </a:r>
            <a:r>
              <a:rPr lang="en-US" sz="2000" dirty="0" err="1" smtClean="0"/>
              <a:t>suất</a:t>
            </a:r>
            <a:r>
              <a:rPr lang="en-US" sz="2000" dirty="0" smtClean="0"/>
              <a:t> </a:t>
            </a:r>
            <a:r>
              <a:rPr lang="en-US" sz="2000" dirty="0" err="1" smtClean="0"/>
              <a:t>xuất</a:t>
            </a:r>
            <a:r>
              <a:rPr lang="en-US" sz="2000" dirty="0" smtClean="0"/>
              <a:t> </a:t>
            </a:r>
            <a:r>
              <a:rPr lang="en-US" sz="2000" dirty="0" err="1" smtClean="0"/>
              <a:t>hiện</a:t>
            </a:r>
            <a:r>
              <a:rPr lang="en-US" sz="2000" dirty="0" smtClean="0"/>
              <a:t> </a:t>
            </a:r>
            <a:r>
              <a:rPr lang="en-US" sz="2000" dirty="0" err="1" smtClean="0"/>
              <a:t>của</a:t>
            </a:r>
            <a:r>
              <a:rPr lang="en-US" sz="2000" dirty="0" smtClean="0"/>
              <a:t> </a:t>
            </a:r>
            <a:r>
              <a:rPr lang="en-US" sz="2000" dirty="0" err="1" smtClean="0"/>
              <a:t>các</a:t>
            </a:r>
            <a:r>
              <a:rPr lang="en-US" sz="2000" dirty="0" smtClean="0"/>
              <a:t> </a:t>
            </a:r>
            <a:r>
              <a:rPr lang="en-US" sz="2000" dirty="0" err="1" smtClean="0"/>
              <a:t>kí</a:t>
            </a:r>
            <a:r>
              <a:rPr lang="en-US" sz="2000" dirty="0" smtClean="0"/>
              <a:t> </a:t>
            </a:r>
            <a:r>
              <a:rPr lang="en-US" sz="2000" dirty="0" err="1" smtClean="0"/>
              <a:t>tự</a:t>
            </a:r>
            <a:r>
              <a:rPr lang="en-US" sz="2000" dirty="0" smtClean="0"/>
              <a:t> (symbol) </a:t>
            </a:r>
            <a:r>
              <a:rPr lang="en-US" sz="2000" dirty="0" err="1" smtClean="0"/>
              <a:t>trong</a:t>
            </a:r>
            <a:r>
              <a:rPr lang="en-US" sz="2000" dirty="0" smtClean="0"/>
              <a:t> </a:t>
            </a:r>
            <a:r>
              <a:rPr lang="en-US" sz="2000" dirty="0" err="1" smtClean="0"/>
              <a:t>nguồn</a:t>
            </a:r>
            <a:r>
              <a:rPr lang="en-US" sz="2000" dirty="0" smtClean="0"/>
              <a:t> tin.</a:t>
            </a:r>
          </a:p>
          <a:p>
            <a:r>
              <a:rPr lang="en-US" sz="2000" dirty="0" err="1" smtClean="0"/>
              <a:t>Bộ</a:t>
            </a:r>
            <a:r>
              <a:rPr lang="en-US" sz="2000" dirty="0" smtClean="0"/>
              <a:t> </a:t>
            </a:r>
            <a:r>
              <a:rPr lang="en-US" sz="2000" dirty="0" err="1" smtClean="0"/>
              <a:t>mã</a:t>
            </a:r>
            <a:r>
              <a:rPr lang="en-US" sz="2000" dirty="0" smtClean="0"/>
              <a:t> </a:t>
            </a:r>
            <a:r>
              <a:rPr lang="en-US" sz="2000" dirty="0" err="1" smtClean="0"/>
              <a:t>hóa</a:t>
            </a:r>
            <a:r>
              <a:rPr lang="en-US" sz="2000" dirty="0" smtClean="0"/>
              <a:t> </a:t>
            </a:r>
            <a:r>
              <a:rPr lang="en-US" sz="2000" dirty="0" err="1" smtClean="0"/>
              <a:t>thống</a:t>
            </a:r>
            <a:r>
              <a:rPr lang="en-US" sz="2000" dirty="0" smtClean="0"/>
              <a:t> </a:t>
            </a:r>
            <a:r>
              <a:rPr lang="en-US" sz="2000" dirty="0" err="1" smtClean="0"/>
              <a:t>kê</a:t>
            </a:r>
            <a:r>
              <a:rPr lang="en-US" sz="2000" dirty="0" smtClean="0"/>
              <a:t> </a:t>
            </a:r>
            <a:r>
              <a:rPr lang="en-US" sz="2000" dirty="0" err="1" smtClean="0"/>
              <a:t>sẽ</a:t>
            </a:r>
            <a:r>
              <a:rPr lang="en-US" sz="2000" dirty="0" smtClean="0"/>
              <a:t> </a:t>
            </a:r>
            <a:r>
              <a:rPr lang="en-US" sz="2000" dirty="0" err="1" smtClean="0"/>
              <a:t>gán</a:t>
            </a:r>
            <a:r>
              <a:rPr lang="en-US" sz="2000" dirty="0" smtClean="0"/>
              <a:t> </a:t>
            </a:r>
            <a:r>
              <a:rPr lang="en-US" sz="2000" dirty="0" err="1" smtClean="0"/>
              <a:t>các</a:t>
            </a:r>
            <a:r>
              <a:rPr lang="en-US" sz="2000" dirty="0" smtClean="0"/>
              <a:t> </a:t>
            </a:r>
            <a:r>
              <a:rPr lang="en-US" sz="2000" dirty="0" err="1" smtClean="0"/>
              <a:t>từ</a:t>
            </a:r>
            <a:r>
              <a:rPr lang="en-US" sz="2000" dirty="0" smtClean="0"/>
              <a:t> </a:t>
            </a:r>
            <a:r>
              <a:rPr lang="en-US" sz="2000" dirty="0" err="1" smtClean="0"/>
              <a:t>mã</a:t>
            </a:r>
            <a:r>
              <a:rPr lang="en-US" sz="2000" dirty="0" smtClean="0"/>
              <a:t> (code word) </a:t>
            </a:r>
            <a:r>
              <a:rPr lang="en-US" sz="2000" dirty="0" err="1" smtClean="0"/>
              <a:t>có</a:t>
            </a:r>
            <a:r>
              <a:rPr lang="en-US" sz="2000" dirty="0" smtClean="0"/>
              <a:t> </a:t>
            </a:r>
            <a:r>
              <a:rPr lang="en-US" sz="2000" dirty="0" err="1" smtClean="0"/>
              <a:t>độ</a:t>
            </a:r>
            <a:r>
              <a:rPr lang="en-US" sz="2000" dirty="0" smtClean="0"/>
              <a:t> </a:t>
            </a:r>
            <a:r>
              <a:rPr lang="en-US" sz="2000" dirty="0" err="1" smtClean="0"/>
              <a:t>dài</a:t>
            </a:r>
            <a:r>
              <a:rPr lang="en-US" sz="2000" dirty="0" smtClean="0"/>
              <a:t> </a:t>
            </a:r>
            <a:r>
              <a:rPr lang="en-US" sz="2000" dirty="0" err="1" smtClean="0"/>
              <a:t>ngắn</a:t>
            </a:r>
            <a:r>
              <a:rPr lang="en-US" sz="2000" dirty="0" smtClean="0"/>
              <a:t> </a:t>
            </a:r>
            <a:r>
              <a:rPr lang="en-US" sz="2000" dirty="0" err="1" smtClean="0"/>
              <a:t>vào</a:t>
            </a:r>
            <a:r>
              <a:rPr lang="en-US" sz="2000" dirty="0" smtClean="0"/>
              <a:t> </a:t>
            </a:r>
            <a:r>
              <a:rPr lang="en-US" sz="2000" dirty="0" err="1" smtClean="0"/>
              <a:t>các</a:t>
            </a:r>
            <a:r>
              <a:rPr lang="en-US" sz="2000" dirty="0" smtClean="0"/>
              <a:t> </a:t>
            </a:r>
            <a:r>
              <a:rPr lang="en-US" sz="2000" dirty="0" err="1" smtClean="0"/>
              <a:t>kí</a:t>
            </a:r>
            <a:r>
              <a:rPr lang="en-US" sz="2000" dirty="0" smtClean="0"/>
              <a:t> </a:t>
            </a:r>
            <a:r>
              <a:rPr lang="en-US" sz="2000" dirty="0" err="1" smtClean="0"/>
              <a:t>tự</a:t>
            </a:r>
            <a:r>
              <a:rPr lang="en-US" sz="2000" dirty="0" smtClean="0"/>
              <a:t> </a:t>
            </a:r>
            <a:r>
              <a:rPr lang="en-US" sz="2000" dirty="0" err="1" smtClean="0"/>
              <a:t>có</a:t>
            </a:r>
            <a:r>
              <a:rPr lang="en-US" sz="2000" dirty="0" smtClean="0"/>
              <a:t> </a:t>
            </a:r>
            <a:r>
              <a:rPr lang="en-US" sz="2000" dirty="0" err="1" smtClean="0"/>
              <a:t>xác</a:t>
            </a:r>
            <a:r>
              <a:rPr lang="en-US" sz="2000" dirty="0" smtClean="0"/>
              <a:t> </a:t>
            </a:r>
            <a:r>
              <a:rPr lang="en-US" sz="2000" dirty="0" err="1" smtClean="0"/>
              <a:t>suất</a:t>
            </a:r>
            <a:r>
              <a:rPr lang="en-US" sz="2000" dirty="0" smtClean="0"/>
              <a:t> </a:t>
            </a:r>
            <a:r>
              <a:rPr lang="en-US" sz="2000" dirty="0" err="1" smtClean="0"/>
              <a:t>lớn</a:t>
            </a:r>
            <a:r>
              <a:rPr lang="en-US" sz="2000" dirty="0" smtClean="0"/>
              <a:t>, </a:t>
            </a:r>
            <a:r>
              <a:rPr lang="en-US" sz="2000" dirty="0" err="1" smtClean="0"/>
              <a:t>và</a:t>
            </a:r>
            <a:r>
              <a:rPr lang="en-US" sz="2000" dirty="0" smtClean="0"/>
              <a:t> </a:t>
            </a:r>
            <a:r>
              <a:rPr lang="en-US" sz="2000" dirty="0" err="1" smtClean="0"/>
              <a:t>ngược</a:t>
            </a:r>
            <a:r>
              <a:rPr lang="en-US" sz="2000" dirty="0" smtClean="0"/>
              <a:t> </a:t>
            </a:r>
            <a:r>
              <a:rPr lang="en-US" sz="2000" dirty="0" err="1" smtClean="0"/>
              <a:t>lại</a:t>
            </a:r>
            <a:r>
              <a:rPr lang="en-US" sz="2000" dirty="0" smtClean="0"/>
              <a:t>, </a:t>
            </a:r>
            <a:r>
              <a:rPr lang="en-US" sz="2000" dirty="0" err="1" smtClean="0"/>
              <a:t>gán</a:t>
            </a:r>
            <a:r>
              <a:rPr lang="en-US" sz="2000" dirty="0" smtClean="0"/>
              <a:t> </a:t>
            </a:r>
            <a:r>
              <a:rPr lang="en-US" sz="2000" dirty="0" err="1" smtClean="0"/>
              <a:t>từ</a:t>
            </a:r>
            <a:r>
              <a:rPr lang="en-US" sz="2000" dirty="0" smtClean="0"/>
              <a:t> </a:t>
            </a:r>
            <a:r>
              <a:rPr lang="en-US" sz="2000" dirty="0" err="1" smtClean="0"/>
              <a:t>mã</a:t>
            </a:r>
            <a:r>
              <a:rPr lang="en-US" sz="2000" dirty="0" smtClean="0"/>
              <a:t> </a:t>
            </a:r>
            <a:r>
              <a:rPr lang="en-US" sz="2000" dirty="0" err="1" smtClean="0"/>
              <a:t>có</a:t>
            </a:r>
            <a:r>
              <a:rPr lang="en-US" sz="2000" dirty="0" smtClean="0"/>
              <a:t> </a:t>
            </a:r>
            <a:r>
              <a:rPr lang="en-US" sz="2000" dirty="0" err="1" smtClean="0"/>
              <a:t>độ</a:t>
            </a:r>
            <a:r>
              <a:rPr lang="en-US" sz="2000" dirty="0" smtClean="0"/>
              <a:t> </a:t>
            </a:r>
            <a:r>
              <a:rPr lang="en-US" sz="2000" dirty="0" err="1" smtClean="0"/>
              <a:t>dài</a:t>
            </a:r>
            <a:r>
              <a:rPr lang="en-US" sz="2000" dirty="0" smtClean="0"/>
              <a:t> </a:t>
            </a:r>
            <a:r>
              <a:rPr lang="en-US" sz="2000" dirty="0" err="1" smtClean="0"/>
              <a:t>lớn</a:t>
            </a:r>
            <a:r>
              <a:rPr lang="en-US" sz="2000" dirty="0" smtClean="0"/>
              <a:t> </a:t>
            </a:r>
            <a:r>
              <a:rPr lang="en-US" sz="2000" dirty="0" err="1" smtClean="0"/>
              <a:t>cho</a:t>
            </a:r>
            <a:r>
              <a:rPr lang="en-US" sz="2000" dirty="0" smtClean="0"/>
              <a:t> </a:t>
            </a:r>
            <a:r>
              <a:rPr lang="en-US" sz="2000" dirty="0" err="1" smtClean="0"/>
              <a:t>các</a:t>
            </a:r>
            <a:r>
              <a:rPr lang="en-US" sz="2000" dirty="0" smtClean="0"/>
              <a:t> </a:t>
            </a:r>
            <a:r>
              <a:rPr lang="en-US" sz="2000" dirty="0" err="1" smtClean="0"/>
              <a:t>kí</a:t>
            </a:r>
            <a:r>
              <a:rPr lang="en-US" sz="2000" dirty="0" smtClean="0"/>
              <a:t> </a:t>
            </a:r>
            <a:r>
              <a:rPr lang="en-US" sz="2000" dirty="0" err="1" smtClean="0"/>
              <a:t>tự</a:t>
            </a:r>
            <a:r>
              <a:rPr lang="en-US" sz="2000" dirty="0" smtClean="0"/>
              <a:t> </a:t>
            </a:r>
            <a:r>
              <a:rPr lang="en-US" sz="2000" dirty="0" err="1" smtClean="0"/>
              <a:t>có</a:t>
            </a:r>
            <a:r>
              <a:rPr lang="en-US" sz="2000" dirty="0" smtClean="0"/>
              <a:t> </a:t>
            </a:r>
            <a:r>
              <a:rPr lang="en-US" sz="2000" dirty="0" err="1" smtClean="0"/>
              <a:t>xác</a:t>
            </a:r>
            <a:r>
              <a:rPr lang="en-US" sz="2000" dirty="0" smtClean="0"/>
              <a:t> </a:t>
            </a:r>
            <a:r>
              <a:rPr lang="en-US" sz="2000" dirty="0" err="1" smtClean="0"/>
              <a:t>suất</a:t>
            </a:r>
            <a:r>
              <a:rPr lang="en-US" sz="2000" dirty="0" smtClean="0"/>
              <a:t> </a:t>
            </a:r>
            <a:r>
              <a:rPr lang="en-US" sz="2000" dirty="0" err="1" smtClean="0"/>
              <a:t>nhỏ</a:t>
            </a:r>
            <a:r>
              <a:rPr lang="en-US" sz="2000" dirty="0" smtClean="0"/>
              <a:t> =&gt; </a:t>
            </a:r>
            <a:r>
              <a:rPr lang="en-US" sz="2000" dirty="0" err="1" smtClean="0"/>
              <a:t>Giảm</a:t>
            </a:r>
            <a:r>
              <a:rPr lang="en-US" sz="2000" dirty="0" smtClean="0"/>
              <a:t> </a:t>
            </a:r>
            <a:r>
              <a:rPr lang="en-US" sz="2000" dirty="0" err="1" smtClean="0"/>
              <a:t>kích</a:t>
            </a:r>
            <a:r>
              <a:rPr lang="en-US" sz="2000" dirty="0" smtClean="0"/>
              <a:t> </a:t>
            </a:r>
            <a:r>
              <a:rPr lang="en-US" sz="2000" dirty="0" err="1" smtClean="0"/>
              <a:t>thước</a:t>
            </a:r>
            <a:r>
              <a:rPr lang="en-US" sz="2000" dirty="0" smtClean="0"/>
              <a:t> </a:t>
            </a:r>
            <a:r>
              <a:rPr lang="en-US" sz="2000" dirty="0" err="1" smtClean="0"/>
              <a:t>của</a:t>
            </a:r>
            <a:r>
              <a:rPr lang="en-US" sz="2000" dirty="0" smtClean="0"/>
              <a:t> </a:t>
            </a:r>
            <a:r>
              <a:rPr lang="en-US" sz="2000" dirty="0" err="1" smtClean="0"/>
              <a:t>nguồn</a:t>
            </a:r>
            <a:r>
              <a:rPr lang="en-US" sz="2000" dirty="0" smtClean="0"/>
              <a:t> tin.</a:t>
            </a:r>
          </a:p>
          <a:p>
            <a:r>
              <a:rPr lang="en-US" sz="2000" dirty="0" err="1" smtClean="0"/>
              <a:t>Các</a:t>
            </a:r>
            <a:r>
              <a:rPr lang="en-US" sz="2000" dirty="0" smtClean="0"/>
              <a:t> </a:t>
            </a:r>
            <a:r>
              <a:rPr lang="en-US" sz="2000" dirty="0" err="1" smtClean="0"/>
              <a:t>thuật</a:t>
            </a:r>
            <a:r>
              <a:rPr lang="en-US" sz="2000" dirty="0" smtClean="0"/>
              <a:t> </a:t>
            </a:r>
            <a:r>
              <a:rPr lang="en-US" sz="2000" dirty="0" err="1" smtClean="0"/>
              <a:t>toán</a:t>
            </a:r>
            <a:r>
              <a:rPr lang="en-US" sz="2000" dirty="0" smtClean="0"/>
              <a:t> </a:t>
            </a:r>
            <a:r>
              <a:rPr lang="en-US" sz="2000" dirty="0" err="1" smtClean="0"/>
              <a:t>của</a:t>
            </a:r>
            <a:r>
              <a:rPr lang="en-US" sz="2000" dirty="0" smtClean="0"/>
              <a:t> </a:t>
            </a:r>
            <a:r>
              <a:rPr lang="en-US" sz="2000" dirty="0" err="1" smtClean="0"/>
              <a:t>mã</a:t>
            </a:r>
            <a:r>
              <a:rPr lang="en-US" sz="2000" dirty="0" smtClean="0"/>
              <a:t> </a:t>
            </a:r>
            <a:r>
              <a:rPr lang="en-US" sz="2000" dirty="0" err="1" smtClean="0"/>
              <a:t>hóa</a:t>
            </a:r>
            <a:r>
              <a:rPr lang="en-US" sz="2000" dirty="0" smtClean="0"/>
              <a:t> </a:t>
            </a:r>
            <a:r>
              <a:rPr lang="en-US" sz="2000" dirty="0" err="1" smtClean="0"/>
              <a:t>thống</a:t>
            </a:r>
            <a:r>
              <a:rPr lang="en-US" sz="2000" dirty="0" smtClean="0"/>
              <a:t> </a:t>
            </a:r>
            <a:r>
              <a:rPr lang="en-US" sz="2000" dirty="0" err="1" smtClean="0"/>
              <a:t>kê</a:t>
            </a:r>
            <a:endParaRPr lang="en-US" sz="2000" dirty="0" smtClean="0"/>
          </a:p>
          <a:p>
            <a:pPr lvl="1"/>
            <a:r>
              <a:rPr lang="en-US" sz="1600" dirty="0" err="1" smtClean="0"/>
              <a:t>Mã</a:t>
            </a:r>
            <a:r>
              <a:rPr lang="en-US" sz="1600" dirty="0" smtClean="0"/>
              <a:t> Shannon-</a:t>
            </a:r>
            <a:r>
              <a:rPr lang="en-US" sz="1600" dirty="0" err="1" smtClean="0"/>
              <a:t>Fano</a:t>
            </a:r>
            <a:endParaRPr lang="en-US" sz="1600" dirty="0" smtClean="0"/>
          </a:p>
          <a:p>
            <a:pPr lvl="1"/>
            <a:r>
              <a:rPr lang="en-US" sz="1600" dirty="0" err="1" smtClean="0"/>
              <a:t>Mã</a:t>
            </a:r>
            <a:r>
              <a:rPr lang="en-US" sz="1600" dirty="0" smtClean="0"/>
              <a:t> Huffman</a:t>
            </a:r>
          </a:p>
          <a:p>
            <a:pPr lvl="1">
              <a:buNone/>
            </a:pPr>
            <a:endParaRPr lang="en-US" sz="1600" dirty="0" smtClean="0"/>
          </a:p>
        </p:txBody>
      </p:sp>
      <p:sp>
        <p:nvSpPr>
          <p:cNvPr id="4" name="Date Placeholder 3"/>
          <p:cNvSpPr>
            <a:spLocks noGrp="1"/>
          </p:cNvSpPr>
          <p:nvPr>
            <p:ph type="dt" sz="half" idx="10"/>
          </p:nvPr>
        </p:nvSpPr>
        <p:spPr/>
        <p:txBody>
          <a:bodyPr/>
          <a:lstStyle/>
          <a:p>
            <a:pPr>
              <a:defRPr/>
            </a:pPr>
            <a:fld id="{EECAA9FD-C523-4143-AAA1-34EBFA4FA03F}" type="datetime1">
              <a:rPr lang="vi-VN" smtClean="0"/>
              <a:pPr>
                <a:defRPr/>
              </a:pPr>
              <a:t>30/09/2012</a:t>
            </a:fld>
            <a:endParaRPr lang="en-US" dirty="0"/>
          </a:p>
        </p:txBody>
      </p:sp>
      <p:sp>
        <p:nvSpPr>
          <p:cNvPr id="5" name="Slide Number Placeholder 4"/>
          <p:cNvSpPr>
            <a:spLocks noGrp="1"/>
          </p:cNvSpPr>
          <p:nvPr>
            <p:ph type="sldNum" sz="quarter" idx="11"/>
          </p:nvPr>
        </p:nvSpPr>
        <p:spPr/>
        <p:txBody>
          <a:bodyPr/>
          <a:lstStyle/>
          <a:p>
            <a:pPr>
              <a:defRPr/>
            </a:pPr>
            <a:r>
              <a:rPr lang="en-US" smtClean="0"/>
              <a:t>Slice </a:t>
            </a:r>
            <a:fld id="{03282F7E-94B9-4486-BCFF-8563087F320F}" type="slidenum">
              <a:rPr lang="en-US" smtClean="0"/>
              <a:pPr>
                <a:defRPr/>
              </a:pPr>
              <a:t>6</a:t>
            </a:fld>
            <a:endParaRPr lang="en-US"/>
          </a:p>
        </p:txBody>
      </p:sp>
      <p:sp>
        <p:nvSpPr>
          <p:cNvPr id="6" name="Footer Placeholder 5"/>
          <p:cNvSpPr>
            <a:spLocks noGrp="1"/>
          </p:cNvSpPr>
          <p:nvPr>
            <p:ph type="ftr" sz="quarter" idx="12"/>
          </p:nvPr>
        </p:nvSpPr>
        <p:spPr/>
        <p:txBody>
          <a:bodyPr/>
          <a:lstStyle/>
          <a:p>
            <a:pPr>
              <a:defRPr/>
            </a:pPr>
            <a:r>
              <a:rPr lang="en-US" smtClean="0"/>
              <a:t>Trường ĐH Bách Khoa Hà Nội</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Mã</a:t>
            </a:r>
            <a:r>
              <a:rPr lang="en-US" dirty="0" smtClean="0"/>
              <a:t> Shannon-</a:t>
            </a:r>
            <a:r>
              <a:rPr lang="en-US" dirty="0" err="1" smtClean="0"/>
              <a:t>Fano</a:t>
            </a:r>
            <a:endParaRPr lang="en-US" dirty="0"/>
          </a:p>
        </p:txBody>
      </p:sp>
      <p:sp>
        <p:nvSpPr>
          <p:cNvPr id="3" name="Content Placeholder 2"/>
          <p:cNvSpPr>
            <a:spLocks noGrp="1"/>
          </p:cNvSpPr>
          <p:nvPr>
            <p:ph idx="1"/>
          </p:nvPr>
        </p:nvSpPr>
        <p:spPr/>
        <p:txBody>
          <a:bodyPr/>
          <a:lstStyle/>
          <a:p>
            <a:r>
              <a:rPr lang="en-US" sz="2000" dirty="0" smtClean="0"/>
              <a:t>Do Shannon </a:t>
            </a:r>
            <a:r>
              <a:rPr lang="en-US" sz="2000" dirty="0" err="1" smtClean="0"/>
              <a:t>và</a:t>
            </a:r>
            <a:r>
              <a:rPr lang="en-US" sz="2000" dirty="0" smtClean="0"/>
              <a:t> </a:t>
            </a:r>
            <a:r>
              <a:rPr lang="en-US" sz="2000" dirty="0" err="1" smtClean="0"/>
              <a:t>Fano</a:t>
            </a:r>
            <a:r>
              <a:rPr lang="en-US" sz="2000" dirty="0" smtClean="0"/>
              <a:t> </a:t>
            </a:r>
            <a:r>
              <a:rPr lang="en-US" sz="2000" dirty="0" err="1" smtClean="0"/>
              <a:t>độc</a:t>
            </a:r>
            <a:r>
              <a:rPr lang="en-US" sz="2000" dirty="0" smtClean="0"/>
              <a:t> </a:t>
            </a:r>
            <a:r>
              <a:rPr lang="en-US" sz="2000" dirty="0" err="1" smtClean="0"/>
              <a:t>lập</a:t>
            </a:r>
            <a:r>
              <a:rPr lang="en-US" sz="2000" dirty="0" smtClean="0"/>
              <a:t> </a:t>
            </a:r>
            <a:r>
              <a:rPr lang="en-US" sz="2000" dirty="0" err="1" smtClean="0"/>
              <a:t>xây</a:t>
            </a:r>
            <a:r>
              <a:rPr lang="en-US" sz="2000" dirty="0" smtClean="0"/>
              <a:t> </a:t>
            </a:r>
            <a:r>
              <a:rPr lang="en-US" sz="2000" dirty="0" err="1" smtClean="0"/>
              <a:t>dựng</a:t>
            </a:r>
            <a:r>
              <a:rPr lang="en-US" sz="2000" dirty="0" smtClean="0"/>
              <a:t> </a:t>
            </a:r>
            <a:r>
              <a:rPr lang="en-US" sz="2000" dirty="0" err="1" smtClean="0"/>
              <a:t>dựa</a:t>
            </a:r>
            <a:r>
              <a:rPr lang="en-US" sz="2000" dirty="0" smtClean="0"/>
              <a:t> </a:t>
            </a:r>
            <a:r>
              <a:rPr lang="en-US" sz="2000" dirty="0" err="1" smtClean="0"/>
              <a:t>trên</a:t>
            </a:r>
            <a:r>
              <a:rPr lang="en-US" sz="2000" dirty="0" smtClean="0"/>
              <a:t> </a:t>
            </a:r>
            <a:r>
              <a:rPr lang="en-US" sz="2000" dirty="0" err="1" smtClean="0"/>
              <a:t>lí</a:t>
            </a:r>
            <a:r>
              <a:rPr lang="en-US" sz="2000" dirty="0" smtClean="0"/>
              <a:t> </a:t>
            </a:r>
            <a:r>
              <a:rPr lang="en-US" sz="2000" dirty="0" err="1" smtClean="0"/>
              <a:t>thuyết</a:t>
            </a:r>
            <a:r>
              <a:rPr lang="en-US" sz="2000" dirty="0" smtClean="0"/>
              <a:t> Entropy.</a:t>
            </a:r>
          </a:p>
          <a:p>
            <a:r>
              <a:rPr lang="en-US" sz="2000" dirty="0" err="1" smtClean="0"/>
              <a:t>Mã</a:t>
            </a:r>
            <a:r>
              <a:rPr lang="en-US" sz="2000" dirty="0" smtClean="0"/>
              <a:t> Shannon-Fanon </a:t>
            </a:r>
            <a:r>
              <a:rPr lang="en-US" sz="2000" dirty="0" err="1" smtClean="0"/>
              <a:t>được</a:t>
            </a:r>
            <a:r>
              <a:rPr lang="en-US" sz="2000" dirty="0" smtClean="0"/>
              <a:t> </a:t>
            </a:r>
            <a:r>
              <a:rPr lang="en-US" sz="2000" dirty="0" err="1" smtClean="0"/>
              <a:t>xây</a:t>
            </a:r>
            <a:r>
              <a:rPr lang="en-US" sz="2000" dirty="0" smtClean="0"/>
              <a:t> </a:t>
            </a:r>
            <a:r>
              <a:rPr lang="en-US" sz="2000" dirty="0" err="1" smtClean="0"/>
              <a:t>dựng</a:t>
            </a:r>
            <a:r>
              <a:rPr lang="en-US" sz="2000" dirty="0" smtClean="0"/>
              <a:t> </a:t>
            </a:r>
            <a:r>
              <a:rPr lang="en-US" sz="2000" dirty="0" err="1" smtClean="0"/>
              <a:t>nhằm</a:t>
            </a:r>
            <a:r>
              <a:rPr lang="en-US" sz="2000" dirty="0" smtClean="0"/>
              <a:t> </a:t>
            </a:r>
            <a:r>
              <a:rPr lang="en-US" sz="2000" dirty="0" err="1" smtClean="0"/>
              <a:t>tối</a:t>
            </a:r>
            <a:r>
              <a:rPr lang="en-US" sz="2000" dirty="0" smtClean="0"/>
              <a:t> </a:t>
            </a:r>
            <a:r>
              <a:rPr lang="en-US" sz="2000" dirty="0" err="1" smtClean="0"/>
              <a:t>ưu</a:t>
            </a:r>
            <a:r>
              <a:rPr lang="en-US" sz="2000" dirty="0" smtClean="0"/>
              <a:t> </a:t>
            </a:r>
            <a:r>
              <a:rPr lang="en-US" sz="2000" dirty="0" err="1" smtClean="0"/>
              <a:t>hóa</a:t>
            </a:r>
            <a:r>
              <a:rPr lang="en-US" sz="2000" dirty="0" smtClean="0"/>
              <a:t> </a:t>
            </a:r>
            <a:r>
              <a:rPr lang="en-US" sz="2000" dirty="0" err="1" smtClean="0"/>
              <a:t>độ</a:t>
            </a:r>
            <a:r>
              <a:rPr lang="en-US" sz="2000" dirty="0" smtClean="0"/>
              <a:t> </a:t>
            </a:r>
            <a:r>
              <a:rPr lang="en-US" sz="2000" dirty="0" err="1" smtClean="0"/>
              <a:t>dài</a:t>
            </a:r>
            <a:r>
              <a:rPr lang="en-US" sz="2000" dirty="0" smtClean="0"/>
              <a:t> </a:t>
            </a:r>
            <a:r>
              <a:rPr lang="en-US" sz="2000" dirty="0" err="1" smtClean="0"/>
              <a:t>của</a:t>
            </a:r>
            <a:r>
              <a:rPr lang="en-US" sz="2000" dirty="0" smtClean="0"/>
              <a:t> </a:t>
            </a:r>
            <a:r>
              <a:rPr lang="en-US" sz="2000" dirty="0" err="1" smtClean="0"/>
              <a:t>từng</a:t>
            </a:r>
            <a:r>
              <a:rPr lang="en-US" sz="2000" dirty="0" smtClean="0"/>
              <a:t> </a:t>
            </a:r>
            <a:r>
              <a:rPr lang="en-US" sz="2000" dirty="0" err="1" smtClean="0"/>
              <a:t>từ</a:t>
            </a:r>
            <a:r>
              <a:rPr lang="en-US" sz="2000" dirty="0" smtClean="0"/>
              <a:t> </a:t>
            </a:r>
            <a:r>
              <a:rPr lang="en-US" sz="2000" dirty="0" err="1" smtClean="0"/>
              <a:t>mã</a:t>
            </a:r>
            <a:r>
              <a:rPr lang="en-US" sz="2000" dirty="0" smtClean="0"/>
              <a:t> (code word) </a:t>
            </a:r>
            <a:r>
              <a:rPr lang="en-US" sz="2000" dirty="0" err="1" smtClean="0"/>
              <a:t>tiệm</a:t>
            </a:r>
            <a:r>
              <a:rPr lang="en-US" sz="2000" dirty="0" smtClean="0"/>
              <a:t> </a:t>
            </a:r>
            <a:r>
              <a:rPr lang="en-US" sz="2000" dirty="0" err="1" smtClean="0"/>
              <a:t>cận</a:t>
            </a:r>
            <a:r>
              <a:rPr lang="en-US" sz="2000" dirty="0" smtClean="0"/>
              <a:t> </a:t>
            </a:r>
            <a:r>
              <a:rPr lang="en-US" sz="2000" dirty="0" err="1" smtClean="0"/>
              <a:t>với</a:t>
            </a:r>
            <a:r>
              <a:rPr lang="en-US" sz="2000" dirty="0" smtClean="0"/>
              <a:t> </a:t>
            </a:r>
            <a:r>
              <a:rPr lang="en-US" sz="2000" dirty="0" err="1" smtClean="0"/>
              <a:t>giá</a:t>
            </a:r>
            <a:r>
              <a:rPr lang="en-US" sz="2000" dirty="0" smtClean="0"/>
              <a:t> </a:t>
            </a:r>
            <a:r>
              <a:rPr lang="en-US" sz="2000" dirty="0" err="1" smtClean="0"/>
              <a:t>trị</a:t>
            </a:r>
            <a:r>
              <a:rPr lang="en-US" sz="2000" dirty="0" smtClean="0"/>
              <a:t> -</a:t>
            </a:r>
            <a:r>
              <a:rPr lang="en-US" sz="2000" dirty="0" err="1" smtClean="0"/>
              <a:t>log</a:t>
            </a:r>
            <a:r>
              <a:rPr lang="en-US" sz="2000" i="1" dirty="0" err="1" smtClean="0"/>
              <a:t>p</a:t>
            </a:r>
            <a:r>
              <a:rPr lang="en-US" sz="2000" i="1" dirty="0" smtClean="0"/>
              <a:t>(x).</a:t>
            </a:r>
          </a:p>
          <a:p>
            <a:pPr>
              <a:buNone/>
            </a:pPr>
            <a:r>
              <a:rPr lang="en-US" sz="2000" dirty="0" err="1" smtClean="0"/>
              <a:t>Ví</a:t>
            </a:r>
            <a:r>
              <a:rPr lang="en-US" sz="2000" dirty="0" smtClean="0"/>
              <a:t> </a:t>
            </a:r>
            <a:r>
              <a:rPr lang="en-US" sz="2000" dirty="0" err="1" smtClean="0"/>
              <a:t>dụ</a:t>
            </a:r>
            <a:r>
              <a:rPr lang="en-US" sz="2000" dirty="0" smtClean="0"/>
              <a:t>:</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r>
              <a:rPr lang="en-US" sz="2000" dirty="0" smtClean="0"/>
              <a:t>	H(X)=2.1858</a:t>
            </a:r>
          </a:p>
          <a:p>
            <a:pPr>
              <a:buNone/>
            </a:pPr>
            <a:endParaRPr lang="en-US" sz="2000" dirty="0" smtClean="0"/>
          </a:p>
        </p:txBody>
      </p:sp>
      <p:sp>
        <p:nvSpPr>
          <p:cNvPr id="4" name="Date Placeholder 3"/>
          <p:cNvSpPr>
            <a:spLocks noGrp="1"/>
          </p:cNvSpPr>
          <p:nvPr>
            <p:ph type="dt" sz="half" idx="10"/>
          </p:nvPr>
        </p:nvSpPr>
        <p:spPr/>
        <p:txBody>
          <a:bodyPr/>
          <a:lstStyle/>
          <a:p>
            <a:pPr>
              <a:defRPr/>
            </a:pPr>
            <a:fld id="{EECAA9FD-C523-4143-AAA1-34EBFA4FA03F}" type="datetime1">
              <a:rPr lang="vi-VN" smtClean="0"/>
              <a:pPr>
                <a:defRPr/>
              </a:pPr>
              <a:t>30/09/2012</a:t>
            </a:fld>
            <a:endParaRPr lang="en-US" dirty="0"/>
          </a:p>
        </p:txBody>
      </p:sp>
      <p:sp>
        <p:nvSpPr>
          <p:cNvPr id="5" name="Slide Number Placeholder 4"/>
          <p:cNvSpPr>
            <a:spLocks noGrp="1"/>
          </p:cNvSpPr>
          <p:nvPr>
            <p:ph type="sldNum" sz="quarter" idx="11"/>
          </p:nvPr>
        </p:nvSpPr>
        <p:spPr/>
        <p:txBody>
          <a:bodyPr/>
          <a:lstStyle/>
          <a:p>
            <a:pPr>
              <a:defRPr/>
            </a:pPr>
            <a:r>
              <a:rPr lang="en-US" smtClean="0"/>
              <a:t>Slice </a:t>
            </a:r>
            <a:fld id="{03282F7E-94B9-4486-BCFF-8563087F320F}" type="slidenum">
              <a:rPr lang="en-US" smtClean="0"/>
              <a:pPr>
                <a:defRPr/>
              </a:pPr>
              <a:t>7</a:t>
            </a:fld>
            <a:endParaRPr lang="en-US"/>
          </a:p>
        </p:txBody>
      </p:sp>
      <p:sp>
        <p:nvSpPr>
          <p:cNvPr id="6" name="Footer Placeholder 5"/>
          <p:cNvSpPr>
            <a:spLocks noGrp="1"/>
          </p:cNvSpPr>
          <p:nvPr>
            <p:ph type="ftr" sz="quarter" idx="12"/>
          </p:nvPr>
        </p:nvSpPr>
        <p:spPr/>
        <p:txBody>
          <a:bodyPr/>
          <a:lstStyle/>
          <a:p>
            <a:pPr>
              <a:defRPr/>
            </a:pPr>
            <a:r>
              <a:rPr lang="en-US" smtClean="0"/>
              <a:t>Trường ĐH Bách Khoa Hà Nội</a:t>
            </a:r>
            <a:endParaRPr lang="en-US"/>
          </a:p>
        </p:txBody>
      </p:sp>
      <p:graphicFrame>
        <p:nvGraphicFramePr>
          <p:cNvPr id="7" name="Table 6"/>
          <p:cNvGraphicFramePr>
            <a:graphicFrameLocks noGrp="1"/>
          </p:cNvGraphicFramePr>
          <p:nvPr/>
        </p:nvGraphicFramePr>
        <p:xfrm>
          <a:off x="457200" y="2590800"/>
          <a:ext cx="3587751" cy="1550670"/>
        </p:xfrm>
        <a:graphic>
          <a:graphicData uri="http://schemas.openxmlformats.org/drawingml/2006/table">
            <a:tbl>
              <a:tblPr/>
              <a:tblGrid>
                <a:gridCol w="714573"/>
                <a:gridCol w="714573"/>
                <a:gridCol w="805738"/>
                <a:gridCol w="1352867"/>
              </a:tblGrid>
              <a:tr h="381000">
                <a:tc>
                  <a:txBody>
                    <a:bodyPr/>
                    <a:lstStyle/>
                    <a:p>
                      <a:pPr algn="ctr" fontAlgn="b"/>
                      <a:r>
                        <a:rPr lang="en-US" sz="1400" b="1" i="0" u="none" strike="noStrike" dirty="0">
                          <a:solidFill>
                            <a:srgbClr val="000000"/>
                          </a:solidFill>
                          <a:latin typeface="Segoe UI" pitchFamily="34" charset="0"/>
                          <a:ea typeface="Segoe UI" pitchFamily="34" charset="0"/>
                          <a:cs typeface="Segoe UI" pitchFamily="34" charset="0"/>
                        </a:rPr>
                        <a:t>symbol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err="1">
                          <a:solidFill>
                            <a:srgbClr val="000000"/>
                          </a:solidFill>
                          <a:latin typeface="Segoe UI" pitchFamily="34" charset="0"/>
                          <a:ea typeface="Segoe UI" pitchFamily="34" charset="0"/>
                          <a:cs typeface="Segoe UI" pitchFamily="34" charset="0"/>
                        </a:rPr>
                        <a:t>Tần</a:t>
                      </a:r>
                      <a:r>
                        <a:rPr lang="en-US" sz="1400" b="0" i="0" u="none" strike="noStrike" dirty="0">
                          <a:solidFill>
                            <a:srgbClr val="000000"/>
                          </a:solidFill>
                          <a:latin typeface="Segoe UI" pitchFamily="34" charset="0"/>
                          <a:ea typeface="Segoe UI" pitchFamily="34" charset="0"/>
                          <a:cs typeface="Segoe UI" pitchFamily="34" charset="0"/>
                        </a:rPr>
                        <a:t> </a:t>
                      </a:r>
                      <a:r>
                        <a:rPr lang="en-US" sz="1400" b="0" i="0" u="none" strike="noStrike" dirty="0" err="1">
                          <a:solidFill>
                            <a:srgbClr val="000000"/>
                          </a:solidFill>
                          <a:latin typeface="Segoe UI" pitchFamily="34" charset="0"/>
                          <a:ea typeface="Segoe UI" pitchFamily="34" charset="0"/>
                          <a:cs typeface="Segoe UI" pitchFamily="34" charset="0"/>
                        </a:rPr>
                        <a:t>suất</a:t>
                      </a:r>
                      <a:endParaRPr lang="en-US" sz="1400" b="0" i="0" u="none" strike="noStrike" dirty="0">
                        <a:solidFill>
                          <a:srgbClr val="000000"/>
                        </a:solidFill>
                        <a:latin typeface="Segoe UI" pitchFamily="34" charset="0"/>
                        <a:ea typeface="Segoe UI" pitchFamily="34" charset="0"/>
                        <a:cs typeface="Segoe UI"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Segoe UI" pitchFamily="34" charset="0"/>
                          <a:ea typeface="Segoe UI" pitchFamily="34" charset="0"/>
                          <a:cs typeface="Segoe UI" pitchFamily="34" charset="0"/>
                        </a:rPr>
                        <a:t>p(x)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vi-VN" sz="1400" b="1" i="0" u="none" strike="noStrike" dirty="0">
                          <a:solidFill>
                            <a:srgbClr val="000000"/>
                          </a:solidFill>
                          <a:latin typeface="Segoe UI" pitchFamily="34" charset="0"/>
                          <a:ea typeface="Segoe UI" pitchFamily="34" charset="0"/>
                          <a:cs typeface="Segoe UI" pitchFamily="34" charset="0"/>
                        </a:rPr>
                        <a:t>Lượng tin riêng</a:t>
                      </a:r>
                      <a:r>
                        <a:rPr lang="vi-VN" sz="1400" b="0" i="0" u="none" strike="noStrike" dirty="0">
                          <a:solidFill>
                            <a:srgbClr val="000000"/>
                          </a:solidFill>
                          <a:latin typeface="Segoe UI" pitchFamily="34" charset="0"/>
                          <a:ea typeface="Segoe UI" pitchFamily="34" charset="0"/>
                          <a:cs typeface="Segoe UI" pitchFamily="34" charset="0"/>
                        </a:rPr>
                        <a:t/>
                      </a:r>
                      <a:br>
                        <a:rPr lang="vi-VN" sz="1400" b="0" i="0" u="none" strike="noStrike" dirty="0">
                          <a:solidFill>
                            <a:srgbClr val="000000"/>
                          </a:solidFill>
                          <a:latin typeface="Segoe UI" pitchFamily="34" charset="0"/>
                          <a:ea typeface="Segoe UI" pitchFamily="34" charset="0"/>
                          <a:cs typeface="Segoe UI" pitchFamily="34" charset="0"/>
                        </a:rPr>
                      </a:br>
                      <a:r>
                        <a:rPr lang="vi-VN" sz="1400" b="0" i="0" u="none" strike="noStrike" dirty="0">
                          <a:solidFill>
                            <a:srgbClr val="000000"/>
                          </a:solidFill>
                          <a:latin typeface="Segoe UI" pitchFamily="34" charset="0"/>
                          <a:ea typeface="Segoe UI" pitchFamily="34" charset="0"/>
                          <a:cs typeface="Segoe UI" pitchFamily="34" charset="0"/>
                        </a:rPr>
                        <a:t>-log2p(x)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0.38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1.38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0.18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2.48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2.70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2.70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Segoe UI" pitchFamily="34" charset="0"/>
                          <a:ea typeface="Segoe UI" pitchFamily="34" charset="0"/>
                          <a:cs typeface="Segoe UI" pitchFamily="34" charset="0"/>
                        </a:rPr>
                        <a:t>0.13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Segoe UI" pitchFamily="34" charset="0"/>
                          <a:ea typeface="Segoe UI" pitchFamily="34" charset="0"/>
                          <a:cs typeface="Segoe UI" pitchFamily="34" charset="0"/>
                        </a:rPr>
                        <a:t>2.96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pic>
        <p:nvPicPr>
          <p:cNvPr id="14337" name="Picture 1" descr="Z:\300px-ShannonCodeAlg.svg.png"/>
          <p:cNvPicPr>
            <a:picLocks noChangeAspect="1" noChangeArrowheads="1"/>
          </p:cNvPicPr>
          <p:nvPr/>
        </p:nvPicPr>
        <p:blipFill>
          <a:blip r:embed="rId3" cstate="print"/>
          <a:srcRect/>
          <a:stretch>
            <a:fillRect/>
          </a:stretch>
        </p:blipFill>
        <p:spPr bwMode="auto">
          <a:xfrm>
            <a:off x="5562600" y="2209800"/>
            <a:ext cx="2857500" cy="3829050"/>
          </a:xfrm>
          <a:prstGeom prst="rect">
            <a:avLst/>
          </a:prstGeom>
          <a:noFill/>
        </p:spPr>
      </p:pic>
      <p:grpSp>
        <p:nvGrpSpPr>
          <p:cNvPr id="17" name="Group 16"/>
          <p:cNvGrpSpPr/>
          <p:nvPr/>
        </p:nvGrpSpPr>
        <p:grpSpPr>
          <a:xfrm>
            <a:off x="5638800" y="3048000"/>
            <a:ext cx="2133600" cy="2828532"/>
            <a:chOff x="5638800" y="3048000"/>
            <a:chExt cx="2133600" cy="2828532"/>
          </a:xfrm>
        </p:grpSpPr>
        <p:sp>
          <p:nvSpPr>
            <p:cNvPr id="9" name="TextBox 8"/>
            <p:cNvSpPr txBox="1"/>
            <p:nvPr/>
          </p:nvSpPr>
          <p:spPr>
            <a:xfrm>
              <a:off x="6629400" y="5029200"/>
              <a:ext cx="228600" cy="313932"/>
            </a:xfrm>
            <a:prstGeom prst="rect">
              <a:avLst/>
            </a:prstGeom>
            <a:noFill/>
          </p:spPr>
          <p:txBody>
            <a:bodyPr wrap="square" rtlCol="0">
              <a:spAutoFit/>
            </a:bodyPr>
            <a:lstStyle/>
            <a:p>
              <a:pPr>
                <a:buNone/>
              </a:pPr>
              <a:r>
                <a:rPr lang="en-US" sz="1600" dirty="0" smtClean="0">
                  <a:solidFill>
                    <a:srgbClr val="FF0000"/>
                  </a:solidFill>
                  <a:latin typeface="Segoe UI" pitchFamily="34" charset="0"/>
                  <a:ea typeface="Segoe UI" pitchFamily="34" charset="0"/>
                  <a:cs typeface="Segoe UI" pitchFamily="34" charset="0"/>
                </a:rPr>
                <a:t>0</a:t>
              </a:r>
              <a:endParaRPr lang="en-US" sz="1600" dirty="0">
                <a:solidFill>
                  <a:srgbClr val="FF0000"/>
                </a:solidFill>
                <a:latin typeface="Segoe UI" pitchFamily="34" charset="0"/>
                <a:ea typeface="Segoe UI" pitchFamily="34" charset="0"/>
                <a:cs typeface="Segoe UI" pitchFamily="34" charset="0"/>
              </a:endParaRPr>
            </a:p>
          </p:txBody>
        </p:sp>
        <p:sp>
          <p:nvSpPr>
            <p:cNvPr id="10" name="TextBox 9"/>
            <p:cNvSpPr txBox="1"/>
            <p:nvPr/>
          </p:nvSpPr>
          <p:spPr>
            <a:xfrm>
              <a:off x="7086600" y="5029200"/>
              <a:ext cx="228600" cy="313932"/>
            </a:xfrm>
            <a:prstGeom prst="rect">
              <a:avLst/>
            </a:prstGeom>
            <a:noFill/>
          </p:spPr>
          <p:txBody>
            <a:bodyPr wrap="square" rtlCol="0">
              <a:spAutoFit/>
            </a:bodyPr>
            <a:lstStyle/>
            <a:p>
              <a:pPr>
                <a:buNone/>
              </a:pPr>
              <a:r>
                <a:rPr lang="en-US" sz="1600" dirty="0" smtClean="0">
                  <a:solidFill>
                    <a:srgbClr val="FF0000"/>
                  </a:solidFill>
                  <a:latin typeface="Segoe UI" pitchFamily="34" charset="0"/>
                  <a:ea typeface="Segoe UI" pitchFamily="34" charset="0"/>
                  <a:cs typeface="Segoe UI" pitchFamily="34" charset="0"/>
                </a:rPr>
                <a:t>1</a:t>
              </a:r>
              <a:endParaRPr lang="en-US" sz="1600" dirty="0">
                <a:solidFill>
                  <a:srgbClr val="FF0000"/>
                </a:solidFill>
                <a:latin typeface="Segoe UI" pitchFamily="34" charset="0"/>
                <a:ea typeface="Segoe UI" pitchFamily="34" charset="0"/>
                <a:cs typeface="Segoe UI" pitchFamily="34" charset="0"/>
              </a:endParaRPr>
            </a:p>
          </p:txBody>
        </p:sp>
        <p:sp>
          <p:nvSpPr>
            <p:cNvPr id="11" name="TextBox 10"/>
            <p:cNvSpPr txBox="1"/>
            <p:nvPr/>
          </p:nvSpPr>
          <p:spPr>
            <a:xfrm>
              <a:off x="6172200" y="5410200"/>
              <a:ext cx="228600" cy="313932"/>
            </a:xfrm>
            <a:prstGeom prst="rect">
              <a:avLst/>
            </a:prstGeom>
            <a:noFill/>
          </p:spPr>
          <p:txBody>
            <a:bodyPr wrap="square" rtlCol="0">
              <a:spAutoFit/>
            </a:bodyPr>
            <a:lstStyle/>
            <a:p>
              <a:pPr>
                <a:buNone/>
              </a:pPr>
              <a:r>
                <a:rPr lang="en-US" sz="1600" dirty="0" smtClean="0">
                  <a:solidFill>
                    <a:srgbClr val="FF0000"/>
                  </a:solidFill>
                  <a:latin typeface="Segoe UI" pitchFamily="34" charset="0"/>
                  <a:ea typeface="Segoe UI" pitchFamily="34" charset="0"/>
                  <a:cs typeface="Segoe UI" pitchFamily="34" charset="0"/>
                </a:rPr>
                <a:t>0</a:t>
              </a:r>
              <a:endParaRPr lang="en-US" sz="1600" dirty="0">
                <a:solidFill>
                  <a:srgbClr val="FF0000"/>
                </a:solidFill>
                <a:latin typeface="Segoe UI" pitchFamily="34" charset="0"/>
                <a:ea typeface="Segoe UI" pitchFamily="34" charset="0"/>
                <a:cs typeface="Segoe UI" pitchFamily="34" charset="0"/>
              </a:endParaRPr>
            </a:p>
          </p:txBody>
        </p:sp>
        <p:sp>
          <p:nvSpPr>
            <p:cNvPr id="12" name="TextBox 11"/>
            <p:cNvSpPr txBox="1"/>
            <p:nvPr/>
          </p:nvSpPr>
          <p:spPr>
            <a:xfrm>
              <a:off x="6553200" y="5410200"/>
              <a:ext cx="228600" cy="313932"/>
            </a:xfrm>
            <a:prstGeom prst="rect">
              <a:avLst/>
            </a:prstGeom>
            <a:noFill/>
          </p:spPr>
          <p:txBody>
            <a:bodyPr wrap="square" rtlCol="0">
              <a:spAutoFit/>
            </a:bodyPr>
            <a:lstStyle/>
            <a:p>
              <a:pPr>
                <a:buNone/>
              </a:pPr>
              <a:r>
                <a:rPr lang="en-US" sz="1600" dirty="0" smtClean="0">
                  <a:solidFill>
                    <a:srgbClr val="FF0000"/>
                  </a:solidFill>
                  <a:latin typeface="Segoe UI" pitchFamily="34" charset="0"/>
                  <a:ea typeface="Segoe UI" pitchFamily="34" charset="0"/>
                  <a:cs typeface="Segoe UI" pitchFamily="34" charset="0"/>
                </a:rPr>
                <a:t>1</a:t>
              </a:r>
              <a:endParaRPr lang="en-US" sz="1600" dirty="0">
                <a:solidFill>
                  <a:srgbClr val="FF0000"/>
                </a:solidFill>
                <a:latin typeface="Segoe UI" pitchFamily="34" charset="0"/>
                <a:ea typeface="Segoe UI" pitchFamily="34" charset="0"/>
                <a:cs typeface="Segoe UI" pitchFamily="34" charset="0"/>
              </a:endParaRPr>
            </a:p>
          </p:txBody>
        </p:sp>
        <p:sp>
          <p:nvSpPr>
            <p:cNvPr id="13" name="TextBox 12"/>
            <p:cNvSpPr txBox="1"/>
            <p:nvPr/>
          </p:nvSpPr>
          <p:spPr>
            <a:xfrm>
              <a:off x="6934200" y="5410200"/>
              <a:ext cx="228600" cy="313932"/>
            </a:xfrm>
            <a:prstGeom prst="rect">
              <a:avLst/>
            </a:prstGeom>
            <a:noFill/>
          </p:spPr>
          <p:txBody>
            <a:bodyPr wrap="square" rtlCol="0">
              <a:spAutoFit/>
            </a:bodyPr>
            <a:lstStyle/>
            <a:p>
              <a:pPr>
                <a:buNone/>
              </a:pPr>
              <a:r>
                <a:rPr lang="en-US" sz="1600" dirty="0" smtClean="0">
                  <a:solidFill>
                    <a:srgbClr val="FF0000"/>
                  </a:solidFill>
                  <a:latin typeface="Segoe UI" pitchFamily="34" charset="0"/>
                  <a:ea typeface="Segoe UI" pitchFamily="34" charset="0"/>
                  <a:cs typeface="Segoe UI" pitchFamily="34" charset="0"/>
                </a:rPr>
                <a:t>0</a:t>
              </a:r>
              <a:endParaRPr lang="en-US" sz="1600" dirty="0">
                <a:solidFill>
                  <a:srgbClr val="FF0000"/>
                </a:solidFill>
                <a:latin typeface="Segoe UI" pitchFamily="34" charset="0"/>
                <a:ea typeface="Segoe UI" pitchFamily="34" charset="0"/>
                <a:cs typeface="Segoe UI" pitchFamily="34" charset="0"/>
              </a:endParaRPr>
            </a:p>
          </p:txBody>
        </p:sp>
        <p:sp>
          <p:nvSpPr>
            <p:cNvPr id="14" name="TextBox 13"/>
            <p:cNvSpPr txBox="1"/>
            <p:nvPr/>
          </p:nvSpPr>
          <p:spPr>
            <a:xfrm>
              <a:off x="7391400" y="5257800"/>
              <a:ext cx="228600" cy="313932"/>
            </a:xfrm>
            <a:prstGeom prst="rect">
              <a:avLst/>
            </a:prstGeom>
            <a:noFill/>
          </p:spPr>
          <p:txBody>
            <a:bodyPr wrap="square" rtlCol="0">
              <a:spAutoFit/>
            </a:bodyPr>
            <a:lstStyle/>
            <a:p>
              <a:pPr>
                <a:buNone/>
              </a:pPr>
              <a:r>
                <a:rPr lang="en-US" sz="1600" dirty="0" smtClean="0">
                  <a:solidFill>
                    <a:srgbClr val="FF0000"/>
                  </a:solidFill>
                  <a:latin typeface="Segoe UI" pitchFamily="34" charset="0"/>
                  <a:ea typeface="Segoe UI" pitchFamily="34" charset="0"/>
                  <a:cs typeface="Segoe UI" pitchFamily="34" charset="0"/>
                </a:rPr>
                <a:t>1</a:t>
              </a:r>
              <a:endParaRPr lang="en-US" sz="1600" dirty="0">
                <a:solidFill>
                  <a:srgbClr val="FF0000"/>
                </a:solidFill>
                <a:latin typeface="Segoe UI" pitchFamily="34" charset="0"/>
                <a:ea typeface="Segoe UI" pitchFamily="34" charset="0"/>
                <a:cs typeface="Segoe UI" pitchFamily="34" charset="0"/>
              </a:endParaRPr>
            </a:p>
          </p:txBody>
        </p:sp>
        <p:sp>
          <p:nvSpPr>
            <p:cNvPr id="15" name="TextBox 14"/>
            <p:cNvSpPr txBox="1"/>
            <p:nvPr/>
          </p:nvSpPr>
          <p:spPr>
            <a:xfrm>
              <a:off x="7239000" y="5562600"/>
              <a:ext cx="228600" cy="313932"/>
            </a:xfrm>
            <a:prstGeom prst="rect">
              <a:avLst/>
            </a:prstGeom>
            <a:noFill/>
          </p:spPr>
          <p:txBody>
            <a:bodyPr wrap="square" rtlCol="0">
              <a:spAutoFit/>
            </a:bodyPr>
            <a:lstStyle/>
            <a:p>
              <a:pPr>
                <a:buNone/>
              </a:pPr>
              <a:r>
                <a:rPr lang="en-US" sz="1600" dirty="0" smtClean="0">
                  <a:solidFill>
                    <a:srgbClr val="FF0000"/>
                  </a:solidFill>
                  <a:latin typeface="Segoe UI" pitchFamily="34" charset="0"/>
                  <a:ea typeface="Segoe UI" pitchFamily="34" charset="0"/>
                  <a:cs typeface="Segoe UI" pitchFamily="34" charset="0"/>
                </a:rPr>
                <a:t>0</a:t>
              </a:r>
              <a:endParaRPr lang="en-US" sz="1600" dirty="0">
                <a:solidFill>
                  <a:srgbClr val="FF0000"/>
                </a:solidFill>
                <a:latin typeface="Segoe UI" pitchFamily="34" charset="0"/>
                <a:ea typeface="Segoe UI" pitchFamily="34" charset="0"/>
                <a:cs typeface="Segoe UI" pitchFamily="34" charset="0"/>
              </a:endParaRPr>
            </a:p>
          </p:txBody>
        </p:sp>
        <p:sp>
          <p:nvSpPr>
            <p:cNvPr id="16" name="TextBox 15"/>
            <p:cNvSpPr txBox="1"/>
            <p:nvPr/>
          </p:nvSpPr>
          <p:spPr>
            <a:xfrm>
              <a:off x="7543800" y="5562600"/>
              <a:ext cx="228600" cy="313932"/>
            </a:xfrm>
            <a:prstGeom prst="rect">
              <a:avLst/>
            </a:prstGeom>
            <a:noFill/>
          </p:spPr>
          <p:txBody>
            <a:bodyPr wrap="square" rtlCol="0">
              <a:spAutoFit/>
            </a:bodyPr>
            <a:lstStyle/>
            <a:p>
              <a:pPr>
                <a:buNone/>
              </a:pPr>
              <a:r>
                <a:rPr lang="en-US" sz="1600" dirty="0" smtClean="0">
                  <a:solidFill>
                    <a:srgbClr val="FF0000"/>
                  </a:solidFill>
                  <a:latin typeface="Segoe UI" pitchFamily="34" charset="0"/>
                  <a:ea typeface="Segoe UI" pitchFamily="34" charset="0"/>
                  <a:cs typeface="Segoe UI" pitchFamily="34" charset="0"/>
                </a:rPr>
                <a:t>1</a:t>
              </a:r>
              <a:endParaRPr lang="en-US" sz="1600" dirty="0">
                <a:solidFill>
                  <a:srgbClr val="FF0000"/>
                </a:solidFill>
                <a:latin typeface="Segoe UI" pitchFamily="34" charset="0"/>
                <a:ea typeface="Segoe UI" pitchFamily="34" charset="0"/>
                <a:cs typeface="Segoe UI" pitchFamily="34" charset="0"/>
              </a:endParaRPr>
            </a:p>
          </p:txBody>
        </p:sp>
        <p:sp>
          <p:nvSpPr>
            <p:cNvPr id="19" name="TextBox 18"/>
            <p:cNvSpPr txBox="1"/>
            <p:nvPr/>
          </p:nvSpPr>
          <p:spPr>
            <a:xfrm>
              <a:off x="5638800" y="3048000"/>
              <a:ext cx="1143000" cy="313932"/>
            </a:xfrm>
            <a:prstGeom prst="rect">
              <a:avLst/>
            </a:prstGeom>
            <a:noFill/>
          </p:spPr>
          <p:txBody>
            <a:bodyPr wrap="square" rtlCol="0">
              <a:spAutoFit/>
            </a:bodyPr>
            <a:lstStyle/>
            <a:p>
              <a:pPr>
                <a:buNone/>
              </a:pPr>
              <a:r>
                <a:rPr lang="en-US" sz="1600" dirty="0" smtClean="0">
                  <a:latin typeface="Segoe UI" pitchFamily="34" charset="0"/>
                  <a:ea typeface="Segoe UI" pitchFamily="34" charset="0"/>
                  <a:cs typeface="Segoe UI" pitchFamily="34" charset="0"/>
                </a:rPr>
                <a:t>15+7=23</a:t>
              </a:r>
              <a:endParaRPr lang="en-US" sz="1600" dirty="0">
                <a:latin typeface="Segoe UI" pitchFamily="34" charset="0"/>
                <a:ea typeface="Segoe UI" pitchFamily="34" charset="0"/>
                <a:cs typeface="Segoe UI" pitchFamily="34" charset="0"/>
              </a:endParaRPr>
            </a:p>
          </p:txBody>
        </p:sp>
      </p:grpSp>
      <p:graphicFrame>
        <p:nvGraphicFramePr>
          <p:cNvPr id="18" name="Table 17"/>
          <p:cNvGraphicFramePr>
            <a:graphicFrameLocks noGrp="1"/>
          </p:cNvGraphicFramePr>
          <p:nvPr/>
        </p:nvGraphicFramePr>
        <p:xfrm>
          <a:off x="457200" y="4724400"/>
          <a:ext cx="1981200" cy="1600200"/>
        </p:xfrm>
        <a:graphic>
          <a:graphicData uri="http://schemas.openxmlformats.org/drawingml/2006/table">
            <a:tbl>
              <a:tblPr/>
              <a:tblGrid>
                <a:gridCol w="939235"/>
                <a:gridCol w="1041965"/>
              </a:tblGrid>
              <a:tr h="266700">
                <a:tc>
                  <a:txBody>
                    <a:bodyPr/>
                    <a:lstStyle/>
                    <a:p>
                      <a:pPr algn="ctr" fontAlgn="b"/>
                      <a:r>
                        <a:rPr lang="en-US" sz="1400" b="1" i="0" u="none" strike="noStrike" dirty="0">
                          <a:solidFill>
                            <a:srgbClr val="000000"/>
                          </a:solidFill>
                          <a:latin typeface="Segoe UI" pitchFamily="34" charset="0"/>
                          <a:ea typeface="Segoe UI" pitchFamily="34" charset="0"/>
                          <a:cs typeface="Segoe UI" pitchFamily="34" charset="0"/>
                        </a:rPr>
                        <a:t>symbol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dirty="0">
                          <a:solidFill>
                            <a:srgbClr val="000000"/>
                          </a:solidFill>
                          <a:latin typeface="Segoe UI" pitchFamily="34" charset="0"/>
                          <a:ea typeface="Segoe UI" pitchFamily="34" charset="0"/>
                          <a:cs typeface="Segoe UI" pitchFamily="34" charset="0"/>
                        </a:rPr>
                        <a:t>Code word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Segoe UI" pitchFamily="34" charset="0"/>
                          <a:ea typeface="Segoe UI" pitchFamily="34" charset="0"/>
                          <a:cs typeface="Segoe UI" pitchFamily="34" charset="0"/>
                        </a:rPr>
                        <a:t>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Segoe UI" pitchFamily="34" charset="0"/>
                          <a:ea typeface="Segoe UI" pitchFamily="34" charset="0"/>
                          <a:cs typeface="Segoe UI" pitchFamily="34" charset="0"/>
                        </a:rPr>
                        <a:t>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Segoe UI" pitchFamily="34" charset="0"/>
                          <a:ea typeface="Segoe UI" pitchFamily="34" charset="0"/>
                          <a:cs typeface="Segoe UI"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Segoe UI" pitchFamily="34" charset="0"/>
                          <a:ea typeface="Segoe UI" pitchFamily="34" charset="0"/>
                          <a:cs typeface="Segoe UI" pitchFamily="34" charset="0"/>
                        </a:rPr>
                        <a:t>110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ctr" fontAlgn="b"/>
                      <a:r>
                        <a:rPr lang="en-US" sz="1400" b="0" i="0" u="none" strike="noStrike" dirty="0">
                          <a:solidFill>
                            <a:srgbClr val="000000"/>
                          </a:solidFill>
                          <a:latin typeface="Segoe UI" pitchFamily="34" charset="0"/>
                          <a:ea typeface="Segoe UI" pitchFamily="34" charset="0"/>
                          <a:cs typeface="Segoe UI" pitchFamily="34" charset="0"/>
                        </a:rPr>
                        <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Segoe UI" pitchFamily="34" charset="0"/>
                          <a:ea typeface="Segoe UI" pitchFamily="34" charset="0"/>
                          <a:cs typeface="Segoe UI" pitchFamily="34" charset="0"/>
                        </a:rPr>
                        <a:t>111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1" name="TextBox 20"/>
          <p:cNvSpPr txBox="1"/>
          <p:nvPr/>
        </p:nvSpPr>
        <p:spPr>
          <a:xfrm>
            <a:off x="7086600" y="3048000"/>
            <a:ext cx="1295400" cy="313932"/>
          </a:xfrm>
          <a:prstGeom prst="rect">
            <a:avLst/>
          </a:prstGeom>
          <a:noFill/>
        </p:spPr>
        <p:txBody>
          <a:bodyPr wrap="square" rtlCol="0">
            <a:spAutoFit/>
          </a:bodyPr>
          <a:lstStyle/>
          <a:p>
            <a:pPr>
              <a:buNone/>
            </a:pPr>
            <a:r>
              <a:rPr lang="en-US" sz="1600" dirty="0" smtClean="0">
                <a:latin typeface="Segoe UI" pitchFamily="34" charset="0"/>
                <a:ea typeface="Segoe UI" pitchFamily="34" charset="0"/>
                <a:cs typeface="Segoe UI" pitchFamily="34" charset="0"/>
              </a:rPr>
              <a:t>6+6+5=17</a:t>
            </a:r>
            <a:endParaRPr lang="en-US" sz="1600" dirty="0">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Z:\HuffmanCodeAlg.png"/>
          <p:cNvPicPr>
            <a:picLocks noChangeAspect="1" noChangeArrowheads="1"/>
          </p:cNvPicPr>
          <p:nvPr/>
        </p:nvPicPr>
        <p:blipFill>
          <a:blip r:embed="rId3" cstate="print"/>
          <a:srcRect/>
          <a:stretch>
            <a:fillRect/>
          </a:stretch>
        </p:blipFill>
        <p:spPr bwMode="auto">
          <a:xfrm>
            <a:off x="5867400" y="2133600"/>
            <a:ext cx="2788578" cy="4267200"/>
          </a:xfrm>
          <a:prstGeom prst="rect">
            <a:avLst/>
          </a:prstGeom>
          <a:noFill/>
        </p:spPr>
      </p:pic>
      <p:sp>
        <p:nvSpPr>
          <p:cNvPr id="2" name="Title 1"/>
          <p:cNvSpPr>
            <a:spLocks noGrp="1"/>
          </p:cNvSpPr>
          <p:nvPr>
            <p:ph type="title"/>
          </p:nvPr>
        </p:nvSpPr>
        <p:spPr/>
        <p:txBody>
          <a:bodyPr/>
          <a:lstStyle/>
          <a:p>
            <a:r>
              <a:rPr lang="en-US" dirty="0" err="1" smtClean="0"/>
              <a:t>Mã</a:t>
            </a:r>
            <a:r>
              <a:rPr lang="en-US" dirty="0" smtClean="0"/>
              <a:t> Huffman</a:t>
            </a:r>
            <a:endParaRPr lang="en-US" dirty="0"/>
          </a:p>
        </p:txBody>
      </p:sp>
      <p:sp>
        <p:nvSpPr>
          <p:cNvPr id="3" name="Content Placeholder 2"/>
          <p:cNvSpPr>
            <a:spLocks noGrp="1"/>
          </p:cNvSpPr>
          <p:nvPr>
            <p:ph idx="1"/>
          </p:nvPr>
        </p:nvSpPr>
        <p:spPr/>
        <p:txBody>
          <a:bodyPr/>
          <a:lstStyle/>
          <a:p>
            <a:r>
              <a:rPr lang="en-US" sz="2000" dirty="0" err="1" smtClean="0"/>
              <a:t>Mã</a:t>
            </a:r>
            <a:r>
              <a:rPr lang="en-US" sz="2000" dirty="0" smtClean="0"/>
              <a:t> Huffman </a:t>
            </a:r>
            <a:r>
              <a:rPr lang="en-US" sz="2000" dirty="0" err="1" smtClean="0"/>
              <a:t>được</a:t>
            </a:r>
            <a:r>
              <a:rPr lang="en-US" sz="2000" dirty="0" smtClean="0"/>
              <a:t> </a:t>
            </a:r>
            <a:r>
              <a:rPr lang="en-US" sz="2000" dirty="0" err="1" smtClean="0"/>
              <a:t>xây</a:t>
            </a:r>
            <a:r>
              <a:rPr lang="en-US" sz="2000" dirty="0" smtClean="0"/>
              <a:t> </a:t>
            </a:r>
            <a:r>
              <a:rPr lang="en-US" sz="2000" dirty="0" err="1" smtClean="0"/>
              <a:t>dựng</a:t>
            </a:r>
            <a:r>
              <a:rPr lang="en-US" sz="2000" dirty="0" smtClean="0"/>
              <a:t> </a:t>
            </a:r>
            <a:r>
              <a:rPr lang="en-US" sz="2000" dirty="0" err="1" smtClean="0"/>
              <a:t>dựa</a:t>
            </a:r>
            <a:r>
              <a:rPr lang="en-US" sz="2000" dirty="0" smtClean="0"/>
              <a:t> </a:t>
            </a:r>
            <a:r>
              <a:rPr lang="en-US" sz="2000" dirty="0" err="1" smtClean="0"/>
              <a:t>trên</a:t>
            </a:r>
            <a:r>
              <a:rPr lang="en-US" sz="2000" dirty="0" smtClean="0"/>
              <a:t> </a:t>
            </a:r>
            <a:r>
              <a:rPr lang="en-US" sz="2000" dirty="0" err="1" smtClean="0"/>
              <a:t>lí</a:t>
            </a:r>
            <a:r>
              <a:rPr lang="en-US" sz="2000" dirty="0" smtClean="0"/>
              <a:t> </a:t>
            </a:r>
            <a:r>
              <a:rPr lang="en-US" sz="2000" dirty="0" err="1" smtClean="0"/>
              <a:t>thuyết</a:t>
            </a:r>
            <a:r>
              <a:rPr lang="en-US" sz="2000" dirty="0" smtClean="0"/>
              <a:t> Entropy</a:t>
            </a:r>
          </a:p>
          <a:p>
            <a:r>
              <a:rPr lang="en-US" sz="2000" dirty="0" err="1" smtClean="0"/>
              <a:t>Mã</a:t>
            </a:r>
            <a:r>
              <a:rPr lang="en-US" sz="2000" dirty="0" smtClean="0"/>
              <a:t> Huffman </a:t>
            </a:r>
            <a:r>
              <a:rPr lang="en-US" sz="2000" dirty="0" err="1" smtClean="0"/>
              <a:t>xây</a:t>
            </a:r>
            <a:r>
              <a:rPr lang="en-US" sz="2000" dirty="0" smtClean="0"/>
              <a:t> </a:t>
            </a:r>
            <a:r>
              <a:rPr lang="en-US" sz="2000" dirty="0" err="1" smtClean="0"/>
              <a:t>dựng</a:t>
            </a:r>
            <a:r>
              <a:rPr lang="en-US" sz="2000" dirty="0" smtClean="0"/>
              <a:t> </a:t>
            </a:r>
            <a:r>
              <a:rPr lang="en-US" sz="2000" dirty="0" err="1" smtClean="0"/>
              <a:t>cây</a:t>
            </a:r>
            <a:r>
              <a:rPr lang="en-US" sz="2000" dirty="0" smtClean="0"/>
              <a:t> </a:t>
            </a:r>
            <a:r>
              <a:rPr lang="en-US" sz="2000" dirty="0" err="1" smtClean="0"/>
              <a:t>nhị</a:t>
            </a:r>
            <a:r>
              <a:rPr lang="en-US" sz="2000" dirty="0" smtClean="0"/>
              <a:t> </a:t>
            </a:r>
            <a:r>
              <a:rPr lang="en-US" sz="2000" dirty="0" err="1" smtClean="0"/>
              <a:t>phân</a:t>
            </a:r>
            <a:r>
              <a:rPr lang="en-US" sz="2000" dirty="0" smtClean="0"/>
              <a:t> </a:t>
            </a:r>
            <a:r>
              <a:rPr lang="en-US" sz="2000" dirty="0" err="1" smtClean="0"/>
              <a:t>và</a:t>
            </a:r>
            <a:r>
              <a:rPr lang="en-US" sz="2000" dirty="0" smtClean="0"/>
              <a:t> </a:t>
            </a:r>
            <a:r>
              <a:rPr lang="en-US" sz="2000" dirty="0" err="1" smtClean="0"/>
              <a:t>gán</a:t>
            </a:r>
            <a:r>
              <a:rPr lang="en-US" sz="2000" dirty="0" smtClean="0"/>
              <a:t> </a:t>
            </a:r>
            <a:r>
              <a:rPr lang="en-US" sz="2000" dirty="0" err="1" smtClean="0"/>
              <a:t>giá</a:t>
            </a:r>
            <a:r>
              <a:rPr lang="en-US" sz="2000" dirty="0" smtClean="0"/>
              <a:t> </a:t>
            </a:r>
            <a:r>
              <a:rPr lang="en-US" sz="2000" dirty="0" err="1" smtClean="0"/>
              <a:t>trị</a:t>
            </a:r>
            <a:r>
              <a:rPr lang="en-US" sz="2000" dirty="0" smtClean="0"/>
              <a:t> bit </a:t>
            </a:r>
            <a:r>
              <a:rPr lang="en-US" sz="2000" dirty="0" err="1" smtClean="0"/>
              <a:t>từ</a:t>
            </a:r>
            <a:r>
              <a:rPr lang="en-US" sz="2000" dirty="0" smtClean="0"/>
              <a:t> </a:t>
            </a:r>
            <a:r>
              <a:rPr lang="en-US" sz="2000" dirty="0" err="1" smtClean="0"/>
              <a:t>dưới</a:t>
            </a:r>
            <a:r>
              <a:rPr lang="en-US" sz="2000" dirty="0" smtClean="0"/>
              <a:t> </a:t>
            </a:r>
            <a:r>
              <a:rPr lang="en-US" sz="2000" dirty="0" err="1" smtClean="0"/>
              <a:t>lên</a:t>
            </a:r>
            <a:r>
              <a:rPr lang="en-US" sz="2000" dirty="0" smtClean="0"/>
              <a:t> (bottom-up) </a:t>
            </a:r>
            <a:r>
              <a:rPr lang="en-US" sz="2000" dirty="0" err="1" smtClean="0"/>
              <a:t>nhằm</a:t>
            </a:r>
            <a:r>
              <a:rPr lang="en-US" sz="2000" dirty="0" smtClean="0"/>
              <a:t> </a:t>
            </a:r>
            <a:r>
              <a:rPr lang="en-US" sz="2000" dirty="0" err="1" smtClean="0"/>
              <a:t>tối</a:t>
            </a:r>
            <a:r>
              <a:rPr lang="en-US" sz="2000" dirty="0" smtClean="0"/>
              <a:t> </a:t>
            </a:r>
            <a:r>
              <a:rPr lang="en-US" sz="2000" dirty="0" err="1" smtClean="0"/>
              <a:t>ưu</a:t>
            </a:r>
            <a:r>
              <a:rPr lang="en-US" sz="2000" dirty="0" smtClean="0"/>
              <a:t> </a:t>
            </a:r>
            <a:r>
              <a:rPr lang="en-US" sz="2000" dirty="0" err="1" smtClean="0"/>
              <a:t>hóa</a:t>
            </a:r>
            <a:r>
              <a:rPr lang="en-US" sz="2000" dirty="0" smtClean="0"/>
              <a:t> </a:t>
            </a:r>
            <a:r>
              <a:rPr lang="en-US" sz="2000" dirty="0" err="1" smtClean="0"/>
              <a:t>kích</a:t>
            </a:r>
            <a:r>
              <a:rPr lang="en-US" sz="2000" dirty="0" smtClean="0"/>
              <a:t> </a:t>
            </a:r>
            <a:r>
              <a:rPr lang="en-US" sz="2000" dirty="0" err="1" smtClean="0"/>
              <a:t>thước</a:t>
            </a:r>
            <a:r>
              <a:rPr lang="en-US" sz="2000" dirty="0" smtClean="0"/>
              <a:t> </a:t>
            </a:r>
            <a:r>
              <a:rPr lang="en-US" sz="2000" dirty="0" err="1" smtClean="0"/>
              <a:t>của</a:t>
            </a:r>
            <a:r>
              <a:rPr lang="en-US" sz="2000" dirty="0" smtClean="0"/>
              <a:t> </a:t>
            </a:r>
            <a:r>
              <a:rPr lang="en-US" sz="2000" dirty="0" err="1" smtClean="0"/>
              <a:t>toàn</a:t>
            </a:r>
            <a:r>
              <a:rPr lang="en-US" sz="2000" dirty="0" smtClean="0"/>
              <a:t> </a:t>
            </a:r>
            <a:r>
              <a:rPr lang="en-US" sz="2000" dirty="0" err="1" smtClean="0"/>
              <a:t>bộ</a:t>
            </a:r>
            <a:r>
              <a:rPr lang="en-US" sz="2000" dirty="0" smtClean="0"/>
              <a:t> </a:t>
            </a:r>
            <a:r>
              <a:rPr lang="en-US" sz="2000" dirty="0" err="1" smtClean="0"/>
              <a:t>bản</a:t>
            </a:r>
            <a:r>
              <a:rPr lang="en-US" sz="2000" dirty="0" smtClean="0"/>
              <a:t> tin.</a:t>
            </a:r>
            <a:endParaRPr lang="en-US" sz="2000" i="1" dirty="0" smtClean="0"/>
          </a:p>
          <a:p>
            <a:pPr>
              <a:buNone/>
            </a:pPr>
            <a:r>
              <a:rPr lang="en-US" sz="2000" dirty="0" err="1" smtClean="0"/>
              <a:t>Ví</a:t>
            </a:r>
            <a:r>
              <a:rPr lang="en-US" sz="2000" dirty="0" smtClean="0"/>
              <a:t> </a:t>
            </a:r>
            <a:r>
              <a:rPr lang="en-US" sz="2000" dirty="0" err="1" smtClean="0"/>
              <a:t>dụ</a:t>
            </a:r>
            <a:r>
              <a:rPr lang="en-US" sz="2000" dirty="0" smtClean="0"/>
              <a:t>:</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r>
              <a:rPr lang="en-US" sz="2000" dirty="0" smtClean="0"/>
              <a:t>	H(X)=2.1858</a:t>
            </a:r>
          </a:p>
          <a:p>
            <a:pPr>
              <a:buNone/>
            </a:pPr>
            <a:endParaRPr lang="en-US" sz="2000" dirty="0" smtClean="0"/>
          </a:p>
        </p:txBody>
      </p:sp>
      <p:sp>
        <p:nvSpPr>
          <p:cNvPr id="4" name="Date Placeholder 3"/>
          <p:cNvSpPr>
            <a:spLocks noGrp="1"/>
          </p:cNvSpPr>
          <p:nvPr>
            <p:ph type="dt" sz="half" idx="10"/>
          </p:nvPr>
        </p:nvSpPr>
        <p:spPr/>
        <p:txBody>
          <a:bodyPr/>
          <a:lstStyle/>
          <a:p>
            <a:pPr>
              <a:defRPr/>
            </a:pPr>
            <a:fld id="{EECAA9FD-C523-4143-AAA1-34EBFA4FA03F}" type="datetime1">
              <a:rPr lang="vi-VN" smtClean="0"/>
              <a:pPr>
                <a:defRPr/>
              </a:pPr>
              <a:t>30/09/2012</a:t>
            </a:fld>
            <a:endParaRPr lang="en-US" dirty="0"/>
          </a:p>
        </p:txBody>
      </p:sp>
      <p:sp>
        <p:nvSpPr>
          <p:cNvPr id="5" name="Slide Number Placeholder 4"/>
          <p:cNvSpPr>
            <a:spLocks noGrp="1"/>
          </p:cNvSpPr>
          <p:nvPr>
            <p:ph type="sldNum" sz="quarter" idx="11"/>
          </p:nvPr>
        </p:nvSpPr>
        <p:spPr/>
        <p:txBody>
          <a:bodyPr/>
          <a:lstStyle/>
          <a:p>
            <a:pPr>
              <a:defRPr/>
            </a:pPr>
            <a:r>
              <a:rPr lang="en-US" smtClean="0"/>
              <a:t>Slice </a:t>
            </a:r>
            <a:fld id="{03282F7E-94B9-4486-BCFF-8563087F320F}" type="slidenum">
              <a:rPr lang="en-US" smtClean="0"/>
              <a:pPr>
                <a:defRPr/>
              </a:pPr>
              <a:t>8</a:t>
            </a:fld>
            <a:endParaRPr lang="en-US"/>
          </a:p>
        </p:txBody>
      </p:sp>
      <p:sp>
        <p:nvSpPr>
          <p:cNvPr id="6" name="Footer Placeholder 5"/>
          <p:cNvSpPr>
            <a:spLocks noGrp="1"/>
          </p:cNvSpPr>
          <p:nvPr>
            <p:ph type="ftr" sz="quarter" idx="12"/>
          </p:nvPr>
        </p:nvSpPr>
        <p:spPr/>
        <p:txBody>
          <a:bodyPr/>
          <a:lstStyle/>
          <a:p>
            <a:pPr>
              <a:defRPr/>
            </a:pPr>
            <a:r>
              <a:rPr lang="en-US" smtClean="0"/>
              <a:t>Trường ĐH Bách Khoa Hà Nội</a:t>
            </a:r>
            <a:endParaRPr lang="en-US"/>
          </a:p>
        </p:txBody>
      </p:sp>
      <p:graphicFrame>
        <p:nvGraphicFramePr>
          <p:cNvPr id="7" name="Table 6"/>
          <p:cNvGraphicFramePr>
            <a:graphicFrameLocks noGrp="1"/>
          </p:cNvGraphicFramePr>
          <p:nvPr/>
        </p:nvGraphicFramePr>
        <p:xfrm>
          <a:off x="457200" y="2590800"/>
          <a:ext cx="3587751" cy="1550670"/>
        </p:xfrm>
        <a:graphic>
          <a:graphicData uri="http://schemas.openxmlformats.org/drawingml/2006/table">
            <a:tbl>
              <a:tblPr/>
              <a:tblGrid>
                <a:gridCol w="714573"/>
                <a:gridCol w="714573"/>
                <a:gridCol w="805738"/>
                <a:gridCol w="1352867"/>
              </a:tblGrid>
              <a:tr h="381000">
                <a:tc>
                  <a:txBody>
                    <a:bodyPr/>
                    <a:lstStyle/>
                    <a:p>
                      <a:pPr algn="ctr" fontAlgn="b"/>
                      <a:r>
                        <a:rPr lang="en-US" sz="1400" b="1" i="0" u="none" strike="noStrike" dirty="0">
                          <a:solidFill>
                            <a:srgbClr val="000000"/>
                          </a:solidFill>
                          <a:latin typeface="Segoe UI" pitchFamily="34" charset="0"/>
                          <a:ea typeface="Segoe UI" pitchFamily="34" charset="0"/>
                          <a:cs typeface="Segoe UI" pitchFamily="34" charset="0"/>
                        </a:rPr>
                        <a:t>symbol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err="1">
                          <a:solidFill>
                            <a:srgbClr val="000000"/>
                          </a:solidFill>
                          <a:latin typeface="Segoe UI" pitchFamily="34" charset="0"/>
                          <a:ea typeface="Segoe UI" pitchFamily="34" charset="0"/>
                          <a:cs typeface="Segoe UI" pitchFamily="34" charset="0"/>
                        </a:rPr>
                        <a:t>Tần</a:t>
                      </a:r>
                      <a:r>
                        <a:rPr lang="en-US" sz="1400" b="0" i="0" u="none" strike="noStrike" dirty="0">
                          <a:solidFill>
                            <a:srgbClr val="000000"/>
                          </a:solidFill>
                          <a:latin typeface="Segoe UI" pitchFamily="34" charset="0"/>
                          <a:ea typeface="Segoe UI" pitchFamily="34" charset="0"/>
                          <a:cs typeface="Segoe UI" pitchFamily="34" charset="0"/>
                        </a:rPr>
                        <a:t> </a:t>
                      </a:r>
                      <a:r>
                        <a:rPr lang="en-US" sz="1400" b="0" i="0" u="none" strike="noStrike" dirty="0" err="1">
                          <a:solidFill>
                            <a:srgbClr val="000000"/>
                          </a:solidFill>
                          <a:latin typeface="Segoe UI" pitchFamily="34" charset="0"/>
                          <a:ea typeface="Segoe UI" pitchFamily="34" charset="0"/>
                          <a:cs typeface="Segoe UI" pitchFamily="34" charset="0"/>
                        </a:rPr>
                        <a:t>suất</a:t>
                      </a:r>
                      <a:endParaRPr lang="en-US" sz="1400" b="0" i="0" u="none" strike="noStrike" dirty="0">
                        <a:solidFill>
                          <a:srgbClr val="000000"/>
                        </a:solidFill>
                        <a:latin typeface="Segoe UI" pitchFamily="34" charset="0"/>
                        <a:ea typeface="Segoe UI" pitchFamily="34" charset="0"/>
                        <a:cs typeface="Segoe UI"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Segoe UI" pitchFamily="34" charset="0"/>
                          <a:ea typeface="Segoe UI" pitchFamily="34" charset="0"/>
                          <a:cs typeface="Segoe UI" pitchFamily="34" charset="0"/>
                        </a:rPr>
                        <a:t>p(x)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vi-VN" sz="1400" b="1" i="0" u="none" strike="noStrike" dirty="0">
                          <a:solidFill>
                            <a:srgbClr val="000000"/>
                          </a:solidFill>
                          <a:latin typeface="Segoe UI" pitchFamily="34" charset="0"/>
                          <a:ea typeface="Segoe UI" pitchFamily="34" charset="0"/>
                          <a:cs typeface="Segoe UI" pitchFamily="34" charset="0"/>
                        </a:rPr>
                        <a:t>Lượng tin riêng</a:t>
                      </a:r>
                      <a:r>
                        <a:rPr lang="vi-VN" sz="1400" b="0" i="0" u="none" strike="noStrike" dirty="0">
                          <a:solidFill>
                            <a:srgbClr val="000000"/>
                          </a:solidFill>
                          <a:latin typeface="Segoe UI" pitchFamily="34" charset="0"/>
                          <a:ea typeface="Segoe UI" pitchFamily="34" charset="0"/>
                          <a:cs typeface="Segoe UI" pitchFamily="34" charset="0"/>
                        </a:rPr>
                        <a:t/>
                      </a:r>
                      <a:br>
                        <a:rPr lang="vi-VN" sz="1400" b="0" i="0" u="none" strike="noStrike" dirty="0">
                          <a:solidFill>
                            <a:srgbClr val="000000"/>
                          </a:solidFill>
                          <a:latin typeface="Segoe UI" pitchFamily="34" charset="0"/>
                          <a:ea typeface="Segoe UI" pitchFamily="34" charset="0"/>
                          <a:cs typeface="Segoe UI" pitchFamily="34" charset="0"/>
                        </a:rPr>
                      </a:br>
                      <a:r>
                        <a:rPr lang="vi-VN" sz="1400" b="0" i="0" u="none" strike="noStrike" dirty="0">
                          <a:solidFill>
                            <a:srgbClr val="000000"/>
                          </a:solidFill>
                          <a:latin typeface="Segoe UI" pitchFamily="34" charset="0"/>
                          <a:ea typeface="Segoe UI" pitchFamily="34" charset="0"/>
                          <a:cs typeface="Segoe UI" pitchFamily="34" charset="0"/>
                        </a:rPr>
                        <a:t>-log2p(x)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0.38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1.38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0.18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2.48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2.70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2.70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Segoe UI" pitchFamily="34" charset="0"/>
                          <a:ea typeface="Segoe UI" pitchFamily="34" charset="0"/>
                          <a:cs typeface="Segoe UI" pitchFamily="34" charset="0"/>
                        </a:rPr>
                        <a:t>0.13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Segoe UI" pitchFamily="34" charset="0"/>
                          <a:ea typeface="Segoe UI" pitchFamily="34" charset="0"/>
                          <a:cs typeface="Segoe UI" pitchFamily="34" charset="0"/>
                        </a:rPr>
                        <a:t>2.96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9" name="TextBox 8"/>
          <p:cNvSpPr txBox="1"/>
          <p:nvPr/>
        </p:nvSpPr>
        <p:spPr>
          <a:xfrm>
            <a:off x="6705600" y="5257800"/>
            <a:ext cx="228600" cy="313932"/>
          </a:xfrm>
          <a:prstGeom prst="rect">
            <a:avLst/>
          </a:prstGeom>
          <a:noFill/>
        </p:spPr>
        <p:txBody>
          <a:bodyPr wrap="square" rtlCol="0">
            <a:spAutoFit/>
          </a:bodyPr>
          <a:lstStyle/>
          <a:p>
            <a:pPr>
              <a:buNone/>
            </a:pPr>
            <a:r>
              <a:rPr lang="en-US" sz="1600" dirty="0" smtClean="0">
                <a:solidFill>
                  <a:srgbClr val="FF0000"/>
                </a:solidFill>
                <a:latin typeface="Segoe UI" pitchFamily="34" charset="0"/>
                <a:ea typeface="Segoe UI" pitchFamily="34" charset="0"/>
                <a:cs typeface="Segoe UI" pitchFamily="34" charset="0"/>
              </a:rPr>
              <a:t>0</a:t>
            </a:r>
            <a:endParaRPr lang="en-US" sz="1600" dirty="0">
              <a:solidFill>
                <a:srgbClr val="FF0000"/>
              </a:solidFill>
              <a:latin typeface="Segoe UI" pitchFamily="34" charset="0"/>
              <a:ea typeface="Segoe UI" pitchFamily="34" charset="0"/>
              <a:cs typeface="Segoe UI" pitchFamily="34" charset="0"/>
            </a:endParaRPr>
          </a:p>
        </p:txBody>
      </p:sp>
      <p:graphicFrame>
        <p:nvGraphicFramePr>
          <p:cNvPr id="18" name="Table 17"/>
          <p:cNvGraphicFramePr>
            <a:graphicFrameLocks noGrp="1"/>
          </p:cNvGraphicFramePr>
          <p:nvPr/>
        </p:nvGraphicFramePr>
        <p:xfrm>
          <a:off x="457200" y="4572000"/>
          <a:ext cx="1981200" cy="1600200"/>
        </p:xfrm>
        <a:graphic>
          <a:graphicData uri="http://schemas.openxmlformats.org/drawingml/2006/table">
            <a:tbl>
              <a:tblPr/>
              <a:tblGrid>
                <a:gridCol w="939235"/>
                <a:gridCol w="1041965"/>
              </a:tblGrid>
              <a:tr h="266700">
                <a:tc>
                  <a:txBody>
                    <a:bodyPr/>
                    <a:lstStyle/>
                    <a:p>
                      <a:pPr algn="ctr" fontAlgn="b"/>
                      <a:r>
                        <a:rPr lang="en-US" sz="1400" b="1" i="0" u="none" strike="noStrike" dirty="0">
                          <a:solidFill>
                            <a:srgbClr val="000000"/>
                          </a:solidFill>
                          <a:latin typeface="Segoe UI" pitchFamily="34" charset="0"/>
                          <a:ea typeface="Segoe UI" pitchFamily="34" charset="0"/>
                          <a:cs typeface="Segoe UI" pitchFamily="34" charset="0"/>
                        </a:rPr>
                        <a:t>symbol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dirty="0">
                          <a:solidFill>
                            <a:srgbClr val="000000"/>
                          </a:solidFill>
                          <a:latin typeface="Segoe UI" pitchFamily="34" charset="0"/>
                          <a:ea typeface="Segoe UI" pitchFamily="34" charset="0"/>
                          <a:cs typeface="Segoe UI" pitchFamily="34" charset="0"/>
                        </a:rPr>
                        <a:t>Code word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smtClean="0">
                          <a:solidFill>
                            <a:srgbClr val="000000"/>
                          </a:solidFill>
                          <a:latin typeface="Segoe UI" pitchFamily="34" charset="0"/>
                          <a:ea typeface="Segoe UI" pitchFamily="34" charset="0"/>
                          <a:cs typeface="Segoe UI" pitchFamily="34" charset="0"/>
                        </a:rPr>
                        <a:t>0</a:t>
                      </a:r>
                      <a:endParaRPr lang="en-US" sz="1400" b="0" i="0" u="none" strike="noStrike" dirty="0">
                        <a:solidFill>
                          <a:srgbClr val="000000"/>
                        </a:solidFill>
                        <a:latin typeface="Segoe UI" pitchFamily="34" charset="0"/>
                        <a:ea typeface="Segoe UI" pitchFamily="34" charset="0"/>
                        <a:cs typeface="Segoe UI"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ctr" fontAlgn="b"/>
                      <a:r>
                        <a:rPr lang="en-US" sz="1400" b="0" i="0" u="none" strike="noStrike" dirty="0">
                          <a:solidFill>
                            <a:srgbClr val="000000"/>
                          </a:solidFill>
                          <a:latin typeface="Segoe UI" pitchFamily="34" charset="0"/>
                          <a:ea typeface="Segoe UI" pitchFamily="34" charset="0"/>
                          <a:cs typeface="Segoe UI" pitchFamily="34" charset="0"/>
                        </a:rPr>
                        <a: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smtClean="0">
                          <a:solidFill>
                            <a:srgbClr val="000000"/>
                          </a:solidFill>
                          <a:latin typeface="Segoe UI" pitchFamily="34" charset="0"/>
                          <a:ea typeface="Segoe UI" pitchFamily="34" charset="0"/>
                          <a:cs typeface="Segoe UI"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smtClean="0">
                          <a:solidFill>
                            <a:srgbClr val="000000"/>
                          </a:solidFill>
                          <a:latin typeface="Segoe UI" pitchFamily="34" charset="0"/>
                          <a:ea typeface="Segoe UI" pitchFamily="34" charset="0"/>
                          <a:cs typeface="Segoe UI" pitchFamily="34" charset="0"/>
                        </a:rPr>
                        <a:t>101</a:t>
                      </a:r>
                      <a:endParaRPr lang="en-US" sz="1400" b="0" i="0" u="none" strike="noStrike" dirty="0">
                        <a:solidFill>
                          <a:srgbClr val="000000"/>
                        </a:solidFill>
                        <a:latin typeface="Segoe UI" pitchFamily="34" charset="0"/>
                        <a:ea typeface="Segoe UI" pitchFamily="34" charset="0"/>
                        <a:cs typeface="Segoe UI"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smtClean="0">
                          <a:solidFill>
                            <a:srgbClr val="000000"/>
                          </a:solidFill>
                          <a:latin typeface="Segoe UI" pitchFamily="34" charset="0"/>
                          <a:ea typeface="Segoe UI" pitchFamily="34" charset="0"/>
                          <a:cs typeface="Segoe UI" pitchFamily="34" charset="0"/>
                        </a:rPr>
                        <a:t>110</a:t>
                      </a:r>
                      <a:endParaRPr lang="en-US" sz="1400" b="0" i="0" u="none" strike="noStrike" dirty="0">
                        <a:solidFill>
                          <a:srgbClr val="000000"/>
                        </a:solidFill>
                        <a:latin typeface="Segoe UI" pitchFamily="34" charset="0"/>
                        <a:ea typeface="Segoe UI" pitchFamily="34" charset="0"/>
                        <a:cs typeface="Segoe UI"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ctr" fontAlgn="b"/>
                      <a:r>
                        <a:rPr lang="en-US" sz="1400" b="0" i="0" u="none" strike="noStrike">
                          <a:solidFill>
                            <a:srgbClr val="000000"/>
                          </a:solidFill>
                          <a:latin typeface="Segoe UI" pitchFamily="34" charset="0"/>
                          <a:ea typeface="Segoe UI" pitchFamily="34" charset="0"/>
                          <a:cs typeface="Segoe UI" pitchFamily="34" charset="0"/>
                        </a:rPr>
                        <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smtClean="0">
                          <a:solidFill>
                            <a:srgbClr val="000000"/>
                          </a:solidFill>
                          <a:latin typeface="Segoe UI" pitchFamily="34" charset="0"/>
                          <a:ea typeface="Segoe UI" pitchFamily="34" charset="0"/>
                          <a:cs typeface="Segoe UI" pitchFamily="34" charset="0"/>
                        </a:rPr>
                        <a:t>111</a:t>
                      </a:r>
                      <a:endParaRPr lang="en-US" sz="1400" b="0" i="0" u="none" strike="noStrike" dirty="0">
                        <a:solidFill>
                          <a:srgbClr val="000000"/>
                        </a:solidFill>
                        <a:latin typeface="Segoe UI" pitchFamily="34" charset="0"/>
                        <a:ea typeface="Segoe UI" pitchFamily="34" charset="0"/>
                        <a:cs typeface="Segoe UI"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1" name="TextBox 20"/>
          <p:cNvSpPr txBox="1"/>
          <p:nvPr/>
        </p:nvSpPr>
        <p:spPr>
          <a:xfrm>
            <a:off x="7239000" y="5248668"/>
            <a:ext cx="228600" cy="313932"/>
          </a:xfrm>
          <a:prstGeom prst="rect">
            <a:avLst/>
          </a:prstGeom>
          <a:noFill/>
        </p:spPr>
        <p:txBody>
          <a:bodyPr wrap="square" rtlCol="0">
            <a:spAutoFit/>
          </a:bodyPr>
          <a:lstStyle/>
          <a:p>
            <a:pPr>
              <a:buNone/>
            </a:pPr>
            <a:r>
              <a:rPr lang="en-US" sz="1600" dirty="0" smtClean="0">
                <a:solidFill>
                  <a:srgbClr val="FF0000"/>
                </a:solidFill>
                <a:latin typeface="Segoe UI" pitchFamily="34" charset="0"/>
                <a:ea typeface="Segoe UI" pitchFamily="34" charset="0"/>
                <a:cs typeface="Segoe UI" pitchFamily="34" charset="0"/>
              </a:rPr>
              <a:t>1</a:t>
            </a:r>
            <a:endParaRPr lang="en-US" sz="1600" dirty="0">
              <a:solidFill>
                <a:srgbClr val="FF0000"/>
              </a:solidFill>
              <a:latin typeface="Segoe UI" pitchFamily="34" charset="0"/>
              <a:ea typeface="Segoe UI" pitchFamily="34" charset="0"/>
              <a:cs typeface="Segoe UI" pitchFamily="34" charset="0"/>
            </a:endParaRPr>
          </a:p>
        </p:txBody>
      </p:sp>
      <p:sp>
        <p:nvSpPr>
          <p:cNvPr id="22" name="TextBox 21"/>
          <p:cNvSpPr txBox="1"/>
          <p:nvPr/>
        </p:nvSpPr>
        <p:spPr>
          <a:xfrm>
            <a:off x="7086600" y="5553468"/>
            <a:ext cx="228600" cy="313932"/>
          </a:xfrm>
          <a:prstGeom prst="rect">
            <a:avLst/>
          </a:prstGeom>
          <a:noFill/>
        </p:spPr>
        <p:txBody>
          <a:bodyPr wrap="square" rtlCol="0">
            <a:spAutoFit/>
          </a:bodyPr>
          <a:lstStyle/>
          <a:p>
            <a:pPr>
              <a:buNone/>
            </a:pPr>
            <a:r>
              <a:rPr lang="en-US" sz="1600" dirty="0" smtClean="0">
                <a:solidFill>
                  <a:srgbClr val="FF0000"/>
                </a:solidFill>
                <a:latin typeface="Segoe UI" pitchFamily="34" charset="0"/>
                <a:ea typeface="Segoe UI" pitchFamily="34" charset="0"/>
                <a:cs typeface="Segoe UI" pitchFamily="34" charset="0"/>
              </a:rPr>
              <a:t>0</a:t>
            </a:r>
            <a:endParaRPr lang="en-US" sz="1600" dirty="0">
              <a:solidFill>
                <a:srgbClr val="FF0000"/>
              </a:solidFill>
              <a:latin typeface="Segoe UI" pitchFamily="34" charset="0"/>
              <a:ea typeface="Segoe UI" pitchFamily="34" charset="0"/>
              <a:cs typeface="Segoe UI" pitchFamily="34" charset="0"/>
            </a:endParaRPr>
          </a:p>
        </p:txBody>
      </p:sp>
      <p:sp>
        <p:nvSpPr>
          <p:cNvPr id="23" name="TextBox 22"/>
          <p:cNvSpPr txBox="1"/>
          <p:nvPr/>
        </p:nvSpPr>
        <p:spPr>
          <a:xfrm>
            <a:off x="7543800" y="5553468"/>
            <a:ext cx="228600" cy="313932"/>
          </a:xfrm>
          <a:prstGeom prst="rect">
            <a:avLst/>
          </a:prstGeom>
          <a:noFill/>
        </p:spPr>
        <p:txBody>
          <a:bodyPr wrap="square" rtlCol="0">
            <a:spAutoFit/>
          </a:bodyPr>
          <a:lstStyle/>
          <a:p>
            <a:pPr>
              <a:buNone/>
            </a:pPr>
            <a:r>
              <a:rPr lang="en-US" sz="1600" dirty="0" smtClean="0">
                <a:solidFill>
                  <a:srgbClr val="FF0000"/>
                </a:solidFill>
                <a:latin typeface="Segoe UI" pitchFamily="34" charset="0"/>
                <a:ea typeface="Segoe UI" pitchFamily="34" charset="0"/>
                <a:cs typeface="Segoe UI" pitchFamily="34" charset="0"/>
              </a:rPr>
              <a:t>1</a:t>
            </a:r>
            <a:endParaRPr lang="en-US" sz="1600" dirty="0">
              <a:solidFill>
                <a:srgbClr val="FF0000"/>
              </a:solidFill>
              <a:latin typeface="Segoe UI" pitchFamily="34" charset="0"/>
              <a:ea typeface="Segoe UI" pitchFamily="34" charset="0"/>
              <a:cs typeface="Segoe UI" pitchFamily="34" charset="0"/>
            </a:endParaRPr>
          </a:p>
        </p:txBody>
      </p:sp>
      <p:sp>
        <p:nvSpPr>
          <p:cNvPr id="24" name="TextBox 23"/>
          <p:cNvSpPr txBox="1"/>
          <p:nvPr/>
        </p:nvSpPr>
        <p:spPr>
          <a:xfrm>
            <a:off x="7086600" y="5867400"/>
            <a:ext cx="228600" cy="313932"/>
          </a:xfrm>
          <a:prstGeom prst="rect">
            <a:avLst/>
          </a:prstGeom>
          <a:noFill/>
        </p:spPr>
        <p:txBody>
          <a:bodyPr wrap="square" rtlCol="0">
            <a:spAutoFit/>
          </a:bodyPr>
          <a:lstStyle/>
          <a:p>
            <a:pPr>
              <a:buNone/>
            </a:pPr>
            <a:r>
              <a:rPr lang="en-US" sz="1600" dirty="0" smtClean="0">
                <a:solidFill>
                  <a:srgbClr val="FF0000"/>
                </a:solidFill>
                <a:latin typeface="Segoe UI" pitchFamily="34" charset="0"/>
                <a:ea typeface="Segoe UI" pitchFamily="34" charset="0"/>
                <a:cs typeface="Segoe UI" pitchFamily="34" charset="0"/>
              </a:rPr>
              <a:t>1</a:t>
            </a:r>
            <a:endParaRPr lang="en-US" sz="1600" dirty="0">
              <a:solidFill>
                <a:srgbClr val="FF0000"/>
              </a:solidFill>
              <a:latin typeface="Segoe UI" pitchFamily="34" charset="0"/>
              <a:ea typeface="Segoe UI" pitchFamily="34" charset="0"/>
              <a:cs typeface="Segoe UI" pitchFamily="34" charset="0"/>
            </a:endParaRPr>
          </a:p>
        </p:txBody>
      </p:sp>
      <p:sp>
        <p:nvSpPr>
          <p:cNvPr id="25" name="TextBox 24"/>
          <p:cNvSpPr txBox="1"/>
          <p:nvPr/>
        </p:nvSpPr>
        <p:spPr>
          <a:xfrm>
            <a:off x="7772400" y="5867400"/>
            <a:ext cx="228600" cy="313932"/>
          </a:xfrm>
          <a:prstGeom prst="rect">
            <a:avLst/>
          </a:prstGeom>
          <a:noFill/>
        </p:spPr>
        <p:txBody>
          <a:bodyPr wrap="square" rtlCol="0">
            <a:spAutoFit/>
          </a:bodyPr>
          <a:lstStyle/>
          <a:p>
            <a:pPr>
              <a:buNone/>
            </a:pPr>
            <a:r>
              <a:rPr lang="en-US" sz="1600" dirty="0" smtClean="0">
                <a:solidFill>
                  <a:srgbClr val="FF0000"/>
                </a:solidFill>
                <a:latin typeface="Segoe UI" pitchFamily="34" charset="0"/>
                <a:ea typeface="Segoe UI" pitchFamily="34" charset="0"/>
                <a:cs typeface="Segoe UI" pitchFamily="34" charset="0"/>
              </a:rPr>
              <a:t>1</a:t>
            </a:r>
            <a:endParaRPr lang="en-US" sz="1600" dirty="0">
              <a:solidFill>
                <a:srgbClr val="FF0000"/>
              </a:solidFill>
              <a:latin typeface="Segoe UI" pitchFamily="34" charset="0"/>
              <a:ea typeface="Segoe UI" pitchFamily="34" charset="0"/>
              <a:cs typeface="Segoe UI" pitchFamily="34" charset="0"/>
            </a:endParaRPr>
          </a:p>
        </p:txBody>
      </p:sp>
      <p:sp>
        <p:nvSpPr>
          <p:cNvPr id="26" name="TextBox 25"/>
          <p:cNvSpPr txBox="1"/>
          <p:nvPr/>
        </p:nvSpPr>
        <p:spPr>
          <a:xfrm>
            <a:off x="7467600" y="5867400"/>
            <a:ext cx="228600" cy="313932"/>
          </a:xfrm>
          <a:prstGeom prst="rect">
            <a:avLst/>
          </a:prstGeom>
          <a:noFill/>
        </p:spPr>
        <p:txBody>
          <a:bodyPr wrap="square" rtlCol="0">
            <a:spAutoFit/>
          </a:bodyPr>
          <a:lstStyle/>
          <a:p>
            <a:pPr>
              <a:buNone/>
            </a:pPr>
            <a:r>
              <a:rPr lang="en-US" sz="1600" dirty="0" smtClean="0">
                <a:solidFill>
                  <a:srgbClr val="FF0000"/>
                </a:solidFill>
                <a:latin typeface="Segoe UI" pitchFamily="34" charset="0"/>
                <a:ea typeface="Segoe UI" pitchFamily="34" charset="0"/>
                <a:cs typeface="Segoe UI" pitchFamily="34" charset="0"/>
              </a:rPr>
              <a:t>0</a:t>
            </a:r>
            <a:endParaRPr lang="en-US" sz="1600" dirty="0">
              <a:solidFill>
                <a:srgbClr val="FF0000"/>
              </a:solidFill>
              <a:latin typeface="Segoe UI" pitchFamily="34" charset="0"/>
              <a:ea typeface="Segoe UI" pitchFamily="34" charset="0"/>
              <a:cs typeface="Segoe UI" pitchFamily="34" charset="0"/>
            </a:endParaRPr>
          </a:p>
        </p:txBody>
      </p:sp>
      <p:sp>
        <p:nvSpPr>
          <p:cNvPr id="27" name="TextBox 26"/>
          <p:cNvSpPr txBox="1"/>
          <p:nvPr/>
        </p:nvSpPr>
        <p:spPr>
          <a:xfrm>
            <a:off x="6834948" y="5867400"/>
            <a:ext cx="228600" cy="313932"/>
          </a:xfrm>
          <a:prstGeom prst="rect">
            <a:avLst/>
          </a:prstGeom>
          <a:noFill/>
        </p:spPr>
        <p:txBody>
          <a:bodyPr wrap="square" rtlCol="0">
            <a:spAutoFit/>
          </a:bodyPr>
          <a:lstStyle/>
          <a:p>
            <a:pPr>
              <a:buNone/>
            </a:pPr>
            <a:r>
              <a:rPr lang="en-US" sz="1600" dirty="0" smtClean="0">
                <a:solidFill>
                  <a:srgbClr val="FF0000"/>
                </a:solidFill>
                <a:latin typeface="Segoe UI" pitchFamily="34" charset="0"/>
                <a:ea typeface="Segoe UI" pitchFamily="34" charset="0"/>
                <a:cs typeface="Segoe UI" pitchFamily="34" charset="0"/>
              </a:rPr>
              <a:t>0</a:t>
            </a:r>
            <a:endParaRPr lang="en-US" sz="1600" dirty="0">
              <a:solidFill>
                <a:srgbClr val="FF0000"/>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a:t>
            </a:r>
            <a:r>
              <a:rPr lang="en-US" dirty="0" err="1" smtClean="0"/>
              <a:t>sánh</a:t>
            </a:r>
            <a:r>
              <a:rPr lang="en-US" dirty="0" smtClean="0"/>
              <a:t> </a:t>
            </a:r>
            <a:r>
              <a:rPr lang="en-US" dirty="0" err="1" smtClean="0"/>
              <a:t>giữa</a:t>
            </a:r>
            <a:r>
              <a:rPr lang="en-US" dirty="0" smtClean="0"/>
              <a:t> </a:t>
            </a:r>
            <a:r>
              <a:rPr lang="en-US" dirty="0" err="1" smtClean="0"/>
              <a:t>mã</a:t>
            </a:r>
            <a:r>
              <a:rPr lang="en-US" dirty="0" smtClean="0"/>
              <a:t> Shannon-</a:t>
            </a:r>
            <a:r>
              <a:rPr lang="en-US" dirty="0" err="1" smtClean="0"/>
              <a:t>Fano</a:t>
            </a:r>
            <a:r>
              <a:rPr lang="en-US" dirty="0" smtClean="0"/>
              <a:t> </a:t>
            </a:r>
            <a:r>
              <a:rPr lang="en-US" dirty="0" err="1" smtClean="0"/>
              <a:t>và</a:t>
            </a:r>
            <a:r>
              <a:rPr lang="en-US" dirty="0" smtClean="0"/>
              <a:t> Huffman</a:t>
            </a:r>
            <a:endParaRPr lang="en-US" dirty="0"/>
          </a:p>
        </p:txBody>
      </p:sp>
      <p:sp>
        <p:nvSpPr>
          <p:cNvPr id="4" name="Date Placeholder 3"/>
          <p:cNvSpPr>
            <a:spLocks noGrp="1"/>
          </p:cNvSpPr>
          <p:nvPr>
            <p:ph type="dt" sz="half" idx="10"/>
          </p:nvPr>
        </p:nvSpPr>
        <p:spPr/>
        <p:txBody>
          <a:bodyPr/>
          <a:lstStyle/>
          <a:p>
            <a:pPr>
              <a:defRPr/>
            </a:pPr>
            <a:fld id="{EECAA9FD-C523-4143-AAA1-34EBFA4FA03F}" type="datetime1">
              <a:rPr lang="vi-VN" smtClean="0"/>
              <a:pPr>
                <a:defRPr/>
              </a:pPr>
              <a:t>30/09/2012</a:t>
            </a:fld>
            <a:endParaRPr lang="en-US" dirty="0"/>
          </a:p>
        </p:txBody>
      </p:sp>
      <p:sp>
        <p:nvSpPr>
          <p:cNvPr id="5" name="Slide Number Placeholder 4"/>
          <p:cNvSpPr>
            <a:spLocks noGrp="1"/>
          </p:cNvSpPr>
          <p:nvPr>
            <p:ph type="sldNum" sz="quarter" idx="11"/>
          </p:nvPr>
        </p:nvSpPr>
        <p:spPr/>
        <p:txBody>
          <a:bodyPr/>
          <a:lstStyle/>
          <a:p>
            <a:pPr>
              <a:defRPr/>
            </a:pPr>
            <a:r>
              <a:rPr lang="en-US" smtClean="0"/>
              <a:t>Slice </a:t>
            </a:r>
            <a:fld id="{03282F7E-94B9-4486-BCFF-8563087F320F}" type="slidenum">
              <a:rPr lang="en-US" smtClean="0"/>
              <a:pPr>
                <a:defRPr/>
              </a:pPr>
              <a:t>9</a:t>
            </a:fld>
            <a:endParaRPr lang="en-US"/>
          </a:p>
        </p:txBody>
      </p:sp>
      <p:sp>
        <p:nvSpPr>
          <p:cNvPr id="6" name="Footer Placeholder 5"/>
          <p:cNvSpPr>
            <a:spLocks noGrp="1"/>
          </p:cNvSpPr>
          <p:nvPr>
            <p:ph type="ftr" sz="quarter" idx="12"/>
          </p:nvPr>
        </p:nvSpPr>
        <p:spPr/>
        <p:txBody>
          <a:bodyPr/>
          <a:lstStyle/>
          <a:p>
            <a:pPr>
              <a:defRPr/>
            </a:pPr>
            <a:r>
              <a:rPr lang="en-US" smtClean="0"/>
              <a:t>Trường ĐH Bách Khoa Hà Nội</a:t>
            </a:r>
            <a:endParaRPr lang="en-US"/>
          </a:p>
        </p:txBody>
      </p:sp>
      <p:sp>
        <p:nvSpPr>
          <p:cNvPr id="19" name="Content Placeholder 18"/>
          <p:cNvSpPr>
            <a:spLocks noGrp="1"/>
          </p:cNvSpPr>
          <p:nvPr>
            <p:ph idx="1"/>
          </p:nvPr>
        </p:nvSpPr>
        <p:spPr/>
        <p:txBody>
          <a:bodyPr/>
          <a:lstStyle/>
          <a:p>
            <a:r>
              <a:rPr lang="en-US" dirty="0" err="1" smtClean="0"/>
              <a:t>Mã</a:t>
            </a:r>
            <a:r>
              <a:rPr lang="en-US" dirty="0" smtClean="0"/>
              <a:t> Shannon-</a:t>
            </a:r>
            <a:r>
              <a:rPr lang="en-US" dirty="0" err="1" smtClean="0"/>
              <a:t>Fano</a:t>
            </a:r>
            <a:r>
              <a:rPr lang="en-US" dirty="0" smtClean="0"/>
              <a:t>: </a:t>
            </a:r>
            <a:r>
              <a:rPr lang="en-US" dirty="0" err="1" smtClean="0"/>
              <a:t>các</a:t>
            </a:r>
            <a:r>
              <a:rPr lang="en-US" dirty="0" smtClean="0"/>
              <a:t> </a:t>
            </a:r>
            <a:r>
              <a:rPr lang="en-US" dirty="0" err="1" smtClean="0"/>
              <a:t>từ</a:t>
            </a:r>
            <a:r>
              <a:rPr lang="en-US" dirty="0" smtClean="0"/>
              <a:t> </a:t>
            </a:r>
            <a:r>
              <a:rPr lang="en-US" dirty="0" err="1" smtClean="0"/>
              <a:t>mã</a:t>
            </a:r>
            <a:r>
              <a:rPr lang="en-US" dirty="0" smtClean="0"/>
              <a:t> </a:t>
            </a:r>
            <a:r>
              <a:rPr lang="en-US" dirty="0" err="1" smtClean="0"/>
              <a:t>có</a:t>
            </a:r>
            <a:r>
              <a:rPr lang="en-US" dirty="0" smtClean="0"/>
              <a:t> </a:t>
            </a:r>
            <a:r>
              <a:rPr lang="en-US" dirty="0" err="1" smtClean="0"/>
              <a:t>kích</a:t>
            </a:r>
            <a:r>
              <a:rPr lang="en-US" dirty="0" smtClean="0"/>
              <a:t> </a:t>
            </a:r>
            <a:r>
              <a:rPr lang="en-US" dirty="0" err="1" smtClean="0"/>
              <a:t>thước</a:t>
            </a:r>
            <a:r>
              <a:rPr lang="en-US" dirty="0" smtClean="0"/>
              <a:t> </a:t>
            </a:r>
            <a:r>
              <a:rPr lang="en-US" dirty="0" err="1" smtClean="0"/>
              <a:t>gần</a:t>
            </a:r>
            <a:r>
              <a:rPr lang="en-US" dirty="0" smtClean="0"/>
              <a:t> </a:t>
            </a:r>
            <a:r>
              <a:rPr lang="en-US" dirty="0" err="1" smtClean="0"/>
              <a:t>với</a:t>
            </a:r>
            <a:r>
              <a:rPr lang="en-US" dirty="0" smtClean="0"/>
              <a:t> </a:t>
            </a:r>
            <a:r>
              <a:rPr lang="en-US" dirty="0" err="1" smtClean="0"/>
              <a:t>lượng</a:t>
            </a:r>
            <a:r>
              <a:rPr lang="en-US" dirty="0" smtClean="0"/>
              <a:t> tin </a:t>
            </a:r>
            <a:r>
              <a:rPr lang="en-US" dirty="0" err="1" smtClean="0"/>
              <a:t>riêng</a:t>
            </a:r>
            <a:r>
              <a:rPr lang="en-US" dirty="0" smtClean="0"/>
              <a:t> </a:t>
            </a:r>
            <a:r>
              <a:rPr lang="en-US" dirty="0" err="1" smtClean="0"/>
              <a:t>của</a:t>
            </a:r>
            <a:r>
              <a:rPr lang="en-US" dirty="0" smtClean="0"/>
              <a:t> </a:t>
            </a:r>
            <a:r>
              <a:rPr lang="en-US" dirty="0" err="1" smtClean="0"/>
              <a:t>kí</a:t>
            </a:r>
            <a:r>
              <a:rPr lang="en-US" dirty="0" smtClean="0"/>
              <a:t> </a:t>
            </a:r>
            <a:r>
              <a:rPr lang="en-US" dirty="0" err="1" smtClean="0"/>
              <a:t>tự</a:t>
            </a:r>
            <a:r>
              <a:rPr lang="en-US" dirty="0" smtClean="0"/>
              <a:t> (</a:t>
            </a:r>
            <a:r>
              <a:rPr lang="en-US" dirty="0" err="1" smtClean="0"/>
              <a:t>sai</a:t>
            </a:r>
            <a:r>
              <a:rPr lang="en-US" dirty="0" smtClean="0"/>
              <a:t> </a:t>
            </a:r>
            <a:r>
              <a:rPr lang="en-US" dirty="0" err="1" smtClean="0"/>
              <a:t>số</a:t>
            </a:r>
            <a:r>
              <a:rPr lang="en-US" dirty="0" smtClean="0"/>
              <a:t> ±1)</a:t>
            </a:r>
          </a:p>
          <a:p>
            <a:r>
              <a:rPr lang="en-US" dirty="0" err="1" smtClean="0"/>
              <a:t>Mã</a:t>
            </a:r>
            <a:r>
              <a:rPr lang="en-US" dirty="0" smtClean="0"/>
              <a:t> Huffman </a:t>
            </a:r>
            <a:r>
              <a:rPr lang="en-US" dirty="0" err="1" smtClean="0"/>
              <a:t>đảm</a:t>
            </a:r>
            <a:r>
              <a:rPr lang="en-US" dirty="0" smtClean="0"/>
              <a:t> </a:t>
            </a:r>
            <a:r>
              <a:rPr lang="en-US" dirty="0" err="1" smtClean="0"/>
              <a:t>bảo</a:t>
            </a:r>
            <a:r>
              <a:rPr lang="en-US" dirty="0" smtClean="0"/>
              <a:t> </a:t>
            </a:r>
            <a:r>
              <a:rPr lang="en-US" dirty="0" err="1" smtClean="0"/>
              <a:t>kích</a:t>
            </a:r>
            <a:r>
              <a:rPr lang="en-US" dirty="0" smtClean="0"/>
              <a:t> </a:t>
            </a:r>
            <a:r>
              <a:rPr lang="en-US" dirty="0" err="1" smtClean="0"/>
              <a:t>thước</a:t>
            </a:r>
            <a:r>
              <a:rPr lang="en-US" dirty="0" smtClean="0"/>
              <a:t> </a:t>
            </a:r>
            <a:r>
              <a:rPr lang="en-US" dirty="0" err="1" smtClean="0"/>
              <a:t>của</a:t>
            </a:r>
            <a:r>
              <a:rPr lang="en-US" dirty="0" smtClean="0"/>
              <a:t> </a:t>
            </a:r>
            <a:r>
              <a:rPr lang="en-US" dirty="0" err="1" smtClean="0"/>
              <a:t>bản</a:t>
            </a:r>
            <a:r>
              <a:rPr lang="en-US" dirty="0" smtClean="0"/>
              <a:t> tin </a:t>
            </a:r>
            <a:r>
              <a:rPr lang="en-US" dirty="0" err="1" smtClean="0"/>
              <a:t>mã</a:t>
            </a:r>
            <a:r>
              <a:rPr lang="en-US" dirty="0" smtClean="0"/>
              <a:t> </a:t>
            </a:r>
            <a:r>
              <a:rPr lang="en-US" dirty="0" err="1" smtClean="0"/>
              <a:t>hóa</a:t>
            </a:r>
            <a:r>
              <a:rPr lang="en-US" dirty="0" smtClean="0"/>
              <a:t> </a:t>
            </a:r>
            <a:r>
              <a:rPr lang="en-US" dirty="0" err="1" smtClean="0"/>
              <a:t>nhỏ</a:t>
            </a:r>
            <a:r>
              <a:rPr lang="en-US" dirty="0" smtClean="0"/>
              <a:t> </a:t>
            </a:r>
            <a:r>
              <a:rPr lang="en-US" dirty="0" err="1" smtClean="0"/>
              <a:t>nhất</a:t>
            </a:r>
            <a:endParaRPr lang="en-US" dirty="0" smtClean="0"/>
          </a:p>
          <a:p>
            <a:endParaRPr lang="en-US" dirty="0" smtClean="0"/>
          </a:p>
          <a:p>
            <a:endParaRPr lang="en-US" dirty="0" smtClean="0"/>
          </a:p>
          <a:p>
            <a:endParaRPr lang="en-US" dirty="0" smtClean="0"/>
          </a:p>
          <a:p>
            <a:endParaRPr lang="en-US" dirty="0" smtClean="0"/>
          </a:p>
          <a:p>
            <a:pPr lvl="1"/>
            <a:r>
              <a:rPr lang="en-US" dirty="0" err="1" smtClean="0"/>
              <a:t>Kích</a:t>
            </a:r>
            <a:r>
              <a:rPr lang="en-US" dirty="0" smtClean="0"/>
              <a:t> </a:t>
            </a:r>
            <a:r>
              <a:rPr lang="en-US" dirty="0" err="1" smtClean="0"/>
              <a:t>thước</a:t>
            </a:r>
            <a:r>
              <a:rPr lang="en-US" dirty="0" smtClean="0"/>
              <a:t> </a:t>
            </a:r>
            <a:r>
              <a:rPr lang="en-US" dirty="0" err="1" smtClean="0"/>
              <a:t>bản</a:t>
            </a:r>
            <a:r>
              <a:rPr lang="en-US" dirty="0" smtClean="0"/>
              <a:t> tin</a:t>
            </a:r>
          </a:p>
          <a:p>
            <a:pPr lvl="2">
              <a:buNone/>
            </a:pPr>
            <a:endParaRPr lang="en-US" dirty="0" smtClean="0"/>
          </a:p>
          <a:p>
            <a:pPr lvl="2">
              <a:buNone/>
            </a:pPr>
            <a:endParaRPr lang="en-US" sz="2400" dirty="0" smtClean="0"/>
          </a:p>
          <a:p>
            <a:pPr lvl="2">
              <a:buNone/>
            </a:pPr>
            <a:r>
              <a:rPr lang="en-US" sz="2000" dirty="0" smtClean="0"/>
              <a:t>H(X)=2.1858</a:t>
            </a:r>
          </a:p>
          <a:p>
            <a:pPr lvl="2">
              <a:buNone/>
            </a:pPr>
            <a:endParaRPr lang="en-US" dirty="0" smtClean="0"/>
          </a:p>
        </p:txBody>
      </p:sp>
      <p:graphicFrame>
        <p:nvGraphicFramePr>
          <p:cNvPr id="28" name="Table 27"/>
          <p:cNvGraphicFramePr>
            <a:graphicFrameLocks noGrp="1"/>
          </p:cNvGraphicFramePr>
          <p:nvPr/>
        </p:nvGraphicFramePr>
        <p:xfrm>
          <a:off x="1828800" y="2819400"/>
          <a:ext cx="5372099" cy="1724025"/>
        </p:xfrm>
        <a:graphic>
          <a:graphicData uri="http://schemas.openxmlformats.org/drawingml/2006/table">
            <a:tbl>
              <a:tblPr/>
              <a:tblGrid>
                <a:gridCol w="609240"/>
                <a:gridCol w="1281942"/>
                <a:gridCol w="1205787"/>
                <a:gridCol w="1028092"/>
                <a:gridCol w="1247038"/>
              </a:tblGrid>
              <a:tr h="438150">
                <a:tc>
                  <a:txBody>
                    <a:bodyPr/>
                    <a:lstStyle/>
                    <a:p>
                      <a:pPr algn="ctr" fontAlgn="ctr"/>
                      <a:r>
                        <a:rPr lang="en-US" sz="1400" b="0" i="0" u="none" strike="noStrike" dirty="0">
                          <a:solidFill>
                            <a:srgbClr val="000000"/>
                          </a:solidFill>
                          <a:latin typeface="Segoe UI"/>
                        </a:rPr>
                        <a:t>symbol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Segoe UI"/>
                        </a:rPr>
                        <a:t>Shannon-Fano</a:t>
                      </a:r>
                      <a:br>
                        <a:rPr lang="en-US" sz="1200" b="0" i="0" u="none" strike="noStrike">
                          <a:solidFill>
                            <a:srgbClr val="000000"/>
                          </a:solidFill>
                          <a:latin typeface="Segoe UI"/>
                        </a:rPr>
                      </a:br>
                      <a:r>
                        <a:rPr lang="en-US" sz="1200" b="0" i="0" u="none" strike="noStrike">
                          <a:solidFill>
                            <a:srgbClr val="000000"/>
                          </a:solidFill>
                          <a:latin typeface="Segoe UI"/>
                        </a:rPr>
                        <a:t>Code word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Segoe UI"/>
                        </a:rPr>
                        <a:t>Huffman</a:t>
                      </a:r>
                      <a:br>
                        <a:rPr lang="en-US" sz="1200" b="0" i="0" u="none" strike="noStrike">
                          <a:solidFill>
                            <a:srgbClr val="000000"/>
                          </a:solidFill>
                          <a:latin typeface="Segoe UI"/>
                        </a:rPr>
                      </a:br>
                      <a:r>
                        <a:rPr lang="en-US" sz="1200" b="0" i="0" u="none" strike="noStrike">
                          <a:solidFill>
                            <a:srgbClr val="000000"/>
                          </a:solidFill>
                          <a:latin typeface="Segoe UI"/>
                        </a:rPr>
                        <a:t>Code word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Segoe UI"/>
                        </a:rPr>
                        <a:t>Tần suất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vi-VN" sz="1200" b="0" i="0" u="none" strike="noStrike">
                          <a:solidFill>
                            <a:srgbClr val="000000"/>
                          </a:solidFill>
                          <a:latin typeface="Segoe UI"/>
                        </a:rPr>
                        <a:t>Lượng tin riêng</a:t>
                      </a:r>
                      <a:br>
                        <a:rPr lang="vi-VN" sz="1200" b="0" i="0" u="none" strike="noStrike">
                          <a:solidFill>
                            <a:srgbClr val="000000"/>
                          </a:solidFill>
                          <a:latin typeface="Segoe UI"/>
                        </a:rPr>
                      </a:br>
                      <a:r>
                        <a:rPr lang="vi-VN" sz="1200" b="0" i="0" u="none" strike="noStrike">
                          <a:solidFill>
                            <a:srgbClr val="000000"/>
                          </a:solidFill>
                          <a:latin typeface="Segoe UI"/>
                        </a:rPr>
                        <a:t>-log2p(x)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fontAlgn="b"/>
                      <a:r>
                        <a:rPr lang="en-US" sz="1400" b="0" i="0" u="none" strike="noStrike">
                          <a:solidFill>
                            <a:srgbClr val="000000"/>
                          </a:solidFill>
                          <a:latin typeface="Segoe UI"/>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Segoe UI"/>
                        </a:rPr>
                        <a:t>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400" b="0" i="0" u="none" strike="noStrike">
                          <a:solidFill>
                            <a:srgbClr val="000000"/>
                          </a:solidFill>
                          <a:latin typeface="Segoe U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400" b="0" i="0" u="none" strike="noStrike">
                          <a:solidFill>
                            <a:srgbClr val="000000"/>
                          </a:solidFill>
                          <a:latin typeface="Segoe UI"/>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400" b="0" i="0" u="none" strike="noStrike">
                          <a:solidFill>
                            <a:srgbClr val="000000"/>
                          </a:solidFill>
                          <a:latin typeface="Segoe UI"/>
                        </a:rPr>
                        <a:t>1.38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fontAlgn="b"/>
                      <a:r>
                        <a:rPr lang="en-US" sz="1400" b="0" i="0" u="none" strike="noStrike">
                          <a:solidFill>
                            <a:srgbClr val="000000"/>
                          </a:solidFill>
                          <a:latin typeface="Segoe UI"/>
                        </a:rPr>
                        <a: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Segoe UI"/>
                        </a:rPr>
                        <a:t>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400" b="0" i="0" u="none" strike="noStrike">
                          <a:solidFill>
                            <a:srgbClr val="000000"/>
                          </a:solidFill>
                          <a:latin typeface="Segoe U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400" b="0" i="0" u="none" strike="noStrike">
                          <a:solidFill>
                            <a:srgbClr val="000000"/>
                          </a:solidFill>
                          <a:latin typeface="Segoe U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400" b="0" i="0" u="none" strike="noStrike">
                          <a:solidFill>
                            <a:srgbClr val="000000"/>
                          </a:solidFill>
                          <a:latin typeface="Segoe UI"/>
                        </a:rPr>
                        <a:t>2.48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fontAlgn="b"/>
                      <a:r>
                        <a:rPr lang="en-US" sz="1400" b="0" i="0" u="none" strike="noStrike">
                          <a:solidFill>
                            <a:srgbClr val="000000"/>
                          </a:solidFill>
                          <a:latin typeface="Segoe UI"/>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Segoe U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400" b="0" i="0" u="none" strike="noStrike">
                          <a:solidFill>
                            <a:srgbClr val="000000"/>
                          </a:solidFill>
                          <a:latin typeface="Segoe UI"/>
                        </a:rPr>
                        <a:t>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400" b="0" i="0" u="none" strike="noStrike">
                          <a:solidFill>
                            <a:srgbClr val="000000"/>
                          </a:solidFill>
                          <a:latin typeface="Segoe UI"/>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400" b="0" i="0" u="none" strike="noStrike">
                          <a:solidFill>
                            <a:srgbClr val="000000"/>
                          </a:solidFill>
                          <a:latin typeface="Segoe UI"/>
                        </a:rPr>
                        <a:t>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fontAlgn="b"/>
                      <a:r>
                        <a:rPr lang="en-US" sz="1400" b="0" i="0" u="none" strike="noStrike">
                          <a:solidFill>
                            <a:srgbClr val="000000"/>
                          </a:solidFill>
                          <a:latin typeface="Segoe UI"/>
                        </a:rPr>
                        <a:t>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Segoe UI"/>
                        </a:rPr>
                        <a:t>110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400" b="0" i="0" u="none" strike="noStrike">
                          <a:solidFill>
                            <a:srgbClr val="000000"/>
                          </a:solidFill>
                          <a:latin typeface="Segoe UI"/>
                        </a:rPr>
                        <a:t>110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400" b="0" i="0" u="none" strike="noStrike">
                          <a:solidFill>
                            <a:srgbClr val="000000"/>
                          </a:solidFill>
                          <a:latin typeface="Segoe UI"/>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400" b="0" i="0" u="none" strike="noStrike">
                          <a:solidFill>
                            <a:srgbClr val="000000"/>
                          </a:solidFill>
                          <a:latin typeface="Segoe UI"/>
                        </a:rPr>
                        <a:t>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fontAlgn="b"/>
                      <a:r>
                        <a:rPr lang="en-US" sz="1400" b="0" i="0" u="none" strike="noStrike">
                          <a:solidFill>
                            <a:srgbClr val="000000"/>
                          </a:solidFill>
                          <a:latin typeface="Segoe UI"/>
                        </a:rPr>
                        <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Segoe UI"/>
                        </a:rPr>
                        <a:t>111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400" b="0" i="0" u="none" strike="noStrike">
                          <a:solidFill>
                            <a:srgbClr val="000000"/>
                          </a:solidFill>
                          <a:latin typeface="Segoe UI"/>
                        </a:rPr>
                        <a:t>111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400" b="0" i="0" u="none" strike="noStrike">
                          <a:solidFill>
                            <a:srgbClr val="000000"/>
                          </a:solidFill>
                          <a:latin typeface="Segoe U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400" b="0" i="0" u="none" strike="noStrike" dirty="0">
                          <a:solidFill>
                            <a:srgbClr val="000000"/>
                          </a:solidFill>
                          <a:latin typeface="Segoe UI"/>
                        </a:rPr>
                        <a:t>2.96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29" name="Object 28"/>
          <p:cNvGraphicFramePr>
            <a:graphicFrameLocks noChangeAspect="1"/>
          </p:cNvGraphicFramePr>
          <p:nvPr/>
        </p:nvGraphicFramePr>
        <p:xfrm>
          <a:off x="1295400" y="5257800"/>
          <a:ext cx="3978275" cy="609600"/>
        </p:xfrm>
        <a:graphic>
          <a:graphicData uri="http://schemas.openxmlformats.org/presentationml/2006/ole">
            <mc:AlternateContent xmlns:mc="http://schemas.openxmlformats.org/markup-compatibility/2006">
              <mc:Choice xmlns:v="urn:schemas-microsoft-com:vml" Requires="v">
                <p:oleObj spid="_x0000_s17414" name="Equation" r:id="rId4" imgW="2984400" imgH="457200" progId="Equation.3">
                  <p:embed/>
                </p:oleObj>
              </mc:Choice>
              <mc:Fallback>
                <p:oleObj name="Equation" r:id="rId4" imgW="2984400" imgH="457200" progId="Equation.3">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5257800"/>
                        <a:ext cx="397827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30"/>
          <p:cNvGraphicFramePr>
            <a:graphicFrameLocks noChangeAspect="1"/>
          </p:cNvGraphicFramePr>
          <p:nvPr/>
        </p:nvGraphicFramePr>
        <p:xfrm>
          <a:off x="5638800" y="5257800"/>
          <a:ext cx="3063875" cy="609600"/>
        </p:xfrm>
        <a:graphic>
          <a:graphicData uri="http://schemas.openxmlformats.org/presentationml/2006/ole">
            <mc:AlternateContent xmlns:mc="http://schemas.openxmlformats.org/markup-compatibility/2006">
              <mc:Choice xmlns:v="urn:schemas-microsoft-com:vml" Requires="v">
                <p:oleObj spid="_x0000_s17415" name="Equation" r:id="rId6" imgW="2298600" imgH="457200" progId="Equation.3">
                  <p:embed/>
                </p:oleObj>
              </mc:Choice>
              <mc:Fallback>
                <p:oleObj name="Equation" r:id="rId6" imgW="2298600" imgH="457200" progId="Equation.3">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8800" y="5257800"/>
                        <a:ext cx="306387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300"/>
  <p:tag name="DEFAULTMAGNIFICATION" val="1"/>
  <p:tag name="DEFAULTFONTSIZE" val="10"/>
  <p:tag name="DEFAULTWIDTH" val="460"/>
  <p:tag name="DEFAULTHEIGHT" val="372"/>
</p:tagLst>
</file>

<file path=ppt/theme/theme1.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Char char="n"/>
          <a:tabLst/>
          <a:defRPr kumimoji="0" lang="en-US" sz="1800" b="0" i="0" u="none" strike="noStrike" cap="none" normalizeH="0" baseline="0" smtClean="0">
            <a:ln>
              <a:noFill/>
            </a:ln>
            <a:solidFill>
              <a:schemeClr val="tx1"/>
            </a:solidFill>
            <a:effectLst/>
            <a:latin typeface="Arial" charset="0"/>
            <a:ea typeface="宋体" pitchFamily="2" charset="-122"/>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Char char="n"/>
          <a:tabLst/>
          <a:defRPr kumimoji="0" lang="en-US" sz="1800" b="0" i="0" u="none" strike="noStrike" cap="none" normalizeH="0" baseline="0" smtClean="0">
            <a:ln>
              <a:noFill/>
            </a:ln>
            <a:solidFill>
              <a:schemeClr val="tx1"/>
            </a:solidFill>
            <a:effectLst/>
            <a:latin typeface="Arial" charset="0"/>
            <a:ea typeface="宋体" pitchFamily="2" charset="-122"/>
            <a:cs typeface="Arial" charset="0"/>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2599</TotalTime>
  <Words>940</Words>
  <Application>Microsoft Office PowerPoint</Application>
  <PresentationFormat>On-screen Show (4:3)</PresentationFormat>
  <Paragraphs>298</Paragraphs>
  <Slides>10</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2" baseType="lpstr">
      <vt:lpstr>1_Profile</vt:lpstr>
      <vt:lpstr>Equation</vt:lpstr>
      <vt:lpstr>Mã hóa – Mã thống kê tối ưu</vt:lpstr>
      <vt:lpstr>Mã thống kê – Khái niệm về Entropy</vt:lpstr>
      <vt:lpstr>Mã thống kê – Tính giá trị Entropy</vt:lpstr>
      <vt:lpstr>Mã thống kê – Tính chất của Entropy</vt:lpstr>
      <vt:lpstr>Mã thống kê – Entropy của nguồn tin nhị phân</vt:lpstr>
      <vt:lpstr>Mã thống kê – Định nghĩa và phân loại</vt:lpstr>
      <vt:lpstr>Mã Shannon-Fano</vt:lpstr>
      <vt:lpstr>Mã Huffman</vt:lpstr>
      <vt:lpstr>So sánh giữa mã Shannon-Fano và Huffman</vt:lpstr>
      <vt:lpstr>Vi du</vt:lpstr>
    </vt:vector>
  </TitlesOfParts>
  <Company>Univ. of the Ryukyus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on the implementation of Array Antenna  for a high-speed mobile ISDB-T reception.</dc:title>
  <dc:creator>Pham Hai Dang</dc:creator>
  <cp:lastModifiedBy>Dang Pham</cp:lastModifiedBy>
  <cp:revision>464</cp:revision>
  <dcterms:created xsi:type="dcterms:W3CDTF">2007-11-04T09:08:07Z</dcterms:created>
  <dcterms:modified xsi:type="dcterms:W3CDTF">2012-09-30T14:32:28Z</dcterms:modified>
</cp:coreProperties>
</file>