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9" r:id="rId2"/>
    <p:sldId id="501" r:id="rId3"/>
    <p:sldId id="467" r:id="rId4"/>
    <p:sldId id="469" r:id="rId5"/>
    <p:sldId id="481" r:id="rId6"/>
    <p:sldId id="484" r:id="rId7"/>
    <p:sldId id="483" r:id="rId8"/>
    <p:sldId id="506" r:id="rId9"/>
    <p:sldId id="482" r:id="rId10"/>
    <p:sldId id="485" r:id="rId11"/>
    <p:sldId id="504" r:id="rId12"/>
    <p:sldId id="470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66" r:id="rId23"/>
    <p:sldId id="486" r:id="rId24"/>
    <p:sldId id="487" r:id="rId25"/>
    <p:sldId id="488" r:id="rId26"/>
    <p:sldId id="489" r:id="rId27"/>
    <p:sldId id="490" r:id="rId28"/>
    <p:sldId id="505" r:id="rId29"/>
    <p:sldId id="491" r:id="rId30"/>
    <p:sldId id="492" r:id="rId31"/>
    <p:sldId id="494" r:id="rId32"/>
    <p:sldId id="493" r:id="rId33"/>
    <p:sldId id="495" r:id="rId34"/>
    <p:sldId id="496" r:id="rId35"/>
    <p:sldId id="497" r:id="rId36"/>
    <p:sldId id="498" r:id="rId37"/>
    <p:sldId id="499" r:id="rId38"/>
    <p:sldId id="507" r:id="rId39"/>
    <p:sldId id="465" r:id="rId40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B5D108F-F0B6-425D-A462-27F8A43787AD}">
          <p14:sldIdLst>
            <p14:sldId id="259"/>
            <p14:sldId id="501"/>
            <p14:sldId id="467"/>
            <p14:sldId id="469"/>
            <p14:sldId id="481"/>
            <p14:sldId id="484"/>
            <p14:sldId id="483"/>
            <p14:sldId id="506"/>
            <p14:sldId id="482"/>
            <p14:sldId id="485"/>
            <p14:sldId id="504"/>
            <p14:sldId id="470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66"/>
            <p14:sldId id="486"/>
            <p14:sldId id="487"/>
            <p14:sldId id="488"/>
            <p14:sldId id="489"/>
            <p14:sldId id="490"/>
            <p14:sldId id="505"/>
            <p14:sldId id="491"/>
            <p14:sldId id="492"/>
            <p14:sldId id="494"/>
            <p14:sldId id="493"/>
            <p14:sldId id="495"/>
            <p14:sldId id="496"/>
            <p14:sldId id="497"/>
            <p14:sldId id="498"/>
            <p14:sldId id="499"/>
            <p14:sldId id="507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531">
          <p15:clr>
            <a:srgbClr val="A4A3A4"/>
          </p15:clr>
        </p15:guide>
        <p15:guide id="4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638"/>
    <a:srgbClr val="A32435"/>
    <a:srgbClr val="B24959"/>
    <a:srgbClr val="FF0066"/>
    <a:srgbClr val="C97D89"/>
    <a:srgbClr val="FFFFFF"/>
    <a:srgbClr val="7D9AA9"/>
    <a:srgbClr val="7D91AA"/>
    <a:srgbClr val="56AA1C"/>
    <a:srgbClr val="BD6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87572" autoAdjust="0"/>
  </p:normalViewPr>
  <p:slideViewPr>
    <p:cSldViewPr showGuides="1">
      <p:cViewPr varScale="1">
        <p:scale>
          <a:sx n="115" d="100"/>
          <a:sy n="115" d="100"/>
        </p:scale>
        <p:origin x="1362" y="84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0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5AC4-F475-449C-BFD5-6AAED7C2B8B5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DB9CA-1EAE-4616-885A-31F29225A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796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0BD71836-CABB-0745-8C0B-61899546528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527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D52A6-DD4D-6E4A-BAC4-303300E514B9}" type="slidenum">
              <a:rPr lang="de-DE"/>
              <a:pPr/>
              <a:t>0</a:t>
            </a:fld>
            <a:endParaRPr lang="de-DE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20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0" y="1294202"/>
            <a:ext cx="9144000" cy="3951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flipV="1">
            <a:off x="0" y="5238232"/>
            <a:ext cx="9152092" cy="80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B2495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-4046" y="1298676"/>
            <a:ext cx="914804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B2495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" t="10473" b="42401"/>
          <a:stretch/>
        </p:blipFill>
        <p:spPr>
          <a:xfrm>
            <a:off x="0" y="1307440"/>
            <a:ext cx="9144000" cy="392985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28600" y="4837075"/>
            <a:ext cx="3740678" cy="817187"/>
            <a:chOff x="228600" y="4837075"/>
            <a:chExt cx="3740678" cy="817187"/>
          </a:xfrm>
        </p:grpSpPr>
        <p:sp>
          <p:nvSpPr>
            <p:cNvPr id="10" name="Text Box 33"/>
            <p:cNvSpPr txBox="1">
              <a:spLocks noChangeArrowheads="1"/>
            </p:cNvSpPr>
            <p:nvPr/>
          </p:nvSpPr>
          <p:spPr bwMode="auto">
            <a:xfrm>
              <a:off x="1073678" y="5326822"/>
              <a:ext cx="2895600" cy="316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474663" algn="l"/>
                </a:tabLs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>
                <a:tabLst>
                  <a:tab pos="474663" algn="l"/>
                </a:tabLs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tabLst>
                  <a:tab pos="474663" algn="l"/>
                </a:tabLs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tabLst>
                  <a:tab pos="474663" algn="l"/>
                </a:tabLs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tabLst>
                  <a:tab pos="474663" algn="l"/>
                </a:tabLs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4663" algn="l"/>
                </a:tabLs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4663" algn="l"/>
                </a:tabLs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4663" algn="l"/>
                </a:tabLs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4663" algn="l"/>
                </a:tabLs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ts val="1200"/>
                </a:lnSpc>
                <a:spcAft>
                  <a:spcPts val="600"/>
                </a:spcAft>
                <a:buClr>
                  <a:schemeClr val="tx2"/>
                </a:buClr>
                <a:buFont typeface="Times" charset="0"/>
                <a:buNone/>
              </a:pPr>
              <a:r>
                <a:rPr lang="de-DE" sz="1400" dirty="0">
                  <a:solidFill>
                    <a:srgbClr val="A32638"/>
                  </a:solidFill>
                  <a:latin typeface="Calibri Light" panose="020F0302020204030204" pitchFamily="34" charset="0"/>
                </a:rPr>
                <a:t>Visual Computing Group</a:t>
              </a:r>
              <a:br>
                <a:rPr lang="de-DE" sz="1400" dirty="0">
                  <a:solidFill>
                    <a:srgbClr val="A32638"/>
                  </a:solidFill>
                  <a:latin typeface="Calibri Light" panose="020F0302020204030204" pitchFamily="34" charset="0"/>
                </a:rPr>
              </a:br>
              <a:r>
                <a:rPr lang="de-DE" sz="1400" dirty="0">
                  <a:solidFill>
                    <a:srgbClr val="A32638"/>
                  </a:solidFill>
                  <a:latin typeface="Calibri Light" panose="020F0302020204030204" pitchFamily="34" charset="0"/>
                </a:rPr>
                <a:t>Ulm University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4837075"/>
              <a:ext cx="817187" cy="817187"/>
            </a:xfrm>
            <a:prstGeom prst="rect">
              <a:avLst/>
            </a:prstGeom>
          </p:spPr>
        </p:pic>
      </p:grp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3707904" y="5446351"/>
            <a:ext cx="5256585" cy="802861"/>
          </a:xfrm>
          <a:prstGeom prst="rect">
            <a:avLst/>
          </a:prstGeom>
        </p:spPr>
        <p:txBody>
          <a:bodyPr anchor="b"/>
          <a:lstStyle>
            <a:lvl1pPr algn="l">
              <a:defRPr sz="2400" b="1" cap="none" baseline="0"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noProof="0" dirty="0"/>
              <a:t>Insert Title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707904" y="6250152"/>
            <a:ext cx="5256585" cy="52364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dirty="0"/>
              <a:t>Insert Authors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23528" y="4293096"/>
            <a:ext cx="5256585" cy="802861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baseline="0"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noProof="0" dirty="0"/>
              <a:t>Insert Title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8" y="5096897"/>
            <a:ext cx="5256585" cy="52364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dirty="0"/>
              <a:t>Insert Subtitle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323528" y="5095957"/>
            <a:ext cx="81369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B2495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3420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5516" y="485774"/>
            <a:ext cx="8712968" cy="657225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Calibri" panose="020F0502020204030204" pitchFamily="34" charset="0"/>
              </a:defRPr>
            </a:lvl1pPr>
          </a:lstStyle>
          <a:p>
            <a:r>
              <a:rPr lang="en-US" noProof="0" dirty="0"/>
              <a:t>Insert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5516" y="1142998"/>
            <a:ext cx="8712968" cy="5238330"/>
          </a:xfrm>
          <a:prstGeom prst="rect">
            <a:avLst/>
          </a:prstGeom>
        </p:spPr>
        <p:txBody>
          <a:bodyPr>
            <a:normAutofit/>
          </a:bodyPr>
          <a:lstStyle>
            <a:lvl1pPr indent="-228600" algn="l" defTabSz="914400" rtl="0" eaLnBrk="1" latinLnBrk="0" hangingPunct="1">
              <a:lnSpc>
                <a:spcPct val="90000"/>
              </a:lnSpc>
              <a:buSzPct val="100000"/>
              <a:defRPr lang="de-DE" sz="2400" kern="1200" dirty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indent="-228600" algn="l" defTabSz="914400" rtl="0" eaLnBrk="1" latinLnBrk="0" hangingPunct="1">
              <a:lnSpc>
                <a:spcPct val="90000"/>
              </a:lnSpc>
              <a:buSzPct val="100000"/>
              <a:defRPr lang="de-DE" sz="2200" kern="1200" dirty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indent="-228600" algn="l" defTabSz="914400" rtl="0" eaLnBrk="1" latinLnBrk="0" hangingPunct="1">
              <a:lnSpc>
                <a:spcPct val="90000"/>
              </a:lnSpc>
              <a:buSzPct val="100000"/>
              <a:defRPr lang="de-DE" sz="2000" kern="1200" dirty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indent="-228600" algn="l" defTabSz="914400" rtl="0" eaLnBrk="1" latinLnBrk="0" hangingPunct="1">
              <a:lnSpc>
                <a:spcPct val="90000"/>
              </a:lnSpc>
              <a:buSzPct val="100000"/>
              <a:defRPr lang="de-DE" sz="1800" kern="1200" baseline="0" dirty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indent="-228600" algn="l" defTabSz="914400" rtl="0" eaLnBrk="1" latinLnBrk="0" hangingPunct="1">
              <a:lnSpc>
                <a:spcPct val="90000"/>
              </a:lnSpc>
              <a:buSzPct val="100000"/>
              <a:defRPr lang="de-DE" sz="1600" kern="1200" dirty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First Bullet</a:t>
            </a:r>
          </a:p>
          <a:p>
            <a:pPr lvl="1"/>
            <a:r>
              <a:rPr lang="en-US" noProof="0" dirty="0"/>
              <a:t>Second bullet</a:t>
            </a:r>
          </a:p>
          <a:p>
            <a:pPr lvl="2"/>
            <a:r>
              <a:rPr lang="en-US" noProof="0" dirty="0"/>
              <a:t>Third bullet</a:t>
            </a:r>
          </a:p>
          <a:p>
            <a:pPr lvl="3"/>
            <a:r>
              <a:rPr lang="en-US" noProof="0" dirty="0"/>
              <a:t>Fourth bullet</a:t>
            </a:r>
          </a:p>
          <a:p>
            <a:pPr lvl="4"/>
            <a:r>
              <a:rPr lang="en-US" noProof="0" dirty="0"/>
              <a:t>Fifth bullet</a:t>
            </a:r>
          </a:p>
        </p:txBody>
      </p:sp>
    </p:spTree>
    <p:extLst>
      <p:ext uri="{BB962C8B-B14F-4D97-AF65-F5344CB8AC3E}">
        <p14:creationId xmlns:p14="http://schemas.microsoft.com/office/powerpoint/2010/main" val="114880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15516" y="485774"/>
            <a:ext cx="8712968" cy="657225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Calibri" panose="020F0502020204030204" pitchFamily="34" charset="0"/>
              </a:defRPr>
            </a:lvl1pPr>
          </a:lstStyle>
          <a:p>
            <a:r>
              <a:rPr lang="en-US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64001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47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Rectangle 2"/>
          <p:cNvSpPr/>
          <p:nvPr userDrawn="1"/>
        </p:nvSpPr>
        <p:spPr bwMode="auto">
          <a:xfrm>
            <a:off x="0" y="6079182"/>
            <a:ext cx="9144000" cy="7788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3"/>
          <p:cNvSpPr txBox="1"/>
          <p:nvPr userDrawn="1"/>
        </p:nvSpPr>
        <p:spPr>
          <a:xfrm>
            <a:off x="2038774" y="2828203"/>
            <a:ext cx="5066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noProof="0" dirty="0" err="1">
                <a:solidFill>
                  <a:srgbClr val="A32638"/>
                </a:solidFill>
                <a:latin typeface="Calibri" panose="020F0502020204030204" pitchFamily="34" charset="0"/>
                <a:ea typeface="+mj-ea"/>
                <a:cs typeface="+mj-cs"/>
              </a:rPr>
              <a:t>Danke</a:t>
            </a:r>
            <a:r>
              <a:rPr lang="en-US" sz="2800" b="1" noProof="0" dirty="0">
                <a:solidFill>
                  <a:srgbClr val="A32638"/>
                </a:solidFill>
                <a:latin typeface="Calibri" panose="020F0502020204030204" pitchFamily="34" charset="0"/>
                <a:ea typeface="+mj-ea"/>
                <a:cs typeface="+mj-cs"/>
              </a:rPr>
              <a:t> </a:t>
            </a:r>
            <a:r>
              <a:rPr lang="en-US" sz="2800" b="1" noProof="0" dirty="0" err="1">
                <a:solidFill>
                  <a:srgbClr val="A32638"/>
                </a:solidFill>
                <a:latin typeface="Calibri" panose="020F0502020204030204" pitchFamily="34" charset="0"/>
                <a:ea typeface="+mj-ea"/>
                <a:cs typeface="+mj-cs"/>
              </a:rPr>
              <a:t>für</a:t>
            </a:r>
            <a:r>
              <a:rPr lang="en-US" sz="2800" b="1" noProof="0" dirty="0">
                <a:solidFill>
                  <a:srgbClr val="A32638"/>
                </a:solidFill>
                <a:latin typeface="Calibri" panose="020F0502020204030204" pitchFamily="34" charset="0"/>
                <a:ea typeface="+mj-ea"/>
                <a:cs typeface="+mj-cs"/>
              </a:rPr>
              <a:t> </a:t>
            </a:r>
            <a:r>
              <a:rPr lang="en-US" sz="2800" b="1" noProof="0" dirty="0" err="1">
                <a:solidFill>
                  <a:srgbClr val="A32638"/>
                </a:solidFill>
                <a:latin typeface="Calibri" panose="020F0502020204030204" pitchFamily="34" charset="0"/>
                <a:ea typeface="+mj-ea"/>
                <a:cs typeface="+mj-cs"/>
              </a:rPr>
              <a:t>eure</a:t>
            </a:r>
            <a:r>
              <a:rPr lang="en-US" sz="2800" b="1" noProof="0" dirty="0">
                <a:solidFill>
                  <a:srgbClr val="A32638"/>
                </a:solidFill>
                <a:latin typeface="Calibri" panose="020F0502020204030204" pitchFamily="34" charset="0"/>
                <a:ea typeface="+mj-ea"/>
                <a:cs typeface="+mj-cs"/>
              </a:rPr>
              <a:t> </a:t>
            </a:r>
            <a:r>
              <a:rPr lang="en-US" sz="2800" b="1" noProof="0" dirty="0" err="1">
                <a:solidFill>
                  <a:srgbClr val="A32638"/>
                </a:solidFill>
                <a:latin typeface="Calibri" panose="020F0502020204030204" pitchFamily="34" charset="0"/>
                <a:ea typeface="+mj-ea"/>
                <a:cs typeface="+mj-cs"/>
              </a:rPr>
              <a:t>Aufmerksamkeit</a:t>
            </a:r>
            <a:r>
              <a:rPr lang="en-US" sz="2800" b="1" noProof="0" dirty="0">
                <a:solidFill>
                  <a:srgbClr val="A32638"/>
                </a:solidFill>
                <a:latin typeface="Calibri" panose="020F0502020204030204" pitchFamily="34" charset="0"/>
                <a:ea typeface="+mj-ea"/>
                <a:cs typeface="+mj-cs"/>
              </a:rPr>
              <a:t>!</a:t>
            </a:r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179512" y="188640"/>
            <a:ext cx="8816037" cy="1046440"/>
            <a:chOff x="179512" y="188640"/>
            <a:chExt cx="8816037" cy="1046440"/>
          </a:xfrm>
        </p:grpSpPr>
        <p:grpSp>
          <p:nvGrpSpPr>
            <p:cNvPr id="9" name="Gruppieren 8"/>
            <p:cNvGrpSpPr/>
            <p:nvPr userDrawn="1"/>
          </p:nvGrpSpPr>
          <p:grpSpPr>
            <a:xfrm>
              <a:off x="179512" y="188640"/>
              <a:ext cx="8816037" cy="971003"/>
              <a:chOff x="229766" y="186947"/>
              <a:chExt cx="3288699" cy="362219"/>
            </a:xfrm>
          </p:grpSpPr>
          <p:sp>
            <p:nvSpPr>
              <p:cNvPr id="11" name="Text Box 33"/>
              <p:cNvSpPr txBox="1">
                <a:spLocks noChangeArrowheads="1"/>
              </p:cNvSpPr>
              <p:nvPr userDrawn="1"/>
            </p:nvSpPr>
            <p:spPr bwMode="auto">
              <a:xfrm>
                <a:off x="622865" y="186947"/>
                <a:ext cx="2895600" cy="2640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tabLst>
                    <a:tab pos="474663" algn="l"/>
                  </a:tabLs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1pPr>
                <a:lvl2pPr>
                  <a:tabLst>
                    <a:tab pos="474663" algn="l"/>
                  </a:tabLs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tabLst>
                    <a:tab pos="474663" algn="l"/>
                  </a:tabLs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tabLst>
                    <a:tab pos="474663" algn="l"/>
                  </a:tabLs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tabLst>
                    <a:tab pos="474663" algn="l"/>
                  </a:tabLs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74663" algn="l"/>
                  </a:tabLs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74663" algn="l"/>
                  </a:tabLs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74663" algn="l"/>
                  </a:tabLs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74663" algn="l"/>
                  </a:tabLs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Aft>
                    <a:spcPts val="600"/>
                  </a:spcAft>
                  <a:buClr>
                    <a:schemeClr val="tx2"/>
                  </a:buClr>
                  <a:buFont typeface="Times" charset="0"/>
                  <a:buNone/>
                </a:pPr>
                <a:r>
                  <a:rPr lang="de-DE" sz="2300" dirty="0">
                    <a:solidFill>
                      <a:srgbClr val="A32638"/>
                    </a:solidFill>
                    <a:latin typeface="Calibri Light" panose="020F0302020204030204" pitchFamily="34" charset="0"/>
                  </a:rPr>
                  <a:t>Visual Computing Research Group</a:t>
                </a:r>
                <a:br>
                  <a:rPr lang="de-DE" sz="2300" dirty="0">
                    <a:solidFill>
                      <a:srgbClr val="A32638"/>
                    </a:solidFill>
                    <a:latin typeface="Calibri Light" panose="020F0302020204030204" pitchFamily="34" charset="0"/>
                  </a:rPr>
                </a:br>
                <a:r>
                  <a:rPr lang="de-DE" sz="2300" dirty="0">
                    <a:solidFill>
                      <a:srgbClr val="A32638"/>
                    </a:solidFill>
                    <a:latin typeface="Calibri Light" panose="020F0302020204030204" pitchFamily="34" charset="0"/>
                  </a:rPr>
                  <a:t>Ulm University</a:t>
                </a:r>
              </a:p>
            </p:txBody>
          </p:sp>
          <p:pic>
            <p:nvPicPr>
              <p:cNvPr id="12" name="Picture 13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766" y="186947"/>
                <a:ext cx="362219" cy="362219"/>
              </a:xfrm>
              <a:prstGeom prst="rect">
                <a:avLst/>
              </a:prstGeom>
            </p:spPr>
          </p:pic>
        </p:grpSp>
        <p:sp>
          <p:nvSpPr>
            <p:cNvPr id="10" name="Textfeld 9"/>
            <p:cNvSpPr txBox="1"/>
            <p:nvPr userDrawn="1"/>
          </p:nvSpPr>
          <p:spPr>
            <a:xfrm>
              <a:off x="1150515" y="896526"/>
              <a:ext cx="5004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libri Light" panose="020F0302020204030204" pitchFamily="34" charset="0"/>
                </a:rPr>
                <a:t>http://www.uni-ulm.de/in/mi/mi-forschung/viscom.html</a:t>
              </a:r>
            </a:p>
          </p:txBody>
        </p:sp>
      </p:grp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189556" y="5675132"/>
            <a:ext cx="8712968" cy="657225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10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noProof="0" dirty="0"/>
              <a:t>Mail: lukas.pellot@uni-ulm.de</a:t>
            </a:r>
          </a:p>
        </p:txBody>
      </p:sp>
    </p:spTree>
    <p:extLst>
      <p:ext uri="{BB962C8B-B14F-4D97-AF65-F5344CB8AC3E}">
        <p14:creationId xmlns:p14="http://schemas.microsoft.com/office/powerpoint/2010/main" val="425837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A3263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79388"/>
            <a:ext cx="719138" cy="179387"/>
          </a:xfrm>
          <a:prstGeom prst="rect">
            <a:avLst/>
          </a:prstGeom>
          <a:solidFill>
            <a:srgbClr val="A326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D4505"/>
              </a:solidFill>
              <a:latin typeface="Times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96938" y="198438"/>
            <a:ext cx="60372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000" noProof="0" dirty="0">
                <a:solidFill>
                  <a:srgbClr val="A32638"/>
                </a:solidFill>
              </a:rPr>
              <a:t>Lukas Pellot |</a:t>
            </a:r>
            <a:r>
              <a:rPr lang="en-US" sz="1000" baseline="0" noProof="0" dirty="0">
                <a:solidFill>
                  <a:srgbClr val="A32638"/>
                </a:solidFill>
              </a:rPr>
              <a:t> </a:t>
            </a:r>
            <a:r>
              <a:rPr lang="en-US" sz="1000" baseline="0" noProof="0" dirty="0" err="1">
                <a:solidFill>
                  <a:srgbClr val="A32638"/>
                </a:solidFill>
              </a:rPr>
              <a:t>Projektionen</a:t>
            </a:r>
            <a:r>
              <a:rPr lang="en-US" sz="1000" baseline="0" noProof="0" dirty="0">
                <a:solidFill>
                  <a:srgbClr val="A32638"/>
                </a:solidFill>
              </a:rPr>
              <a:t> in D3.js</a:t>
            </a:r>
            <a:endParaRPr lang="en-US" sz="1000" b="1" noProof="0" dirty="0">
              <a:solidFill>
                <a:srgbClr val="A32638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79388" y="192088"/>
            <a:ext cx="56515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dirty="0">
                <a:solidFill>
                  <a:schemeClr val="bg1"/>
                </a:solidFill>
              </a:rPr>
              <a:t>Slide </a:t>
            </a:r>
            <a:fld id="{56245CFA-C84C-D944-97F0-C05CA76EE8D4}" type="slidenum">
              <a:rPr lang="de-DE" sz="1000">
                <a:solidFill>
                  <a:schemeClr val="bg1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 rot="-5400000">
            <a:off x="-2518569" y="3437732"/>
            <a:ext cx="68373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Text Box 33"/>
          <p:cNvSpPr txBox="1">
            <a:spLocks noChangeArrowheads="1"/>
          </p:cNvSpPr>
          <p:nvPr userDrawn="1"/>
        </p:nvSpPr>
        <p:spPr bwMode="auto">
          <a:xfrm>
            <a:off x="417290" y="6503229"/>
            <a:ext cx="2895600" cy="31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200"/>
              </a:lnSpc>
              <a:spcAft>
                <a:spcPts val="600"/>
              </a:spcAft>
              <a:buClr>
                <a:schemeClr val="tx2"/>
              </a:buClr>
              <a:buFont typeface="Times" charset="0"/>
              <a:buNone/>
            </a:pPr>
            <a:r>
              <a:rPr lang="de-DE" sz="1400" dirty="0">
                <a:solidFill>
                  <a:srgbClr val="A32638"/>
                </a:solidFill>
                <a:latin typeface="Calibri Light" panose="020F0302020204030204" pitchFamily="34" charset="0"/>
              </a:rPr>
              <a:t>Visual Computing Research Group</a:t>
            </a:r>
            <a:br>
              <a:rPr lang="de-DE" sz="1400" dirty="0">
                <a:solidFill>
                  <a:srgbClr val="A32638"/>
                </a:solidFill>
                <a:latin typeface="Calibri Light" panose="020F0302020204030204" pitchFamily="34" charset="0"/>
              </a:rPr>
            </a:br>
            <a:r>
              <a:rPr lang="de-DE" sz="1400" dirty="0">
                <a:solidFill>
                  <a:srgbClr val="A32638"/>
                </a:solidFill>
                <a:latin typeface="Calibri Light" panose="020F0302020204030204" pitchFamily="34" charset="0"/>
              </a:rPr>
              <a:t>Ulm University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43857"/>
            <a:ext cx="362219" cy="3622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  <p:sldLayoutId id="2147483656" r:id="rId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+mj-lt"/>
          <a:ea typeface="+mj-ea"/>
          <a:cs typeface="+mj-cs"/>
        </a:defRPr>
      </a:lvl1pPr>
      <a:lvl2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2pPr>
      <a:lvl3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3pPr>
      <a:lvl4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4pPr>
      <a:lvl5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lnSpc>
          <a:spcPts val="2000"/>
        </a:lnSpc>
        <a:spcBef>
          <a:spcPct val="0"/>
        </a:spcBef>
        <a:spcAft>
          <a:spcPct val="0"/>
        </a:spcAft>
        <a:buSzPct val="115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115000"/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115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115000"/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115000"/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Projektionen in D3.js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Lukas Pellot, 14.02.2018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F7542-8965-4E57-89FC-06958968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1.a) </a:t>
            </a:r>
            <a:r>
              <a:rPr lang="de-DE" dirty="0" err="1"/>
              <a:t>GeoJSON</a:t>
            </a:r>
            <a:r>
              <a:rPr lang="de-DE" dirty="0"/>
              <a:t> -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785A70-9930-44EC-B2AB-712638E1C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{</a:t>
            </a:r>
          </a:p>
          <a:p>
            <a:pPr marL="11430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"type": "</a:t>
            </a:r>
            <a:r>
              <a:rPr lang="de-DE" sz="1600" dirty="0" err="1">
                <a:latin typeface="Consolas" panose="020B0609020204030204" pitchFamily="49" charset="0"/>
              </a:rPr>
              <a:t>FeatureCollection</a:t>
            </a:r>
            <a:r>
              <a:rPr lang="de-DE" sz="1600" dirty="0">
                <a:latin typeface="Consolas" panose="020B0609020204030204" pitchFamily="49" charset="0"/>
              </a:rPr>
              <a:t>",</a:t>
            </a:r>
          </a:p>
          <a:p>
            <a:pPr marL="11430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"</a:t>
            </a:r>
            <a:r>
              <a:rPr lang="de-DE" sz="1600" dirty="0" err="1">
                <a:latin typeface="Consolas" panose="020B0609020204030204" pitchFamily="49" charset="0"/>
              </a:rPr>
              <a:t>features</a:t>
            </a:r>
            <a:r>
              <a:rPr lang="de-DE" sz="1600" dirty="0">
                <a:latin typeface="Consolas" panose="020B0609020204030204" pitchFamily="49" charset="0"/>
              </a:rPr>
              <a:t>":</a:t>
            </a:r>
          </a:p>
          <a:p>
            <a:pPr marL="11430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[</a:t>
            </a:r>
          </a:p>
          <a:p>
            <a:pPr marL="11430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    {</a:t>
            </a:r>
          </a:p>
          <a:p>
            <a:pPr marL="11430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"type": "Feature",</a:t>
            </a:r>
          </a:p>
          <a:p>
            <a:pPr marL="11430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"</a:t>
            </a:r>
            <a:r>
              <a:rPr lang="de-DE" sz="1600" dirty="0" err="1">
                <a:latin typeface="Consolas" panose="020B0609020204030204" pitchFamily="49" charset="0"/>
              </a:rPr>
              <a:t>geometry</a:t>
            </a:r>
            <a:r>
              <a:rPr lang="de-DE" sz="1600" dirty="0">
                <a:latin typeface="Consolas" panose="020B0609020204030204" pitchFamily="49" charset="0"/>
              </a:rPr>
              <a:t>":</a:t>
            </a:r>
          </a:p>
          <a:p>
            <a:pPr marL="11430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{</a:t>
            </a:r>
          </a:p>
          <a:p>
            <a:pPr marL="11430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    "type": "</a:t>
            </a:r>
            <a:r>
              <a:rPr lang="de-DE" sz="1600" dirty="0" err="1">
                <a:latin typeface="Consolas" panose="020B0609020204030204" pitchFamily="49" charset="0"/>
              </a:rPr>
              <a:t>LineString</a:t>
            </a:r>
            <a:r>
              <a:rPr lang="de-DE" sz="1600" dirty="0">
                <a:latin typeface="Consolas" panose="020B0609020204030204" pitchFamily="49" charset="0"/>
              </a:rPr>
              <a:t>",</a:t>
            </a:r>
          </a:p>
          <a:p>
            <a:pPr marL="11430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    "</a:t>
            </a:r>
            <a:r>
              <a:rPr lang="de-DE" sz="1600" dirty="0" err="1">
                <a:latin typeface="Consolas" panose="020B0609020204030204" pitchFamily="49" charset="0"/>
              </a:rPr>
              <a:t>coordinates</a:t>
            </a:r>
            <a:r>
              <a:rPr lang="de-DE" sz="1600" dirty="0">
                <a:latin typeface="Consolas" panose="020B0609020204030204" pitchFamily="49" charset="0"/>
              </a:rPr>
              <a:t>": [[102.0, 0.0], [104.0, 0.0], [106.5, 2.1]]</a:t>
            </a:r>
          </a:p>
          <a:p>
            <a:pPr marL="11430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}</a:t>
            </a:r>
          </a:p>
          <a:p>
            <a:pPr marL="11430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    },</a:t>
            </a:r>
          </a:p>
          <a:p>
            <a:pPr marL="11430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    {</a:t>
            </a:r>
          </a:p>
          <a:p>
            <a:pPr marL="11430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"type": "Feature",</a:t>
            </a:r>
          </a:p>
          <a:p>
            <a:pPr marL="11430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"</a:t>
            </a:r>
            <a:r>
              <a:rPr lang="de-DE" sz="1600" dirty="0" err="1">
                <a:latin typeface="Consolas" panose="020B0609020204030204" pitchFamily="49" charset="0"/>
              </a:rPr>
              <a:t>geometry</a:t>
            </a:r>
            <a:r>
              <a:rPr lang="de-DE" sz="1600" dirty="0">
                <a:latin typeface="Consolas" panose="020B0609020204030204" pitchFamily="49" charset="0"/>
              </a:rPr>
              <a:t>":</a:t>
            </a:r>
          </a:p>
          <a:p>
            <a:pPr marL="11430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{</a:t>
            </a:r>
          </a:p>
          <a:p>
            <a:pPr marL="11430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    "type": "Point",</a:t>
            </a:r>
          </a:p>
          <a:p>
            <a:pPr marL="11430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    "</a:t>
            </a:r>
            <a:r>
              <a:rPr lang="de-DE" sz="1600" dirty="0" err="1">
                <a:latin typeface="Consolas" panose="020B0609020204030204" pitchFamily="49" charset="0"/>
              </a:rPr>
              <a:t>coordinates</a:t>
            </a:r>
            <a:r>
              <a:rPr lang="de-DE" sz="1600" dirty="0">
                <a:latin typeface="Consolas" panose="020B0609020204030204" pitchFamily="49" charset="0"/>
              </a:rPr>
              <a:t>": [13.24, 52.31]</a:t>
            </a:r>
          </a:p>
          <a:p>
            <a:pPr marL="11430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}</a:t>
            </a:r>
          </a:p>
          <a:p>
            <a:pPr marL="11430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    }</a:t>
            </a:r>
          </a:p>
          <a:p>
            <a:pPr marL="11430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]</a:t>
            </a:r>
          </a:p>
          <a:p>
            <a:pPr marL="11430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5301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A5A6E-8A57-4B64-81E3-8CE36C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1.a) </a:t>
            </a:r>
            <a:r>
              <a:rPr lang="de-DE" dirty="0" err="1"/>
              <a:t>GeoJSON</a:t>
            </a:r>
            <a:r>
              <a:rPr lang="de-DE" dirty="0"/>
              <a:t> vs. </a:t>
            </a:r>
            <a:r>
              <a:rPr lang="de-DE" dirty="0" err="1"/>
              <a:t>TopoJSON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0FBA1-24C5-41E0-9D0C-3A8571B1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1142998"/>
            <a:ext cx="8712968" cy="6572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TopoJSON</a:t>
            </a:r>
            <a:r>
              <a:rPr lang="de-DE" dirty="0"/>
              <a:t>: Alternativer Weg, um geografische Daten zu speichern</a:t>
            </a:r>
          </a:p>
          <a:p>
            <a:pPr marL="114300" indent="0">
              <a:lnSpc>
                <a:spcPct val="150000"/>
              </a:lnSpc>
              <a:buNone/>
            </a:pP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86A008D-3BA8-4CBF-A2F2-EFC11608B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134097"/>
              </p:ext>
            </p:extLst>
          </p:nvPr>
        </p:nvGraphicFramePr>
        <p:xfrm>
          <a:off x="215899" y="2132856"/>
          <a:ext cx="8712202" cy="33883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907828">
                  <a:extLst>
                    <a:ext uri="{9D8B030D-6E8A-4147-A177-3AD203B41FA5}">
                      <a16:colId xmlns:a16="http://schemas.microsoft.com/office/drawing/2014/main" val="1495774248"/>
                    </a:ext>
                  </a:extLst>
                </a:gridCol>
                <a:gridCol w="3402187">
                  <a:extLst>
                    <a:ext uri="{9D8B030D-6E8A-4147-A177-3AD203B41FA5}">
                      <a16:colId xmlns:a16="http://schemas.microsoft.com/office/drawing/2014/main" val="1129539061"/>
                    </a:ext>
                  </a:extLst>
                </a:gridCol>
                <a:gridCol w="3402187">
                  <a:extLst>
                    <a:ext uri="{9D8B030D-6E8A-4147-A177-3AD203B41FA5}">
                      <a16:colId xmlns:a16="http://schemas.microsoft.com/office/drawing/2014/main" val="10571031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rgbClr val="A326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GeoJSON</a:t>
                      </a:r>
                      <a:endParaRPr lang="de-DE" dirty="0"/>
                    </a:p>
                  </a:txBody>
                  <a:tcPr>
                    <a:solidFill>
                      <a:srgbClr val="A326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TopoJSON</a:t>
                      </a:r>
                      <a:endParaRPr lang="de-DE" dirty="0"/>
                    </a:p>
                  </a:txBody>
                  <a:tcPr>
                    <a:solidFill>
                      <a:srgbClr val="A326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15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Speicherung von Strukturen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Explizite Speicherung des Pfades für jede Struktur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Pfade werden bei aneinandergrenzenden Strukturen mehrfach gespeichert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Alle genutzten Pfade werden genau einmal gespeichert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Zusätzlich Information, welche Struktur welche Pfade nutzt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56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Vorteil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Einfachere Dateistruktur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Kleinere Dateigröße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0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Nachteil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Ggf. wesentlich größere Datei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Komplexere Dateistruktur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Ggf. weitere Bibliotheken zur Verarbeitung erforderlich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832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23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E9C31-C511-4939-BE9E-2955A066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1.b) Projektionsfunktion –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2D46FD-720B-4530-94B6-AA48F862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1142998"/>
            <a:ext cx="8712968" cy="52383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Problem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Die Erde ist eine Kugel (dreidimensional), Projektionsflächen sind Ebenen (zweidimensional) =&gt; „Verlust“ einer Dimension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Darstellung daher nur verzerrt (unter Verlust von Längen-/Flächen-/Winkeltreue) möglich</a:t>
            </a:r>
          </a:p>
          <a:p>
            <a:pPr>
              <a:lnSpc>
                <a:spcPct val="150000"/>
              </a:lnSpc>
            </a:pPr>
            <a:r>
              <a:rPr lang="de-DE" dirty="0"/>
              <a:t>Lösung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Aufstellen einer Projektionsfunktion, die Breiten- und Längengrad in X- und Y-Koordinaten „übersetzt“ und so die Verzerrung vereinheitlicht</a:t>
            </a:r>
          </a:p>
        </p:txBody>
      </p:sp>
    </p:spTree>
    <p:extLst>
      <p:ext uri="{BB962C8B-B14F-4D97-AF65-F5344CB8AC3E}">
        <p14:creationId xmlns:p14="http://schemas.microsoft.com/office/powerpoint/2010/main" val="14544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CDC67-E7AB-4E29-846E-21CE81D5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1.b) Projektionsfunktion – In D3.js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42F1DC-E0B6-497B-AAD4-3B005F7D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Es wird stets ein geographischer Punkt auf eine (Pixel-)Ebene projiziert (Default-Größe: 960x500 Pixel)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[Breitengrad, Längengrad]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[x-Koordinate, y-Koordinate]</a:t>
            </a:r>
          </a:p>
          <a:p>
            <a:pPr>
              <a:lnSpc>
                <a:spcPct val="150000"/>
              </a:lnSpc>
            </a:pPr>
            <a:r>
              <a:rPr lang="de-DE" dirty="0"/>
              <a:t>D3 liefert diverse allgemeine Projektionsfunktionen ‚ab Werk‘ </a:t>
            </a:r>
            <a:br>
              <a:rPr lang="de-DE" dirty="0"/>
            </a:br>
            <a:r>
              <a:rPr lang="de-DE" dirty="0"/>
              <a:t>in </a:t>
            </a:r>
            <a:r>
              <a:rPr lang="de-DE" dirty="0">
                <a:latin typeface="Consolas" panose="020B0609020204030204" pitchFamily="49" charset="0"/>
              </a:rPr>
              <a:t>g3-geo</a:t>
            </a:r>
            <a:r>
              <a:rPr lang="de-DE" dirty="0"/>
              <a:t> mit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Weitere Projektionen können über </a:t>
            </a:r>
            <a:r>
              <a:rPr lang="de-DE" dirty="0">
                <a:latin typeface="Consolas" panose="020B0609020204030204" pitchFamily="49" charset="0"/>
              </a:rPr>
              <a:t>d3-geo-projections</a:t>
            </a:r>
            <a:r>
              <a:rPr lang="de-DE" dirty="0"/>
              <a:t> nachgeladen werden</a:t>
            </a:r>
          </a:p>
        </p:txBody>
      </p:sp>
    </p:spTree>
    <p:extLst>
      <p:ext uri="{BB962C8B-B14F-4D97-AF65-F5344CB8AC3E}">
        <p14:creationId xmlns:p14="http://schemas.microsoft.com/office/powerpoint/2010/main" val="199712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D7F29-7223-4B60-80D6-1C503E49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1.b) Funktionen auf Projektionen – Auszug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2DEE4-F407-4B33-A8E5-25A2CCFB4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Projektion eines einzelnen Punktes</a:t>
            </a:r>
          </a:p>
          <a:p>
            <a:pPr lvl="1">
              <a:lnSpc>
                <a:spcPct val="150000"/>
              </a:lnSpc>
            </a:pPr>
            <a:r>
              <a:rPr lang="de-DE" i="1" dirty="0" err="1">
                <a:latin typeface="Consolas" panose="020B0609020204030204" pitchFamily="49" charset="0"/>
              </a:rPr>
              <a:t>projection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point</a:t>
            </a:r>
            <a:r>
              <a:rPr lang="de-DE" dirty="0">
                <a:latin typeface="Consolas" panose="020B0609020204030204" pitchFamily="49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Gibt ein Array mit den Koordinaten des projizierten Punktes (in Pixeln) zurück</a:t>
            </a:r>
          </a:p>
          <a:p>
            <a:pPr lvl="2">
              <a:lnSpc>
                <a:spcPct val="150000"/>
              </a:lnSpc>
            </a:pPr>
            <a:r>
              <a:rPr lang="de-DE" dirty="0" err="1">
                <a:latin typeface="Consolas" panose="020B0609020204030204" pitchFamily="49" charset="0"/>
              </a:rPr>
              <a:t>point</a:t>
            </a:r>
            <a:r>
              <a:rPr lang="de-DE" dirty="0"/>
              <a:t>: Array [Breitengrad, Längengrad]</a:t>
            </a:r>
          </a:p>
          <a:p>
            <a:pPr lvl="1">
              <a:lnSpc>
                <a:spcPct val="150000"/>
              </a:lnSpc>
            </a:pPr>
            <a:r>
              <a:rPr lang="de-DE" i="1" dirty="0" err="1">
                <a:latin typeface="Consolas" panose="020B0609020204030204" pitchFamily="49" charset="0"/>
              </a:rPr>
              <a:t>projection</a:t>
            </a:r>
            <a:r>
              <a:rPr lang="de-DE" dirty="0" err="1">
                <a:latin typeface="Consolas" panose="020B0609020204030204" pitchFamily="49" charset="0"/>
              </a:rPr>
              <a:t>.invert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point</a:t>
            </a:r>
            <a:r>
              <a:rPr lang="de-DE" dirty="0">
                <a:latin typeface="Consolas" panose="020B0609020204030204" pitchFamily="49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„Umkehrfunktion“ zu </a:t>
            </a:r>
            <a:r>
              <a:rPr lang="de-DE" i="1" dirty="0" err="1">
                <a:latin typeface="Consolas" panose="020B0609020204030204" pitchFamily="49" charset="0"/>
              </a:rPr>
              <a:t>projection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point</a:t>
            </a:r>
            <a:r>
              <a:rPr lang="de-DE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881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A0A6B-A3D4-484D-9838-79E9FF6E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1.b) Funktionen auf Projektionen – Auszug (2)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449AFF-4E76-445B-8118-41F00214A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1142998"/>
            <a:ext cx="8712968" cy="52383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Verschieben des projizierten Punkts</a:t>
            </a:r>
          </a:p>
          <a:p>
            <a:pPr lvl="1">
              <a:lnSpc>
                <a:spcPct val="150000"/>
              </a:lnSpc>
            </a:pPr>
            <a:r>
              <a:rPr lang="de-DE" i="1" dirty="0" err="1">
                <a:latin typeface="Consolas" panose="020B0609020204030204" pitchFamily="49" charset="0"/>
              </a:rPr>
              <a:t>projection</a:t>
            </a:r>
            <a:r>
              <a:rPr lang="de-DE" dirty="0" err="1">
                <a:latin typeface="Consolas" panose="020B0609020204030204" pitchFamily="49" charset="0"/>
              </a:rPr>
              <a:t>.translate</a:t>
            </a:r>
            <a:r>
              <a:rPr lang="de-DE" dirty="0">
                <a:latin typeface="Consolas" panose="020B0609020204030204" pitchFamily="49" charset="0"/>
              </a:rPr>
              <a:t>([</a:t>
            </a:r>
            <a:r>
              <a:rPr lang="de-DE" dirty="0" err="1">
                <a:latin typeface="Consolas" panose="020B0609020204030204" pitchFamily="49" charset="0"/>
              </a:rPr>
              <a:t>tx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ty</a:t>
            </a:r>
            <a:r>
              <a:rPr lang="de-DE" dirty="0">
                <a:latin typeface="Consolas" panose="020B0609020204030204" pitchFamily="49" charset="0"/>
              </a:rPr>
              <a:t>])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Versetzt die Projektion um die Koordinaten </a:t>
            </a:r>
            <a:r>
              <a:rPr lang="de-DE" dirty="0" err="1"/>
              <a:t>tx</a:t>
            </a:r>
            <a:r>
              <a:rPr lang="de-DE" dirty="0"/>
              <a:t> und </a:t>
            </a:r>
            <a:r>
              <a:rPr lang="de-DE" dirty="0" err="1"/>
              <a:t>ty</a:t>
            </a:r>
            <a:r>
              <a:rPr lang="de-DE" dirty="0"/>
              <a:t> entlang der entsprechenden Achsen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Falls keine Werte übergeben werden, wird der aktuelle Versatz (Standardwert: [480, 250]) zurückgegeben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Versatz bezieht sich auf Mittelpunkt </a:t>
            </a:r>
            <a:r>
              <a:rPr lang="de-DE"/>
              <a:t>der Projektion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37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346C3-77AA-4A88-9CEA-857B0911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1.b) Funktionen auf Projektionen – Auszug (3)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91E57A-7AF3-4D74-9ECB-CDF507F5E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Umsetzen des Mittelpunkts der Projektion</a:t>
            </a:r>
          </a:p>
          <a:p>
            <a:pPr lvl="1">
              <a:lnSpc>
                <a:spcPct val="150000"/>
              </a:lnSpc>
            </a:pPr>
            <a:r>
              <a:rPr lang="de-DE" i="1" dirty="0" err="1">
                <a:latin typeface="Consolas" panose="020B0609020204030204" pitchFamily="49" charset="0"/>
              </a:rPr>
              <a:t>projection</a:t>
            </a:r>
            <a:r>
              <a:rPr lang="de-DE" dirty="0" err="1">
                <a:latin typeface="Consolas" panose="020B0609020204030204" pitchFamily="49" charset="0"/>
              </a:rPr>
              <a:t>.center</a:t>
            </a:r>
            <a:r>
              <a:rPr lang="de-DE" dirty="0">
                <a:latin typeface="Consolas" panose="020B0609020204030204" pitchFamily="49" charset="0"/>
              </a:rPr>
              <a:t>([</a:t>
            </a:r>
            <a:r>
              <a:rPr lang="de-DE" dirty="0" err="1">
                <a:latin typeface="Consolas" panose="020B0609020204030204" pitchFamily="49" charset="0"/>
              </a:rPr>
              <a:t>longitude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latitude</a:t>
            </a:r>
            <a:r>
              <a:rPr lang="de-DE" dirty="0">
                <a:latin typeface="Consolas" panose="020B0609020204030204" pitchFamily="49" charset="0"/>
              </a:rPr>
              <a:t>])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Setzt den Mittelpunkt der Projektion auf den übergebenen Punkt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Falls keine Werte übergeben werden, wird der momentane Mittelpunkt zurückgegeben (Standardwert: &lt;0°, 0°&gt;)</a:t>
            </a:r>
          </a:p>
        </p:txBody>
      </p:sp>
    </p:spTree>
    <p:extLst>
      <p:ext uri="{BB962C8B-B14F-4D97-AF65-F5344CB8AC3E}">
        <p14:creationId xmlns:p14="http://schemas.microsoft.com/office/powerpoint/2010/main" val="33481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9F222-5C85-4837-8C46-90CFD228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1.b) Funktionen auf Projektionen – Auszug (4)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E56877-C87F-4FE0-899C-36A72E73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Skalieren des projizierten Punktes</a:t>
            </a:r>
          </a:p>
          <a:p>
            <a:pPr lvl="1">
              <a:lnSpc>
                <a:spcPct val="150000"/>
              </a:lnSpc>
            </a:pPr>
            <a:r>
              <a:rPr lang="de-DE" i="1" dirty="0" err="1">
                <a:latin typeface="Consolas" panose="020B0609020204030204" pitchFamily="49" charset="0"/>
              </a:rPr>
              <a:t>projection</a:t>
            </a:r>
            <a:r>
              <a:rPr lang="de-DE" dirty="0" err="1">
                <a:latin typeface="Consolas" panose="020B0609020204030204" pitchFamily="49" charset="0"/>
              </a:rPr>
              <a:t>.scale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scale</a:t>
            </a:r>
            <a:r>
              <a:rPr lang="de-DE" dirty="0">
                <a:latin typeface="Consolas" panose="020B0609020204030204" pitchFamily="49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Skaliert die Koordinaten des projizierten Punktes um den angegebenen Faktor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Falls kein Wert übergeben wird, wird der aktuelle Skalierungsfaktor zurückgegeben (Standardwert: Von gewählter Projektion abhängig)</a:t>
            </a:r>
          </a:p>
        </p:txBody>
      </p:sp>
    </p:spTree>
    <p:extLst>
      <p:ext uri="{BB962C8B-B14F-4D97-AF65-F5344CB8AC3E}">
        <p14:creationId xmlns:p14="http://schemas.microsoft.com/office/powerpoint/2010/main" val="352025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550BC-6F97-445A-A9BF-DCD4CF5E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1.c) Pfadfunktion – Aufgabe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8ABEE-AAA6-4BD1-BD41-273DC848D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Wird genutzt, um eine (in </a:t>
            </a:r>
            <a:r>
              <a:rPr lang="de-DE" dirty="0" err="1"/>
              <a:t>GeoJSON</a:t>
            </a:r>
            <a:r>
              <a:rPr lang="de-DE" dirty="0"/>
              <a:t> oder </a:t>
            </a:r>
            <a:r>
              <a:rPr lang="de-DE" dirty="0" err="1"/>
              <a:t>TopoJSON</a:t>
            </a:r>
            <a:r>
              <a:rPr lang="de-DE" dirty="0"/>
              <a:t> dargestellte) geometrische Struktur einer bestimmten Projektionsfunktion entsprechend darzustellen</a:t>
            </a:r>
          </a:p>
        </p:txBody>
      </p:sp>
    </p:spTree>
    <p:extLst>
      <p:ext uri="{BB962C8B-B14F-4D97-AF65-F5344CB8AC3E}">
        <p14:creationId xmlns:p14="http://schemas.microsoft.com/office/powerpoint/2010/main" val="133210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5590E-F0DB-4046-8A1C-7CA21C3C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1.c) Pfadfunktion – Erzeugung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BCAFD-BD5C-41A9-9E3D-E7E444F16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>
                <a:latin typeface="Consolas" panose="020B0609020204030204" pitchFamily="49" charset="0"/>
              </a:rPr>
              <a:t>d3.geoPath(</a:t>
            </a:r>
            <a:r>
              <a:rPr lang="de-DE" dirty="0" err="1">
                <a:latin typeface="Consolas" panose="020B0609020204030204" pitchFamily="49" charset="0"/>
              </a:rPr>
              <a:t>projection</a:t>
            </a:r>
            <a:r>
              <a:rPr lang="de-DE" dirty="0">
                <a:latin typeface="Consolas" panose="020B0609020204030204" pitchFamily="49" charset="0"/>
              </a:rPr>
              <a:t>)</a:t>
            </a:r>
            <a:r>
              <a:rPr lang="de-DE" dirty="0">
                <a:cs typeface="Calibri Light" panose="020F0302020204030204" pitchFamily="34" charset="0"/>
              </a:rPr>
              <a:t> </a:t>
            </a:r>
            <a:r>
              <a:rPr lang="de-DE" dirty="0"/>
              <a:t>erzeugt eine neue Pfadfunktion, die gemäß der übergebenen Projektionsfunktion Elemente abbildet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Wird kein Wert übergeben, wird standardmäßig </a:t>
            </a:r>
            <a:r>
              <a:rPr lang="de-DE" dirty="0">
                <a:latin typeface="Consolas" panose="020B0609020204030204" pitchFamily="49" charset="0"/>
              </a:rPr>
              <a:t>d3.geoAlbersUSA()</a:t>
            </a:r>
            <a:r>
              <a:rPr lang="de-DE" dirty="0">
                <a:cs typeface="Calibri Light" panose="020F0302020204030204" pitchFamily="34" charset="0"/>
              </a:rPr>
              <a:t> </a:t>
            </a:r>
            <a:r>
              <a:rPr lang="de-DE" dirty="0"/>
              <a:t>genutzt (zusammengesetzte Projektion für die USA)</a:t>
            </a:r>
          </a:p>
        </p:txBody>
      </p:sp>
    </p:spTree>
    <p:extLst>
      <p:ext uri="{BB962C8B-B14F-4D97-AF65-F5344CB8AC3E}">
        <p14:creationId xmlns:p14="http://schemas.microsoft.com/office/powerpoint/2010/main" val="373679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02254-9F5D-4F3B-A321-E0AAF9A8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CC0CE7-349A-49F4-82E3-940808379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lnSpc>
                <a:spcPct val="150000"/>
              </a:lnSpc>
              <a:buAutoNum type="arabicPeriod"/>
            </a:pPr>
            <a:r>
              <a:rPr lang="de-DE" dirty="0"/>
              <a:t>Bestandteile einer Projektion in D3.js</a:t>
            </a:r>
          </a:p>
          <a:p>
            <a:pPr marL="571500" indent="-457200">
              <a:lnSpc>
                <a:spcPct val="150000"/>
              </a:lnSpc>
              <a:buAutoNum type="arabicPeriod"/>
            </a:pPr>
            <a:r>
              <a:rPr lang="de-DE" dirty="0"/>
              <a:t>Codebeispiel </a:t>
            </a:r>
            <a:r>
              <a:rPr lang="de-DE"/>
              <a:t>– Landkarte </a:t>
            </a:r>
            <a:r>
              <a:rPr lang="de-DE" dirty="0"/>
              <a:t>in D3.js</a:t>
            </a:r>
          </a:p>
          <a:p>
            <a:pPr marL="571500" indent="-457200">
              <a:lnSpc>
                <a:spcPct val="150000"/>
              </a:lnSpc>
              <a:buAutoNum type="arabicPeriod"/>
            </a:pPr>
            <a:r>
              <a:rPr lang="de-DE" dirty="0" err="1"/>
              <a:t>Choreoplethen</a:t>
            </a:r>
            <a:r>
              <a:rPr lang="de-DE" dirty="0"/>
              <a:t>-Karten</a:t>
            </a:r>
          </a:p>
        </p:txBody>
      </p:sp>
    </p:spTree>
    <p:extLst>
      <p:ext uri="{BB962C8B-B14F-4D97-AF65-F5344CB8AC3E}">
        <p14:creationId xmlns:p14="http://schemas.microsoft.com/office/powerpoint/2010/main" val="241485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6A1A5-463A-4130-9B1F-772B6910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1.c) Pfadfunktion – Manipulation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FC6699-D328-41AB-A49B-26DF6107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i="1" dirty="0" err="1">
                <a:latin typeface="Consolas" panose="020B0609020204030204" pitchFamily="49" charset="0"/>
              </a:rPr>
              <a:t>path</a:t>
            </a:r>
            <a:r>
              <a:rPr lang="de-DE" dirty="0" err="1">
                <a:latin typeface="Consolas" panose="020B0609020204030204" pitchFamily="49" charset="0"/>
              </a:rPr>
              <a:t>.projection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projection</a:t>
            </a:r>
            <a:r>
              <a:rPr lang="de-DE" dirty="0">
                <a:latin typeface="Consolas" panose="020B0609020204030204" pitchFamily="49" charset="0"/>
              </a:rPr>
              <a:t>)</a:t>
            </a:r>
            <a:r>
              <a:rPr lang="de-DE" dirty="0">
                <a:cs typeface="Calibri Light" panose="020F0302020204030204" pitchFamily="34" charset="0"/>
              </a:rPr>
              <a:t> </a:t>
            </a:r>
            <a:r>
              <a:rPr lang="de-DE" dirty="0"/>
              <a:t>ändert die von </a:t>
            </a:r>
            <a:r>
              <a:rPr lang="de-DE" dirty="0" err="1"/>
              <a:t>path</a:t>
            </a:r>
            <a:r>
              <a:rPr lang="de-DE" dirty="0"/>
              <a:t> genutzte Projektionsfunktion auf die übergebene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Wird kein Wert übergeben, wird die aktuell genutzte Projektionsfunktion zurückgegeben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76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F93C7-51BC-4DAD-A09A-C1CFCC07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1.c) Pfadfunktion – Nutzung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240C7C-5DA6-474A-BCE2-2295CDA0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i="1" dirty="0" err="1">
                <a:latin typeface="Consolas" panose="020B0609020204030204" pitchFamily="49" charset="0"/>
              </a:rPr>
              <a:t>path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object</a:t>
            </a:r>
            <a:r>
              <a:rPr lang="de-DE" dirty="0">
                <a:latin typeface="Consolas" panose="020B0609020204030204" pitchFamily="49" charset="0"/>
              </a:rPr>
              <a:t>)</a:t>
            </a:r>
            <a:r>
              <a:rPr lang="de-DE" dirty="0">
                <a:cs typeface="Calibri Light" panose="020F0302020204030204" pitchFamily="34" charset="0"/>
              </a:rPr>
              <a:t> </a:t>
            </a:r>
            <a:r>
              <a:rPr lang="de-DE" dirty="0"/>
              <a:t>zeichnet das übergebene </a:t>
            </a:r>
            <a:r>
              <a:rPr lang="de-DE" dirty="0" err="1"/>
              <a:t>object</a:t>
            </a:r>
            <a:r>
              <a:rPr lang="de-DE" dirty="0"/>
              <a:t> gemäß der gesetzten Projektionsfunktion als SVG-Pfad</a:t>
            </a:r>
          </a:p>
        </p:txBody>
      </p:sp>
    </p:spTree>
    <p:extLst>
      <p:ext uri="{BB962C8B-B14F-4D97-AF65-F5344CB8AC3E}">
        <p14:creationId xmlns:p14="http://schemas.microsoft.com/office/powerpoint/2010/main" val="8660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87088-4BD7-412F-A7D7-FC15ED95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2) Codebeispiel – Landkarte in D3.js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3C745F-5942-4E52-BFA5-6A3239738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2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4FB87-BDAE-44C5-B53E-5AD9E8F1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2) Codebeispiel – Landkarte in D3.js (1)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CEEFDE-36C7-4FD0-B862-ABD0687F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Allgemeines	</a:t>
            </a:r>
          </a:p>
          <a:p>
            <a:pPr marL="114300" indent="0">
              <a:lnSpc>
                <a:spcPct val="100000"/>
              </a:lnSpc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 err="1">
                <a:latin typeface="Consolas" panose="020B0609020204030204" pitchFamily="49" charset="0"/>
              </a:rPr>
              <a:t>var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width</a:t>
            </a:r>
            <a:r>
              <a:rPr lang="de-DE" sz="1600" dirty="0">
                <a:latin typeface="Consolas" panose="020B0609020204030204" pitchFamily="49" charset="0"/>
              </a:rPr>
              <a:t> = 1440;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 err="1">
                <a:latin typeface="Consolas" panose="020B0609020204030204" pitchFamily="49" charset="0"/>
              </a:rPr>
              <a:t>var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height</a:t>
            </a:r>
            <a:r>
              <a:rPr lang="de-DE" sz="1600" dirty="0">
                <a:latin typeface="Consolas" panose="020B0609020204030204" pitchFamily="49" charset="0"/>
              </a:rPr>
              <a:t> = 750;</a:t>
            </a:r>
          </a:p>
          <a:p>
            <a:pPr marL="114300" indent="0">
              <a:lnSpc>
                <a:spcPct val="100000"/>
              </a:lnSpc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 err="1">
                <a:latin typeface="Consolas" panose="020B0609020204030204" pitchFamily="49" charset="0"/>
              </a:rPr>
              <a:t>var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svg</a:t>
            </a:r>
            <a:r>
              <a:rPr lang="de-DE" sz="1600" dirty="0">
                <a:latin typeface="Consolas" panose="020B0609020204030204" pitchFamily="49" charset="0"/>
              </a:rPr>
              <a:t> = d3.select("</a:t>
            </a:r>
            <a:r>
              <a:rPr lang="de-DE" sz="1600" dirty="0" err="1">
                <a:latin typeface="Consolas" panose="020B0609020204030204" pitchFamily="49" charset="0"/>
              </a:rPr>
              <a:t>body</a:t>
            </a:r>
            <a:r>
              <a:rPr lang="de-DE" sz="1600" dirty="0">
                <a:latin typeface="Consolas" panose="020B0609020204030204" pitchFamily="49" charset="0"/>
              </a:rPr>
              <a:t>")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    .</a:t>
            </a:r>
            <a:r>
              <a:rPr lang="de-DE" sz="1600" dirty="0" err="1">
                <a:latin typeface="Consolas" panose="020B0609020204030204" pitchFamily="49" charset="0"/>
              </a:rPr>
              <a:t>append</a:t>
            </a:r>
            <a:r>
              <a:rPr lang="de-DE" sz="1600" dirty="0">
                <a:latin typeface="Consolas" panose="020B0609020204030204" pitchFamily="49" charset="0"/>
              </a:rPr>
              <a:t>("</a:t>
            </a:r>
            <a:r>
              <a:rPr lang="de-DE" sz="1600" dirty="0" err="1">
                <a:latin typeface="Consolas" panose="020B0609020204030204" pitchFamily="49" charset="0"/>
              </a:rPr>
              <a:t>svg</a:t>
            </a:r>
            <a:r>
              <a:rPr lang="de-DE" sz="1600" dirty="0">
                <a:latin typeface="Consolas" panose="020B0609020204030204" pitchFamily="49" charset="0"/>
              </a:rPr>
              <a:t>")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    .</a:t>
            </a:r>
            <a:r>
              <a:rPr lang="de-DE" sz="1600" dirty="0" err="1">
                <a:latin typeface="Consolas" panose="020B0609020204030204" pitchFamily="49" charset="0"/>
              </a:rPr>
              <a:t>classed</a:t>
            </a:r>
            <a:r>
              <a:rPr lang="de-DE" sz="1600" dirty="0">
                <a:latin typeface="Consolas" panose="020B0609020204030204" pitchFamily="49" charset="0"/>
              </a:rPr>
              <a:t>("</a:t>
            </a:r>
            <a:r>
              <a:rPr lang="de-DE" sz="1600" dirty="0" err="1">
                <a:latin typeface="Consolas" panose="020B0609020204030204" pitchFamily="49" charset="0"/>
              </a:rPr>
              <a:t>map</a:t>
            </a:r>
            <a:r>
              <a:rPr lang="de-DE" sz="1600" dirty="0">
                <a:latin typeface="Consolas" panose="020B0609020204030204" pitchFamily="49" charset="0"/>
              </a:rPr>
              <a:t>", </a:t>
            </a:r>
            <a:r>
              <a:rPr lang="de-DE" sz="1600" dirty="0" err="1">
                <a:latin typeface="Consolas" panose="020B0609020204030204" pitchFamily="49" charset="0"/>
              </a:rPr>
              <a:t>true</a:t>
            </a:r>
            <a:r>
              <a:rPr lang="de-DE" sz="1600" dirty="0">
                <a:latin typeface="Consolas" panose="020B0609020204030204" pitchFamily="49" charset="0"/>
              </a:rPr>
              <a:t>);</a:t>
            </a:r>
          </a:p>
          <a:p>
            <a:pPr marL="114300" indent="0">
              <a:lnSpc>
                <a:spcPct val="100000"/>
              </a:lnSpc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 err="1">
                <a:latin typeface="Consolas" panose="020B0609020204030204" pitchFamily="49" charset="0"/>
              </a:rPr>
              <a:t>var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background</a:t>
            </a:r>
            <a:r>
              <a:rPr lang="de-DE" sz="1600" dirty="0">
                <a:latin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</a:rPr>
              <a:t>svg.append</a:t>
            </a:r>
            <a:r>
              <a:rPr lang="de-DE" sz="1600" dirty="0">
                <a:latin typeface="Consolas" panose="020B0609020204030204" pitchFamily="49" charset="0"/>
              </a:rPr>
              <a:t>("</a:t>
            </a:r>
            <a:r>
              <a:rPr lang="de-DE" sz="1600" dirty="0" err="1">
                <a:latin typeface="Consolas" panose="020B0609020204030204" pitchFamily="49" charset="0"/>
              </a:rPr>
              <a:t>rect</a:t>
            </a:r>
            <a:r>
              <a:rPr lang="de-DE" sz="1600" dirty="0">
                <a:latin typeface="Consolas" panose="020B0609020204030204" pitchFamily="49" charset="0"/>
              </a:rPr>
              <a:t>")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    .</a:t>
            </a:r>
            <a:r>
              <a:rPr lang="de-DE" sz="1600" dirty="0" err="1">
                <a:latin typeface="Consolas" panose="020B0609020204030204" pitchFamily="49" charset="0"/>
              </a:rPr>
              <a:t>classed</a:t>
            </a:r>
            <a:r>
              <a:rPr lang="de-DE" sz="1600" dirty="0">
                <a:latin typeface="Consolas" panose="020B0609020204030204" pitchFamily="49" charset="0"/>
              </a:rPr>
              <a:t>("</a:t>
            </a:r>
            <a:r>
              <a:rPr lang="de-DE" sz="1600" dirty="0" err="1">
                <a:latin typeface="Consolas" panose="020B0609020204030204" pitchFamily="49" charset="0"/>
              </a:rPr>
              <a:t>background</a:t>
            </a:r>
            <a:r>
              <a:rPr lang="de-DE" sz="1600" dirty="0">
                <a:latin typeface="Consolas" panose="020B0609020204030204" pitchFamily="49" charset="0"/>
              </a:rPr>
              <a:t>", </a:t>
            </a:r>
            <a:r>
              <a:rPr lang="de-DE" sz="1600" dirty="0" err="1">
                <a:latin typeface="Consolas" panose="020B0609020204030204" pitchFamily="49" charset="0"/>
              </a:rPr>
              <a:t>true</a:t>
            </a:r>
            <a:r>
              <a:rPr lang="de-DE" sz="1600" dirty="0">
                <a:latin typeface="Consolas" panose="020B0609020204030204" pitchFamily="49" charset="0"/>
              </a:rPr>
              <a:t>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    .</a:t>
            </a:r>
            <a:r>
              <a:rPr lang="de-DE" sz="1600" dirty="0" err="1">
                <a:latin typeface="Consolas" panose="020B0609020204030204" pitchFamily="49" charset="0"/>
              </a:rPr>
              <a:t>attr</a:t>
            </a:r>
            <a:r>
              <a:rPr lang="de-DE" sz="1600" dirty="0">
                <a:latin typeface="Consolas" panose="020B0609020204030204" pitchFamily="49" charset="0"/>
              </a:rPr>
              <a:t>("</a:t>
            </a:r>
            <a:r>
              <a:rPr lang="de-DE" sz="1600" dirty="0" err="1">
                <a:latin typeface="Consolas" panose="020B0609020204030204" pitchFamily="49" charset="0"/>
              </a:rPr>
              <a:t>width</a:t>
            </a:r>
            <a:r>
              <a:rPr lang="de-DE" sz="1600" dirty="0">
                <a:latin typeface="Consolas" panose="020B0609020204030204" pitchFamily="49" charset="0"/>
              </a:rPr>
              <a:t>", </a:t>
            </a:r>
            <a:r>
              <a:rPr lang="de-DE" sz="1600" dirty="0" err="1">
                <a:latin typeface="Consolas" panose="020B0609020204030204" pitchFamily="49" charset="0"/>
              </a:rPr>
              <a:t>width</a:t>
            </a:r>
            <a:r>
              <a:rPr lang="de-DE" sz="1600" dirty="0">
                <a:latin typeface="Consolas" panose="020B0609020204030204" pitchFamily="49" charset="0"/>
              </a:rPr>
              <a:t>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    .</a:t>
            </a:r>
            <a:r>
              <a:rPr lang="de-DE" sz="1600" dirty="0" err="1">
                <a:latin typeface="Consolas" panose="020B0609020204030204" pitchFamily="49" charset="0"/>
              </a:rPr>
              <a:t>attr</a:t>
            </a:r>
            <a:r>
              <a:rPr lang="de-DE" sz="1600" dirty="0">
                <a:latin typeface="Consolas" panose="020B0609020204030204" pitchFamily="49" charset="0"/>
              </a:rPr>
              <a:t>("</a:t>
            </a:r>
            <a:r>
              <a:rPr lang="de-DE" sz="1600" dirty="0" err="1">
                <a:latin typeface="Consolas" panose="020B0609020204030204" pitchFamily="49" charset="0"/>
              </a:rPr>
              <a:t>height</a:t>
            </a:r>
            <a:r>
              <a:rPr lang="de-DE" sz="1600" dirty="0">
                <a:latin typeface="Consolas" panose="020B0609020204030204" pitchFamily="49" charset="0"/>
              </a:rPr>
              <a:t>", </a:t>
            </a:r>
            <a:r>
              <a:rPr lang="de-DE" sz="1600" dirty="0" err="1">
                <a:latin typeface="Consolas" panose="020B0609020204030204" pitchFamily="49" charset="0"/>
              </a:rPr>
              <a:t>height</a:t>
            </a:r>
            <a:r>
              <a:rPr lang="de-DE" sz="1600" dirty="0">
                <a:latin typeface="Consolas" panose="020B0609020204030204" pitchFamily="49" charset="0"/>
              </a:rPr>
              <a:t>);</a:t>
            </a:r>
          </a:p>
          <a:p>
            <a:pPr marL="114300" indent="0">
              <a:lnSpc>
                <a:spcPct val="100000"/>
              </a:lnSpc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de-DE" sz="1400" dirty="0">
                <a:latin typeface="Consolas" panose="020B0609020204030204" pitchFamily="49" charset="0"/>
              </a:rPr>
              <a:t>// Fortsetzung auf nächster Folie</a:t>
            </a:r>
          </a:p>
        </p:txBody>
      </p:sp>
    </p:spTree>
    <p:extLst>
      <p:ext uri="{BB962C8B-B14F-4D97-AF65-F5344CB8AC3E}">
        <p14:creationId xmlns:p14="http://schemas.microsoft.com/office/powerpoint/2010/main" val="313535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3A15B-3A23-4296-A8DE-B2537A86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2) Codebeispiel – Landkarte in D3.js (2)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972F2-C5FB-49B6-8F23-3704C901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Anlegen von Projektions- und Pfadfunktion</a:t>
            </a:r>
          </a:p>
          <a:p>
            <a:pPr marL="114300" indent="0">
              <a:lnSpc>
                <a:spcPct val="100000"/>
              </a:lnSpc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// Fortsetzung von letzter Folie</a:t>
            </a:r>
          </a:p>
          <a:p>
            <a:pPr marL="114300" indent="0">
              <a:lnSpc>
                <a:spcPct val="100000"/>
              </a:lnSpc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 err="1">
                <a:latin typeface="Consolas" panose="020B0609020204030204" pitchFamily="49" charset="0"/>
              </a:rPr>
              <a:t>var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projection</a:t>
            </a:r>
            <a:r>
              <a:rPr lang="de-DE" sz="1600" dirty="0">
                <a:latin typeface="Consolas" panose="020B0609020204030204" pitchFamily="49" charset="0"/>
              </a:rPr>
              <a:t> = d3.geoEquirectangular()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    .</a:t>
            </a:r>
            <a:r>
              <a:rPr lang="de-DE" sz="1600" dirty="0" err="1">
                <a:latin typeface="Consolas" panose="020B0609020204030204" pitchFamily="49" charset="0"/>
              </a:rPr>
              <a:t>scale</a:t>
            </a:r>
            <a:r>
              <a:rPr lang="de-DE" sz="1600" dirty="0">
                <a:latin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</a:rPr>
              <a:t>width</a:t>
            </a:r>
            <a:r>
              <a:rPr lang="de-DE" sz="1600" dirty="0">
                <a:latin typeface="Consolas" panose="020B0609020204030204" pitchFamily="49" charset="0"/>
              </a:rPr>
              <a:t> / 2 / </a:t>
            </a:r>
            <a:r>
              <a:rPr lang="de-DE" sz="1600" dirty="0" err="1">
                <a:latin typeface="Consolas" panose="020B0609020204030204" pitchFamily="49" charset="0"/>
              </a:rPr>
              <a:t>Math.PI</a:t>
            </a:r>
            <a:r>
              <a:rPr lang="de-DE" sz="1600" dirty="0">
                <a:latin typeface="Consolas" panose="020B0609020204030204" pitchFamily="49" charset="0"/>
              </a:rPr>
              <a:t>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    .</a:t>
            </a:r>
            <a:r>
              <a:rPr lang="de-DE" sz="1600" dirty="0" err="1">
                <a:latin typeface="Consolas" panose="020B0609020204030204" pitchFamily="49" charset="0"/>
              </a:rPr>
              <a:t>translate</a:t>
            </a:r>
            <a:r>
              <a:rPr lang="de-DE" sz="1600" dirty="0">
                <a:latin typeface="Consolas" panose="020B0609020204030204" pitchFamily="49" charset="0"/>
              </a:rPr>
              <a:t>([</a:t>
            </a:r>
            <a:r>
              <a:rPr lang="de-DE" sz="1600" dirty="0" err="1">
                <a:latin typeface="Consolas" panose="020B0609020204030204" pitchFamily="49" charset="0"/>
              </a:rPr>
              <a:t>width</a:t>
            </a:r>
            <a:r>
              <a:rPr lang="de-DE" sz="1600" dirty="0">
                <a:latin typeface="Consolas" panose="020B0609020204030204" pitchFamily="49" charset="0"/>
              </a:rPr>
              <a:t> / 2, </a:t>
            </a:r>
            <a:r>
              <a:rPr lang="de-DE" sz="1600" dirty="0" err="1">
                <a:latin typeface="Consolas" panose="020B0609020204030204" pitchFamily="49" charset="0"/>
              </a:rPr>
              <a:t>height</a:t>
            </a:r>
            <a:r>
              <a:rPr lang="de-DE" sz="1600" dirty="0">
                <a:latin typeface="Consolas" panose="020B0609020204030204" pitchFamily="49" charset="0"/>
              </a:rPr>
              <a:t> / 2]);</a:t>
            </a:r>
          </a:p>
          <a:p>
            <a:pPr marL="114300" indent="0">
              <a:lnSpc>
                <a:spcPct val="100000"/>
              </a:lnSpc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 err="1">
                <a:latin typeface="Consolas" panose="020B0609020204030204" pitchFamily="49" charset="0"/>
              </a:rPr>
              <a:t>var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path</a:t>
            </a:r>
            <a:r>
              <a:rPr lang="de-DE" sz="1600" dirty="0">
                <a:latin typeface="Consolas" panose="020B0609020204030204" pitchFamily="49" charset="0"/>
              </a:rPr>
              <a:t> = d3.geoPath()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    .</a:t>
            </a:r>
            <a:r>
              <a:rPr lang="de-DE" sz="1600" dirty="0" err="1">
                <a:latin typeface="Consolas" panose="020B0609020204030204" pitchFamily="49" charset="0"/>
              </a:rPr>
              <a:t>projection</a:t>
            </a:r>
            <a:r>
              <a:rPr lang="de-DE" sz="1600" dirty="0">
                <a:latin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</a:rPr>
              <a:t>projection</a:t>
            </a:r>
            <a:r>
              <a:rPr lang="de-DE" sz="1600" dirty="0">
                <a:latin typeface="Consolas" panose="020B0609020204030204" pitchFamily="49" charset="0"/>
              </a:rPr>
              <a:t>);</a:t>
            </a:r>
          </a:p>
          <a:p>
            <a:pPr marL="114300" indent="0">
              <a:lnSpc>
                <a:spcPct val="100000"/>
              </a:lnSpc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// Fortsetzung auf nächster Folie</a:t>
            </a:r>
          </a:p>
        </p:txBody>
      </p:sp>
    </p:spTree>
    <p:extLst>
      <p:ext uri="{BB962C8B-B14F-4D97-AF65-F5344CB8AC3E}">
        <p14:creationId xmlns:p14="http://schemas.microsoft.com/office/powerpoint/2010/main" val="6156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94CF3-7218-470C-88D2-A237BE6D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2) Codebeispiel – Landkarte in D3.js (3)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F70A2C-5EED-443E-9E14-3236988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Einlesen und Verarbeiten der </a:t>
            </a:r>
            <a:r>
              <a:rPr lang="de-DE" dirty="0" err="1"/>
              <a:t>GeoJSON</a:t>
            </a:r>
            <a:r>
              <a:rPr lang="de-DE" dirty="0"/>
              <a:t>-Datei</a:t>
            </a:r>
          </a:p>
          <a:p>
            <a:pPr marL="114300" indent="0">
              <a:lnSpc>
                <a:spcPct val="100000"/>
              </a:lnSpc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// Fortsetzung von letzter Folie</a:t>
            </a:r>
          </a:p>
          <a:p>
            <a:pPr marL="114300" indent="0">
              <a:lnSpc>
                <a:spcPct val="100000"/>
              </a:lnSpc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 err="1">
                <a:latin typeface="Consolas" panose="020B0609020204030204" pitchFamily="49" charset="0"/>
              </a:rPr>
              <a:t>var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geojsonURL</a:t>
            </a:r>
            <a:r>
              <a:rPr lang="de-DE" sz="1600" dirty="0">
                <a:latin typeface="Consolas" panose="020B0609020204030204" pitchFamily="49" charset="0"/>
              </a:rPr>
              <a:t> = &lt;URL zur darzustellenden </a:t>
            </a:r>
            <a:r>
              <a:rPr lang="de-DE" sz="1600" dirty="0" err="1">
                <a:latin typeface="Consolas" panose="020B0609020204030204" pitchFamily="49" charset="0"/>
              </a:rPr>
              <a:t>GeoJSON</a:t>
            </a:r>
            <a:r>
              <a:rPr lang="de-DE" sz="1600" dirty="0">
                <a:latin typeface="Consolas" panose="020B0609020204030204" pitchFamily="49" charset="0"/>
              </a:rPr>
              <a:t>-Datei&gt;;</a:t>
            </a:r>
          </a:p>
          <a:p>
            <a:pPr marL="114300" indent="0">
              <a:lnSpc>
                <a:spcPct val="100000"/>
              </a:lnSpc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//Weltkarte, Auflösung von 110m</a:t>
            </a:r>
          </a:p>
          <a:p>
            <a:pPr marL="114300" indent="0">
              <a:lnSpc>
                <a:spcPct val="100000"/>
              </a:lnSpc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d3.json(</a:t>
            </a:r>
            <a:r>
              <a:rPr lang="de-DE" sz="1600" dirty="0" err="1">
                <a:latin typeface="Consolas" panose="020B0609020204030204" pitchFamily="49" charset="0"/>
              </a:rPr>
              <a:t>geojsonURL</a:t>
            </a:r>
            <a:r>
              <a:rPr lang="de-DE" sz="1600" dirty="0">
                <a:latin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</a:rPr>
              <a:t>function</a:t>
            </a:r>
            <a:r>
              <a:rPr lang="de-DE" sz="1600" dirty="0">
                <a:latin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</a:rPr>
              <a:t>geojson</a:t>
            </a:r>
            <a:r>
              <a:rPr lang="de-DE" sz="1600" dirty="0">
                <a:latin typeface="Consolas" panose="020B0609020204030204" pitchFamily="49" charset="0"/>
              </a:rPr>
              <a:t>){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latin typeface="Consolas" panose="020B0609020204030204" pitchFamily="49" charset="0"/>
              </a:rPr>
              <a:t>svg.append</a:t>
            </a:r>
            <a:r>
              <a:rPr lang="de-DE" sz="1600" dirty="0">
                <a:latin typeface="Consolas" panose="020B0609020204030204" pitchFamily="49" charset="0"/>
              </a:rPr>
              <a:t>("</a:t>
            </a:r>
            <a:r>
              <a:rPr lang="de-DE" sz="1600" dirty="0" err="1">
                <a:latin typeface="Consolas" panose="020B0609020204030204" pitchFamily="49" charset="0"/>
              </a:rPr>
              <a:t>path</a:t>
            </a:r>
            <a:r>
              <a:rPr lang="de-DE" sz="1600" dirty="0">
                <a:latin typeface="Consolas" panose="020B0609020204030204" pitchFamily="49" charset="0"/>
              </a:rPr>
              <a:t>")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.</a:t>
            </a:r>
            <a:r>
              <a:rPr lang="de-DE" sz="1600" dirty="0" err="1">
                <a:latin typeface="Consolas" panose="020B0609020204030204" pitchFamily="49" charset="0"/>
              </a:rPr>
              <a:t>attr</a:t>
            </a:r>
            <a:r>
              <a:rPr lang="de-DE" sz="1600" dirty="0">
                <a:latin typeface="Consolas" panose="020B0609020204030204" pitchFamily="49" charset="0"/>
              </a:rPr>
              <a:t>("d", </a:t>
            </a:r>
            <a:r>
              <a:rPr lang="de-DE" sz="1600" dirty="0" err="1">
                <a:latin typeface="Consolas" panose="020B0609020204030204" pitchFamily="49" charset="0"/>
              </a:rPr>
              <a:t>path</a:t>
            </a:r>
            <a:r>
              <a:rPr lang="de-DE" sz="1600" dirty="0">
                <a:latin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</a:rPr>
              <a:t>geojson</a:t>
            </a:r>
            <a:r>
              <a:rPr lang="de-DE" sz="1600" dirty="0">
                <a:latin typeface="Consolas" panose="020B0609020204030204" pitchFamily="49" charset="0"/>
              </a:rPr>
              <a:t>));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2204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2183C-36FE-4ACB-B927-0E992945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2) Codebeispiel – Landkarte in D3.js (4)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D53E9-D2A6-4188-A208-E40ADCAF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Resultierende SVG-Datei </a:t>
            </a:r>
            <a:r>
              <a:rPr lang="de-DE" dirty="0">
                <a:sym typeface="Wingdings" panose="05000000000000000000" pitchFamily="2" charset="2"/>
              </a:rPr>
              <a:t> mapSinglePath.html öffnen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Styling durch CSS</a:t>
            </a:r>
          </a:p>
        </p:txBody>
      </p:sp>
    </p:spTree>
    <p:extLst>
      <p:ext uri="{BB962C8B-B14F-4D97-AF65-F5344CB8AC3E}">
        <p14:creationId xmlns:p14="http://schemas.microsoft.com/office/powerpoint/2010/main" val="357880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410DD-25BD-47CF-BA36-09B223BA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294036"/>
            <a:ext cx="5256585" cy="802861"/>
          </a:xfrm>
        </p:spPr>
        <p:txBody>
          <a:bodyPr/>
          <a:lstStyle/>
          <a:p>
            <a:r>
              <a:rPr lang="de-DE" dirty="0"/>
              <a:t>3) </a:t>
            </a:r>
            <a:r>
              <a:rPr lang="de-DE" dirty="0" err="1"/>
              <a:t>Choreoplethenkarten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4561D6-0CE4-41A7-BAA8-9FE52E993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258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5406F5-238F-4AD5-84EA-D1937E19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Choreoplethenkarten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B19D0F-3869-4E00-B0CD-36863717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lnSpc>
                <a:spcPct val="150000"/>
              </a:lnSpc>
              <a:buAutoNum type="alphaLcParenR"/>
            </a:pPr>
            <a:r>
              <a:rPr lang="de-DE" dirty="0"/>
              <a:t>Allgemeines</a:t>
            </a:r>
          </a:p>
          <a:p>
            <a:pPr marL="571500" indent="-457200">
              <a:lnSpc>
                <a:spcPct val="150000"/>
              </a:lnSpc>
              <a:buAutoNum type="alphaLcParenR"/>
            </a:pPr>
            <a:r>
              <a:rPr lang="de-DE" dirty="0"/>
              <a:t>Codebeispiel – </a:t>
            </a:r>
            <a:r>
              <a:rPr lang="de-DE" dirty="0" err="1"/>
              <a:t>Choreoplethenkarte</a:t>
            </a:r>
            <a:r>
              <a:rPr lang="de-DE" dirty="0"/>
              <a:t> in D3.js</a:t>
            </a:r>
          </a:p>
        </p:txBody>
      </p:sp>
    </p:spTree>
    <p:extLst>
      <p:ext uri="{BB962C8B-B14F-4D97-AF65-F5344CB8AC3E}">
        <p14:creationId xmlns:p14="http://schemas.microsoft.com/office/powerpoint/2010/main" val="8055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6D0F9-5539-47FB-A817-3A084D03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3.a) </a:t>
            </a:r>
            <a:r>
              <a:rPr lang="de-DE" dirty="0" err="1"/>
              <a:t>Choreoplethenkarten</a:t>
            </a:r>
            <a:r>
              <a:rPr lang="de-DE" dirty="0"/>
              <a:t> - Allgemeines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9A78FC-13C8-4E0B-BAE6-FBAF73C7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Alternative Bezeichnung: Thematische Karte</a:t>
            </a:r>
          </a:p>
          <a:p>
            <a:pPr>
              <a:lnSpc>
                <a:spcPct val="150000"/>
              </a:lnSpc>
            </a:pPr>
            <a:r>
              <a:rPr lang="de-DE" dirty="0"/>
              <a:t>Abschnitte der Karte werden einer statistischen Variablen entsprechend eingefärbt</a:t>
            </a:r>
          </a:p>
          <a:p>
            <a:pPr>
              <a:lnSpc>
                <a:spcPct val="150000"/>
              </a:lnSpc>
            </a:pPr>
            <a:r>
              <a:rPr lang="de-DE" dirty="0"/>
              <a:t>Nutzen: Veranschaulichen, wie Messungen/Werte in bestimmten Regionen variieren</a:t>
            </a:r>
          </a:p>
          <a:p>
            <a:pPr>
              <a:lnSpc>
                <a:spcPct val="150000"/>
              </a:lnSpc>
            </a:pPr>
            <a:r>
              <a:rPr lang="de-DE" dirty="0"/>
              <a:t>Beispiel: Arbeitslosenanteil pro Landkreis/Bundesland</a:t>
            </a:r>
          </a:p>
        </p:txBody>
      </p:sp>
    </p:spTree>
    <p:extLst>
      <p:ext uri="{BB962C8B-B14F-4D97-AF65-F5344CB8AC3E}">
        <p14:creationId xmlns:p14="http://schemas.microsoft.com/office/powerpoint/2010/main" val="12176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F614B-DC86-453F-96A6-6F14F266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Bestandteile einer Projektion in D3.js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C0AE86-603B-4514-9BA3-DC5A28AEA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11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9C1F8-DC9C-45EF-B521-63109D42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3.a) </a:t>
            </a:r>
            <a:r>
              <a:rPr lang="de-DE" dirty="0" err="1"/>
              <a:t>Choreoplethenkarten</a:t>
            </a:r>
            <a:r>
              <a:rPr lang="de-DE" dirty="0"/>
              <a:t> – In D3.js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06674-DCBB-458E-999A-81626AF2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Aufgabe:</a:t>
            </a:r>
            <a:br>
              <a:rPr lang="de-DE" dirty="0"/>
            </a:br>
            <a:r>
              <a:rPr lang="de-DE" dirty="0"/>
              <a:t>Jedes Land soll entsprechend einer Kennzahl eingefärbt werden</a:t>
            </a:r>
          </a:p>
          <a:p>
            <a:pPr>
              <a:lnSpc>
                <a:spcPct val="150000"/>
              </a:lnSpc>
            </a:pPr>
            <a:r>
              <a:rPr lang="de-DE" dirty="0"/>
              <a:t>Problem mit bisheriger Implementierung:</a:t>
            </a:r>
            <a:br>
              <a:rPr lang="de-DE" dirty="0"/>
            </a:br>
            <a:r>
              <a:rPr lang="de-DE" dirty="0"/>
              <a:t>Erzeugung eines einzelnen Pfades für alle Länder zusammen </a:t>
            </a:r>
            <a:r>
              <a:rPr lang="de-DE" dirty="0">
                <a:sym typeface="Wingdings" panose="05000000000000000000" pitchFamily="2" charset="2"/>
              </a:rPr>
              <a:t> Nur Füllung mit einzelner Farbe möglich</a:t>
            </a:r>
          </a:p>
          <a:p>
            <a:pPr>
              <a:lnSpc>
                <a:spcPct val="150000"/>
              </a:lnSpc>
            </a:pPr>
            <a:r>
              <a:rPr lang="de-DE" dirty="0"/>
              <a:t>Lösungsansatz: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Ein Pfad für jedes einzelne Land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53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0651D-6CBB-4137-A362-EDAD4283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3.a) </a:t>
            </a:r>
            <a:r>
              <a:rPr lang="de-DE" dirty="0" err="1"/>
              <a:t>Choreoplethenkarten</a:t>
            </a:r>
            <a:r>
              <a:rPr lang="de-DE" dirty="0"/>
              <a:t> – In D3.js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275A1-1013-4112-874D-4A9E0035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Statt dem "</a:t>
            </a:r>
            <a:r>
              <a:rPr lang="de-DE" dirty="0" err="1">
                <a:sym typeface="Wingdings" panose="05000000000000000000" pitchFamily="2" charset="2"/>
              </a:rPr>
              <a:t>features</a:t>
            </a:r>
            <a:r>
              <a:rPr lang="de-DE" dirty="0">
                <a:sym typeface="Wingdings" panose="05000000000000000000" pitchFamily="2" charset="2"/>
              </a:rPr>
              <a:t>"-Array mit allen Feldern als Ganzes wird jedes Feld einzeln an die Pfad-Funktion übergeben</a:t>
            </a:r>
          </a:p>
          <a:p>
            <a:pPr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Wird durch die Nutzung des </a:t>
            </a:r>
            <a:r>
              <a:rPr lang="de-DE" dirty="0" err="1">
                <a:sym typeface="Wingdings" panose="05000000000000000000" pitchFamily="2" charset="2"/>
              </a:rPr>
              <a:t>enter</a:t>
            </a:r>
            <a:r>
              <a:rPr lang="de-DE" dirty="0">
                <a:sym typeface="Wingdings" panose="05000000000000000000" pitchFamily="2" charset="2"/>
              </a:rPr>
              <a:t>/update/</a:t>
            </a:r>
            <a:r>
              <a:rPr lang="de-DE" dirty="0" err="1">
                <a:sym typeface="Wingdings" panose="05000000000000000000" pitchFamily="2" charset="2"/>
              </a:rPr>
              <a:t>exit</a:t>
            </a:r>
            <a:r>
              <a:rPr lang="de-DE" dirty="0">
                <a:sym typeface="Wingdings" panose="05000000000000000000" pitchFamily="2" charset="2"/>
              </a:rPr>
              <a:t>-Patterns ermöglicht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463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6BEEC-A9C3-4FED-88BA-668778EE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3.b) Codebeispiel – </a:t>
            </a:r>
            <a:r>
              <a:rPr lang="de-DE" dirty="0" err="1"/>
              <a:t>Choreoplethenkarte</a:t>
            </a:r>
            <a:r>
              <a:rPr lang="de-DE" dirty="0"/>
              <a:t> in D3.js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8B0C2A-A31F-4564-82F5-FD4DC182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00000"/>
              </a:lnSpc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/**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* Allgemeines, Projektions-/Pfadfunktion wie in vorigem Beispiel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**/</a:t>
            </a:r>
          </a:p>
          <a:p>
            <a:pPr marL="114300" indent="0">
              <a:lnSpc>
                <a:spcPct val="100000"/>
              </a:lnSpc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d3.json(</a:t>
            </a:r>
            <a:r>
              <a:rPr lang="de-DE" sz="1600" dirty="0" err="1">
                <a:latin typeface="Consolas" panose="020B0609020204030204" pitchFamily="49" charset="0"/>
              </a:rPr>
              <a:t>geojsonURL</a:t>
            </a:r>
            <a:r>
              <a:rPr lang="de-DE" sz="1600" dirty="0">
                <a:latin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</a:rPr>
              <a:t>function</a:t>
            </a:r>
            <a:r>
              <a:rPr lang="de-DE" sz="1600" dirty="0">
                <a:latin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</a:rPr>
              <a:t>geojson</a:t>
            </a:r>
            <a:r>
              <a:rPr lang="de-DE" sz="1600" dirty="0">
                <a:latin typeface="Consolas" panose="020B0609020204030204" pitchFamily="49" charset="0"/>
              </a:rPr>
              <a:t>){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latin typeface="Consolas" panose="020B0609020204030204" pitchFamily="49" charset="0"/>
              </a:rPr>
              <a:t>svg.selectAll</a:t>
            </a:r>
            <a:r>
              <a:rPr lang="de-DE" sz="1600" dirty="0">
                <a:latin typeface="Consolas" panose="020B0609020204030204" pitchFamily="49" charset="0"/>
              </a:rPr>
              <a:t>("</a:t>
            </a:r>
            <a:r>
              <a:rPr lang="de-DE" sz="1600" dirty="0" err="1">
                <a:latin typeface="Consolas" panose="020B0609020204030204" pitchFamily="49" charset="0"/>
              </a:rPr>
              <a:t>path</a:t>
            </a:r>
            <a:r>
              <a:rPr lang="de-DE" sz="1600" dirty="0">
                <a:latin typeface="Consolas" panose="020B0609020204030204" pitchFamily="49" charset="0"/>
              </a:rPr>
              <a:t>")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.</a:t>
            </a:r>
            <a:r>
              <a:rPr lang="de-DE" sz="1600" dirty="0" err="1">
                <a:latin typeface="Consolas" panose="020B0609020204030204" pitchFamily="49" charset="0"/>
              </a:rPr>
              <a:t>data</a:t>
            </a:r>
            <a:r>
              <a:rPr lang="de-DE" sz="1600" dirty="0">
                <a:latin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</a:rPr>
              <a:t>geojson.features</a:t>
            </a:r>
            <a:r>
              <a:rPr lang="de-DE" sz="1600" dirty="0">
                <a:latin typeface="Consolas" panose="020B0609020204030204" pitchFamily="49" charset="0"/>
              </a:rPr>
              <a:t>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.</a:t>
            </a:r>
            <a:r>
              <a:rPr lang="de-DE" sz="1600" dirty="0" err="1">
                <a:latin typeface="Consolas" panose="020B0609020204030204" pitchFamily="49" charset="0"/>
              </a:rPr>
              <a:t>enter</a:t>
            </a:r>
            <a:r>
              <a:rPr lang="de-DE" sz="1600" dirty="0">
                <a:latin typeface="Consolas" panose="020B0609020204030204" pitchFamily="49" charset="0"/>
              </a:rPr>
              <a:t>()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.</a:t>
            </a:r>
            <a:r>
              <a:rPr lang="de-DE" sz="1600" dirty="0" err="1">
                <a:latin typeface="Consolas" panose="020B0609020204030204" pitchFamily="49" charset="0"/>
              </a:rPr>
              <a:t>append</a:t>
            </a:r>
            <a:r>
              <a:rPr lang="de-DE" sz="1600" dirty="0">
                <a:latin typeface="Consolas" panose="020B0609020204030204" pitchFamily="49" charset="0"/>
              </a:rPr>
              <a:t>("</a:t>
            </a:r>
            <a:r>
              <a:rPr lang="de-DE" sz="1600" dirty="0" err="1">
                <a:latin typeface="Consolas" panose="020B0609020204030204" pitchFamily="49" charset="0"/>
              </a:rPr>
              <a:t>path</a:t>
            </a:r>
            <a:r>
              <a:rPr lang="de-DE" sz="1600" dirty="0">
                <a:latin typeface="Consolas" panose="020B0609020204030204" pitchFamily="49" charset="0"/>
              </a:rPr>
              <a:t>")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.</a:t>
            </a:r>
            <a:r>
              <a:rPr lang="de-DE" sz="1600" dirty="0" err="1">
                <a:latin typeface="Consolas" panose="020B0609020204030204" pitchFamily="49" charset="0"/>
              </a:rPr>
              <a:t>attr</a:t>
            </a:r>
            <a:r>
              <a:rPr lang="de-DE" sz="1600" dirty="0">
                <a:latin typeface="Consolas" panose="020B0609020204030204" pitchFamily="49" charset="0"/>
              </a:rPr>
              <a:t>("d", </a:t>
            </a:r>
            <a:r>
              <a:rPr lang="de-DE" sz="1600" dirty="0" err="1">
                <a:latin typeface="Consolas" panose="020B0609020204030204" pitchFamily="49" charset="0"/>
              </a:rPr>
              <a:t>path</a:t>
            </a:r>
            <a:r>
              <a:rPr lang="de-DE" sz="1600" dirty="0">
                <a:latin typeface="Consolas" panose="020B0609020204030204" pitchFamily="49" charset="0"/>
              </a:rPr>
              <a:t>);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4806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2183C-36FE-4ACB-B927-0E992945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3.b) Codebeispiel – </a:t>
            </a:r>
            <a:r>
              <a:rPr lang="de-DE" dirty="0" err="1"/>
              <a:t>Choreoplethenkarte</a:t>
            </a:r>
            <a:r>
              <a:rPr lang="de-DE" dirty="0"/>
              <a:t> in D3.js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D53E9-D2A6-4188-A208-E40ADCAF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Resultierende SVG-Datei </a:t>
            </a:r>
            <a:r>
              <a:rPr lang="de-DE" dirty="0">
                <a:sym typeface="Wingdings" panose="05000000000000000000" pitchFamily="2" charset="2"/>
              </a:rPr>
              <a:t> mapMultiplePaths.html öffnen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Styling durch CSS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Beobachtung: Für jedes Land wurde ein eigener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-Tag angelegt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348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E7FE4-806D-4444-A5B4-D10379AD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3.b) Codebeispiel – </a:t>
            </a:r>
            <a:r>
              <a:rPr lang="de-DE" dirty="0" err="1"/>
              <a:t>Choreoplethenkarte</a:t>
            </a:r>
            <a:r>
              <a:rPr lang="de-DE" dirty="0"/>
              <a:t> in D3.js (3)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72B20-A826-47C0-BCCB-74672193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Um die </a:t>
            </a:r>
            <a:r>
              <a:rPr lang="de-DE" dirty="0" err="1"/>
              <a:t>path</a:t>
            </a:r>
            <a:r>
              <a:rPr lang="de-DE" dirty="0"/>
              <a:t>-Tags der Länder ihrer Kennzahl entsprechend einfärben zu können, muss eine Farbskala erstellt werden</a:t>
            </a:r>
          </a:p>
          <a:p>
            <a:pPr>
              <a:lnSpc>
                <a:spcPct val="150000"/>
              </a:lnSpc>
            </a:pPr>
            <a:r>
              <a:rPr lang="de-DE" dirty="0"/>
              <a:t>Beim Zeichnen der Pfade wird die Farbe des Landes mithilfe der entsprechenden Kennzahl und der Farbskala errechnet</a:t>
            </a:r>
          </a:p>
        </p:txBody>
      </p:sp>
    </p:spTree>
    <p:extLst>
      <p:ext uri="{BB962C8B-B14F-4D97-AF65-F5344CB8AC3E}">
        <p14:creationId xmlns:p14="http://schemas.microsoft.com/office/powerpoint/2010/main" val="330448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C82A9-9DE9-4E9B-8422-1FC7B6F4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3.b) Codebeispiel – </a:t>
            </a:r>
            <a:r>
              <a:rPr lang="de-DE" dirty="0" err="1"/>
              <a:t>Choreoplethenkarte</a:t>
            </a:r>
            <a:r>
              <a:rPr lang="de-DE" dirty="0"/>
              <a:t> in D3.js (4)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BC08E6-F565-41CE-8951-9837AA9BB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/**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* Allgemeines, Projektions-/Pfadfunktion wie in vorigem Beispiel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**/</a:t>
            </a:r>
          </a:p>
          <a:p>
            <a:pPr marL="114300" indent="0">
              <a:lnSpc>
                <a:spcPct val="100000"/>
              </a:lnSpc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d3.json(</a:t>
            </a:r>
            <a:r>
              <a:rPr lang="de-DE" sz="1600" dirty="0" err="1">
                <a:latin typeface="Consolas" panose="020B0609020204030204" pitchFamily="49" charset="0"/>
              </a:rPr>
              <a:t>geojsonURL</a:t>
            </a:r>
            <a:r>
              <a:rPr lang="de-DE" sz="1600" dirty="0">
                <a:latin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</a:rPr>
              <a:t>function</a:t>
            </a:r>
            <a:r>
              <a:rPr lang="de-DE" sz="1600" dirty="0">
                <a:latin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</a:rPr>
              <a:t>geojson</a:t>
            </a:r>
            <a:r>
              <a:rPr lang="de-DE" sz="1600" dirty="0">
                <a:latin typeface="Consolas" panose="020B0609020204030204" pitchFamily="49" charset="0"/>
              </a:rPr>
              <a:t>){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latin typeface="Consolas" panose="020B0609020204030204" pitchFamily="49" charset="0"/>
              </a:rPr>
              <a:t>var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features</a:t>
            </a:r>
            <a:r>
              <a:rPr lang="de-DE" sz="1600" dirty="0">
                <a:latin typeface="Consolas" panose="020B0609020204030204" pitchFamily="49" charset="0"/>
              </a:rPr>
              <a:t> = </a:t>
            </a:r>
            <a:r>
              <a:rPr lang="de-DE" sz="1600" dirty="0" err="1">
                <a:latin typeface="Consolas" panose="020B0609020204030204" pitchFamily="49" charset="0"/>
              </a:rPr>
              <a:t>geojson.features</a:t>
            </a:r>
            <a:r>
              <a:rPr lang="de-DE" sz="1600" dirty="0">
                <a:latin typeface="Consolas" panose="020B0609020204030204" pitchFamily="49" charset="0"/>
              </a:rPr>
              <a:t>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latin typeface="Consolas" panose="020B0609020204030204" pitchFamily="49" charset="0"/>
              </a:rPr>
              <a:t>var</a:t>
            </a:r>
            <a:r>
              <a:rPr lang="de-DE" sz="1600" dirty="0">
                <a:latin typeface="Consolas" panose="020B0609020204030204" pitchFamily="49" charset="0"/>
              </a:rPr>
              <a:t> min = d3.min(</a:t>
            </a:r>
            <a:r>
              <a:rPr lang="de-DE" sz="1600" dirty="0" err="1">
                <a:latin typeface="Consolas" panose="020B0609020204030204" pitchFamily="49" charset="0"/>
              </a:rPr>
              <a:t>features</a:t>
            </a:r>
            <a:r>
              <a:rPr lang="de-DE" sz="1600" dirty="0">
                <a:latin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</a:rPr>
              <a:t>function</a:t>
            </a:r>
            <a:r>
              <a:rPr lang="de-DE" sz="1600" dirty="0">
                <a:latin typeface="Consolas" panose="020B0609020204030204" pitchFamily="49" charset="0"/>
              </a:rPr>
              <a:t>(d){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latin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d.properties.gdp_md_est</a:t>
            </a:r>
            <a:r>
              <a:rPr lang="de-DE" sz="1600" dirty="0">
                <a:latin typeface="Consolas" panose="020B0609020204030204" pitchFamily="49" charset="0"/>
              </a:rPr>
              <a:t>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});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latin typeface="Consolas" panose="020B0609020204030204" pitchFamily="49" charset="0"/>
              </a:rPr>
              <a:t>var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max</a:t>
            </a:r>
            <a:r>
              <a:rPr lang="de-DE" sz="1600" dirty="0">
                <a:latin typeface="Consolas" panose="020B0609020204030204" pitchFamily="49" charset="0"/>
              </a:rPr>
              <a:t> = d3.max(</a:t>
            </a:r>
            <a:r>
              <a:rPr lang="de-DE" sz="1600" dirty="0" err="1">
                <a:latin typeface="Consolas" panose="020B0609020204030204" pitchFamily="49" charset="0"/>
              </a:rPr>
              <a:t>features</a:t>
            </a:r>
            <a:r>
              <a:rPr lang="de-DE" sz="1600" dirty="0">
                <a:latin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</a:rPr>
              <a:t>function</a:t>
            </a:r>
            <a:r>
              <a:rPr lang="de-DE" sz="1600" dirty="0">
                <a:latin typeface="Consolas" panose="020B0609020204030204" pitchFamily="49" charset="0"/>
              </a:rPr>
              <a:t>(d){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latin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d.properties.gdp_md_est</a:t>
            </a:r>
            <a:r>
              <a:rPr lang="de-DE" sz="1600" dirty="0">
                <a:latin typeface="Consolas" panose="020B0609020204030204" pitchFamily="49" charset="0"/>
              </a:rPr>
              <a:t>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});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latin typeface="Consolas" panose="020B0609020204030204" pitchFamily="49" charset="0"/>
              </a:rPr>
              <a:t>var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color</a:t>
            </a:r>
            <a:r>
              <a:rPr lang="de-DE" sz="1600" dirty="0">
                <a:latin typeface="Consolas" panose="020B0609020204030204" pitchFamily="49" charset="0"/>
              </a:rPr>
              <a:t> = d3.scaleLinear()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.</a:t>
            </a:r>
            <a:r>
              <a:rPr lang="de-DE" sz="1600" dirty="0" err="1">
                <a:latin typeface="Consolas" panose="020B0609020204030204" pitchFamily="49" charset="0"/>
              </a:rPr>
              <a:t>domain</a:t>
            </a:r>
            <a:r>
              <a:rPr lang="de-DE" sz="1600" dirty="0">
                <a:latin typeface="Consolas" panose="020B0609020204030204" pitchFamily="49" charset="0"/>
              </a:rPr>
              <a:t>([min, </a:t>
            </a:r>
            <a:r>
              <a:rPr lang="de-DE" sz="1600" dirty="0" err="1">
                <a:latin typeface="Consolas" panose="020B0609020204030204" pitchFamily="49" charset="0"/>
              </a:rPr>
              <a:t>max</a:t>
            </a:r>
            <a:r>
              <a:rPr lang="de-DE" sz="1600" dirty="0">
                <a:latin typeface="Consolas" panose="020B0609020204030204" pitchFamily="49" charset="0"/>
              </a:rPr>
              <a:t>])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.</a:t>
            </a:r>
            <a:r>
              <a:rPr lang="de-DE" sz="1600" dirty="0" err="1">
                <a:latin typeface="Consolas" panose="020B0609020204030204" pitchFamily="49" charset="0"/>
              </a:rPr>
              <a:t>range</a:t>
            </a:r>
            <a:r>
              <a:rPr lang="de-DE" sz="1600" dirty="0">
                <a:latin typeface="Consolas" panose="020B0609020204030204" pitchFamily="49" charset="0"/>
              </a:rPr>
              <a:t>(["</a:t>
            </a:r>
            <a:r>
              <a:rPr lang="de-DE" sz="1600" dirty="0" err="1">
                <a:latin typeface="Consolas" panose="020B0609020204030204" pitchFamily="49" charset="0"/>
              </a:rPr>
              <a:t>white</a:t>
            </a:r>
            <a:r>
              <a:rPr lang="de-DE" sz="1600" dirty="0">
                <a:latin typeface="Consolas" panose="020B0609020204030204" pitchFamily="49" charset="0"/>
              </a:rPr>
              <a:t>", "</a:t>
            </a:r>
            <a:r>
              <a:rPr lang="de-DE" sz="1600" dirty="0" err="1">
                <a:latin typeface="Consolas" panose="020B0609020204030204" pitchFamily="49" charset="0"/>
              </a:rPr>
              <a:t>crimson</a:t>
            </a:r>
            <a:r>
              <a:rPr lang="de-DE" sz="1600" dirty="0">
                <a:latin typeface="Consolas" panose="020B0609020204030204" pitchFamily="49" charset="0"/>
              </a:rPr>
              <a:t>"]);</a:t>
            </a:r>
          </a:p>
          <a:p>
            <a:pPr marL="114300" indent="0">
              <a:lnSpc>
                <a:spcPct val="100000"/>
              </a:lnSpc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// Fortsetzung auf nächster Folie</a:t>
            </a:r>
          </a:p>
        </p:txBody>
      </p:sp>
    </p:spTree>
    <p:extLst>
      <p:ext uri="{BB962C8B-B14F-4D97-AF65-F5344CB8AC3E}">
        <p14:creationId xmlns:p14="http://schemas.microsoft.com/office/powerpoint/2010/main" val="18445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57BB2-EA9E-44B4-B865-B671D02F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3.b) Codebeispiel – </a:t>
            </a:r>
            <a:r>
              <a:rPr lang="de-DE" dirty="0" err="1"/>
              <a:t>Choreoplethenkarte</a:t>
            </a:r>
            <a:r>
              <a:rPr lang="de-DE" dirty="0"/>
              <a:t> in D3.js (5)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7F30C5-269C-4454-89C7-8CE5CBFC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// Fortsetzung von letzter Folie</a:t>
            </a:r>
          </a:p>
          <a:p>
            <a:pPr marL="114300" indent="0">
              <a:lnSpc>
                <a:spcPct val="100000"/>
              </a:lnSpc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latin typeface="Consolas" panose="020B0609020204030204" pitchFamily="49" charset="0"/>
              </a:rPr>
              <a:t>svg.selectAll</a:t>
            </a:r>
            <a:r>
              <a:rPr lang="de-DE" sz="1600" dirty="0">
                <a:latin typeface="Consolas" panose="020B0609020204030204" pitchFamily="49" charset="0"/>
              </a:rPr>
              <a:t>("</a:t>
            </a:r>
            <a:r>
              <a:rPr lang="de-DE" sz="1600" dirty="0" err="1">
                <a:latin typeface="Consolas" panose="020B0609020204030204" pitchFamily="49" charset="0"/>
              </a:rPr>
              <a:t>path</a:t>
            </a:r>
            <a:r>
              <a:rPr lang="de-DE" sz="1600" dirty="0">
                <a:latin typeface="Consolas" panose="020B0609020204030204" pitchFamily="49" charset="0"/>
              </a:rPr>
              <a:t>")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.</a:t>
            </a:r>
            <a:r>
              <a:rPr lang="de-DE" sz="1600" dirty="0" err="1">
                <a:latin typeface="Consolas" panose="020B0609020204030204" pitchFamily="49" charset="0"/>
              </a:rPr>
              <a:t>data</a:t>
            </a:r>
            <a:r>
              <a:rPr lang="de-DE" sz="1600" dirty="0">
                <a:latin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</a:rPr>
              <a:t>features</a:t>
            </a:r>
            <a:r>
              <a:rPr lang="de-DE" sz="1600" dirty="0">
                <a:latin typeface="Consolas" panose="020B0609020204030204" pitchFamily="49" charset="0"/>
              </a:rPr>
              <a:t>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.</a:t>
            </a:r>
            <a:r>
              <a:rPr lang="de-DE" sz="1600" dirty="0" err="1">
                <a:latin typeface="Consolas" panose="020B0609020204030204" pitchFamily="49" charset="0"/>
              </a:rPr>
              <a:t>enter</a:t>
            </a:r>
            <a:r>
              <a:rPr lang="de-DE" sz="1600" dirty="0">
                <a:latin typeface="Consolas" panose="020B0609020204030204" pitchFamily="49" charset="0"/>
              </a:rPr>
              <a:t>()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.</a:t>
            </a:r>
            <a:r>
              <a:rPr lang="de-DE" sz="1600" dirty="0" err="1">
                <a:latin typeface="Consolas" panose="020B0609020204030204" pitchFamily="49" charset="0"/>
              </a:rPr>
              <a:t>append</a:t>
            </a:r>
            <a:r>
              <a:rPr lang="de-DE" sz="1600" dirty="0">
                <a:latin typeface="Consolas" panose="020B0609020204030204" pitchFamily="49" charset="0"/>
              </a:rPr>
              <a:t>("</a:t>
            </a:r>
            <a:r>
              <a:rPr lang="de-DE" sz="1600" dirty="0" err="1">
                <a:latin typeface="Consolas" panose="020B0609020204030204" pitchFamily="49" charset="0"/>
              </a:rPr>
              <a:t>path</a:t>
            </a:r>
            <a:r>
              <a:rPr lang="de-DE" sz="1600" dirty="0">
                <a:latin typeface="Consolas" panose="020B0609020204030204" pitchFamily="49" charset="0"/>
              </a:rPr>
              <a:t>")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.</a:t>
            </a:r>
            <a:r>
              <a:rPr lang="de-DE" sz="1600" dirty="0" err="1">
                <a:latin typeface="Consolas" panose="020B0609020204030204" pitchFamily="49" charset="0"/>
              </a:rPr>
              <a:t>attr</a:t>
            </a:r>
            <a:r>
              <a:rPr lang="de-DE" sz="1600" dirty="0">
                <a:latin typeface="Consolas" panose="020B0609020204030204" pitchFamily="49" charset="0"/>
              </a:rPr>
              <a:t>("d", </a:t>
            </a:r>
            <a:r>
              <a:rPr lang="de-DE" sz="1600" dirty="0" err="1">
                <a:latin typeface="Consolas" panose="020B0609020204030204" pitchFamily="49" charset="0"/>
              </a:rPr>
              <a:t>path</a:t>
            </a:r>
            <a:r>
              <a:rPr lang="de-DE" sz="1600" dirty="0">
                <a:latin typeface="Consolas" panose="020B0609020204030204" pitchFamily="49" charset="0"/>
              </a:rPr>
              <a:t>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.style("</a:t>
            </a:r>
            <a:r>
              <a:rPr lang="de-DE" sz="1600" dirty="0" err="1">
                <a:latin typeface="Consolas" panose="020B0609020204030204" pitchFamily="49" charset="0"/>
              </a:rPr>
              <a:t>fill</a:t>
            </a:r>
            <a:r>
              <a:rPr lang="de-DE" sz="1600" dirty="0">
                <a:latin typeface="Consolas" panose="020B0609020204030204" pitchFamily="49" charset="0"/>
              </a:rPr>
              <a:t>", </a:t>
            </a:r>
            <a:r>
              <a:rPr lang="de-DE" sz="1600" dirty="0" err="1">
                <a:latin typeface="Consolas" panose="020B0609020204030204" pitchFamily="49" charset="0"/>
              </a:rPr>
              <a:t>function</a:t>
            </a:r>
            <a:r>
              <a:rPr lang="de-DE" sz="1600" dirty="0">
                <a:latin typeface="Consolas" panose="020B0609020204030204" pitchFamily="49" charset="0"/>
              </a:rPr>
              <a:t>(d){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    </a:t>
            </a:r>
            <a:r>
              <a:rPr lang="de-DE" sz="1600" dirty="0" err="1">
                <a:latin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color</a:t>
            </a:r>
            <a:r>
              <a:rPr lang="de-DE" sz="1600" dirty="0">
                <a:latin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</a:rPr>
              <a:t>d.properties.gdp_md_est</a:t>
            </a:r>
            <a:r>
              <a:rPr lang="de-DE" sz="1600" dirty="0">
                <a:latin typeface="Consolas" panose="020B0609020204030204" pitchFamily="49" charset="0"/>
              </a:rPr>
              <a:t>);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            });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DE" sz="1600" dirty="0">
                <a:latin typeface="Consolas" panose="020B0609020204030204" pitchFamily="49" charset="0"/>
              </a:rPr>
              <a:t>)};</a:t>
            </a:r>
          </a:p>
        </p:txBody>
      </p:sp>
    </p:spTree>
    <p:extLst>
      <p:ext uri="{BB962C8B-B14F-4D97-AF65-F5344CB8AC3E}">
        <p14:creationId xmlns:p14="http://schemas.microsoft.com/office/powerpoint/2010/main" val="385028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14B0B-2104-4728-B9A8-277620A3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3.b) Codebeispiel – </a:t>
            </a:r>
            <a:r>
              <a:rPr lang="de-DE" dirty="0" err="1"/>
              <a:t>Choreoplethenkarte</a:t>
            </a:r>
            <a:r>
              <a:rPr lang="de-DE" dirty="0"/>
              <a:t> in D3.js (6)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40482-ED71-407A-8045-ADCA6FFB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Resultierende SVG-Datei </a:t>
            </a:r>
            <a:r>
              <a:rPr lang="de-DE" dirty="0">
                <a:sym typeface="Wingdings" panose="05000000000000000000" pitchFamily="2" charset="2"/>
              </a:rPr>
              <a:t> mapChoreopleth.html öffnen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Styling durch CSS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373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DC282-1E47-40CE-9E74-4342D9E0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74830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80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9763A-7C98-4871-8012-861A49FE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Bestandteile einer Projektion in D3.js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27F1F1-201E-48F3-A347-C7896D0DB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lnSpc>
                <a:spcPct val="150000"/>
              </a:lnSpc>
              <a:buAutoNum type="alphaLcParenR"/>
            </a:pPr>
            <a:r>
              <a:rPr lang="de-DE" dirty="0"/>
              <a:t>Geographische Daten (in Form von </a:t>
            </a:r>
            <a:r>
              <a:rPr lang="de-DE" dirty="0" err="1"/>
              <a:t>GeoJSON</a:t>
            </a:r>
            <a:r>
              <a:rPr lang="de-DE" dirty="0"/>
              <a:t> oder </a:t>
            </a:r>
            <a:r>
              <a:rPr lang="de-DE" dirty="0" err="1"/>
              <a:t>TopoJSON</a:t>
            </a:r>
            <a:r>
              <a:rPr lang="de-DE" dirty="0"/>
              <a:t>)</a:t>
            </a:r>
          </a:p>
          <a:p>
            <a:pPr marL="571500" indent="-457200">
              <a:lnSpc>
                <a:spcPct val="150000"/>
              </a:lnSpc>
              <a:buAutoNum type="alphaLcParenR"/>
            </a:pPr>
            <a:r>
              <a:rPr lang="de-DE" dirty="0"/>
              <a:t>Projektionsfunktion</a:t>
            </a:r>
          </a:p>
          <a:p>
            <a:pPr marL="571500" indent="-457200">
              <a:lnSpc>
                <a:spcPct val="150000"/>
              </a:lnSpc>
              <a:buAutoNum type="alphaLcParenR"/>
            </a:pPr>
            <a:r>
              <a:rPr lang="de-DE" dirty="0"/>
              <a:t>Pfadfunktion</a:t>
            </a:r>
          </a:p>
        </p:txBody>
      </p:sp>
    </p:spTree>
    <p:extLst>
      <p:ext uri="{BB962C8B-B14F-4D97-AF65-F5344CB8AC3E}">
        <p14:creationId xmlns:p14="http://schemas.microsoft.com/office/powerpoint/2010/main" val="106322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0A30C-AD6D-4CAE-9691-5CE0CC33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1.a) </a:t>
            </a:r>
            <a:r>
              <a:rPr lang="de-DE" dirty="0" err="1"/>
              <a:t>GeoJSON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DBC6BC-08EF-4BCC-8C30-DD769A49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Offenes Format, um geografische Daten zu repräsentieren</a:t>
            </a:r>
          </a:p>
          <a:p>
            <a:pPr>
              <a:lnSpc>
                <a:spcPct val="150000"/>
              </a:lnSpc>
            </a:pPr>
            <a:r>
              <a:rPr lang="de-DE" dirty="0"/>
              <a:t>Verwendet die JavaScript </a:t>
            </a:r>
            <a:r>
              <a:rPr lang="de-DE" dirty="0" err="1"/>
              <a:t>Object</a:t>
            </a:r>
            <a:r>
              <a:rPr lang="de-DE" dirty="0"/>
              <a:t> Notation (kurz JSON)</a:t>
            </a:r>
          </a:p>
        </p:txBody>
      </p:sp>
    </p:spTree>
    <p:extLst>
      <p:ext uri="{BB962C8B-B14F-4D97-AF65-F5344CB8AC3E}">
        <p14:creationId xmlns:p14="http://schemas.microsoft.com/office/powerpoint/2010/main" val="365861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09235-691C-4F9E-A9A1-3F2BF06E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1.a) </a:t>
            </a:r>
            <a:r>
              <a:rPr lang="de-DE" dirty="0" err="1"/>
              <a:t>GeoJSON</a:t>
            </a:r>
            <a:r>
              <a:rPr lang="de-DE" dirty="0"/>
              <a:t> – Aufbau einer </a:t>
            </a:r>
            <a:r>
              <a:rPr lang="de-DE" dirty="0" err="1"/>
              <a:t>GeoJSON</a:t>
            </a:r>
            <a:r>
              <a:rPr lang="de-DE" dirty="0"/>
              <a:t>-Datei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6D80F-62E8-43CD-A762-2A4323DD6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„type“: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„Feature“ für einzelnes Element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Zweiter Schlüssel: „</a:t>
            </a:r>
            <a:r>
              <a:rPr lang="de-DE" dirty="0" err="1"/>
              <a:t>geometry</a:t>
            </a:r>
            <a:r>
              <a:rPr lang="de-DE" dirty="0"/>
              <a:t>“, Wert: Einzelnes Element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„</a:t>
            </a:r>
            <a:r>
              <a:rPr lang="de-DE" dirty="0" err="1"/>
              <a:t>FeatureCollection</a:t>
            </a:r>
            <a:r>
              <a:rPr lang="de-DE" dirty="0"/>
              <a:t>“ für mehrere Elemente 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Zweiter Schlüssel: „</a:t>
            </a:r>
            <a:r>
              <a:rPr lang="de-DE" dirty="0" err="1"/>
              <a:t>features</a:t>
            </a:r>
            <a:r>
              <a:rPr lang="de-DE" dirty="0"/>
              <a:t>“, Wert: Array von Features</a:t>
            </a:r>
          </a:p>
          <a:p>
            <a:pPr>
              <a:lnSpc>
                <a:spcPct val="150000"/>
              </a:lnSpc>
            </a:pPr>
            <a:r>
              <a:rPr lang="de-DE" dirty="0"/>
              <a:t>Optional: „</a:t>
            </a:r>
            <a:r>
              <a:rPr lang="de-DE" dirty="0" err="1"/>
              <a:t>bbox</a:t>
            </a:r>
            <a:r>
              <a:rPr lang="de-DE" dirty="0"/>
              <a:t>“, Wert: Array mit vier Elementen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 Die ersten zwei Zahlen stellen den südwestlichen, die letzten zwei den nordöstlichen Eckpunkt des Rechtecks darstellen, das das Element/die Elemente exakt umfasst</a:t>
            </a:r>
          </a:p>
        </p:txBody>
      </p:sp>
    </p:spTree>
    <p:extLst>
      <p:ext uri="{BB962C8B-B14F-4D97-AF65-F5344CB8AC3E}">
        <p14:creationId xmlns:p14="http://schemas.microsoft.com/office/powerpoint/2010/main" val="124189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B78C4-FF7A-4FA4-9D19-E20E9AAB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1.a) </a:t>
            </a:r>
            <a:r>
              <a:rPr lang="de-DE" dirty="0" err="1"/>
              <a:t>GeoJSON</a:t>
            </a:r>
            <a:r>
              <a:rPr lang="de-DE" dirty="0"/>
              <a:t> – Aufbau eines einzelnen Elements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A08C10-DA1A-411B-A820-ADA74231E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Notwendige Schlüssel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„type“: &lt;Name des Elements&gt;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„</a:t>
            </a:r>
            <a:r>
              <a:rPr lang="de-DE" dirty="0" err="1"/>
              <a:t>coordinates</a:t>
            </a:r>
            <a:r>
              <a:rPr lang="de-DE" dirty="0"/>
              <a:t>“: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Einfaches Element</a:t>
            </a:r>
          </a:p>
          <a:p>
            <a:pPr lvl="3">
              <a:lnSpc>
                <a:spcPct val="150000"/>
              </a:lnSpc>
            </a:pPr>
            <a:r>
              <a:rPr lang="de-DE" dirty="0"/>
              <a:t>Einzelnes Koordinaten-Array (bei Point) oder Array von Koordinaten-Arrays (für alle anderen Elemente)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Mehrteiliges Element</a:t>
            </a:r>
          </a:p>
          <a:p>
            <a:pPr lvl="3">
              <a:lnSpc>
                <a:spcPct val="150000"/>
              </a:lnSpc>
            </a:pPr>
            <a:r>
              <a:rPr lang="de-DE" dirty="0"/>
              <a:t>Array an Koordinaten (entsprechend dem vervielfachten einfachen Element)</a:t>
            </a:r>
          </a:p>
        </p:txBody>
      </p:sp>
    </p:spTree>
    <p:extLst>
      <p:ext uri="{BB962C8B-B14F-4D97-AF65-F5344CB8AC3E}">
        <p14:creationId xmlns:p14="http://schemas.microsoft.com/office/powerpoint/2010/main" val="289809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B78C4-FF7A-4FA4-9D19-E20E9AAB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1.a) </a:t>
            </a:r>
            <a:r>
              <a:rPr lang="de-DE" dirty="0" err="1"/>
              <a:t>GeoJSON</a:t>
            </a:r>
            <a:r>
              <a:rPr lang="de-DE" dirty="0"/>
              <a:t> – Aufbau eines einzelnen Elements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A08C10-DA1A-411B-A820-ADA74231E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Optional: "</a:t>
            </a:r>
            <a:r>
              <a:rPr lang="de-DE" dirty="0" err="1"/>
              <a:t>properties</a:t>
            </a:r>
            <a:r>
              <a:rPr lang="de-DE" dirty="0"/>
              <a:t>":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Wert: JSON-Objekt mit beliebigen Schlüssel-Wert-Paaren</a:t>
            </a:r>
          </a:p>
        </p:txBody>
      </p:sp>
    </p:spTree>
    <p:extLst>
      <p:ext uri="{BB962C8B-B14F-4D97-AF65-F5344CB8AC3E}">
        <p14:creationId xmlns:p14="http://schemas.microsoft.com/office/powerpoint/2010/main" val="85589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1C525-3D8D-40AC-A9D4-B2F0B5B2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1.a) </a:t>
            </a:r>
            <a:r>
              <a:rPr lang="de-DE" dirty="0" err="1"/>
              <a:t>GeoJSON</a:t>
            </a:r>
            <a:r>
              <a:rPr lang="de-DE" dirty="0"/>
              <a:t> – Koordinaten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FF8F1A-DCB2-4135-BAB5-3458FD591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Punktkoordinaten werden als Array in der Form [Längengrad, Breitengrad] angegeben</a:t>
            </a:r>
          </a:p>
          <a:p>
            <a:pPr>
              <a:lnSpc>
                <a:spcPct val="150000"/>
              </a:lnSpc>
            </a:pPr>
            <a:r>
              <a:rPr lang="de-DE" dirty="0"/>
              <a:t>Unterstützte Elemente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Einfach: Point (Punkt), </a:t>
            </a:r>
            <a:r>
              <a:rPr lang="de-DE" dirty="0" err="1"/>
              <a:t>LineString</a:t>
            </a:r>
            <a:r>
              <a:rPr lang="de-DE" dirty="0"/>
              <a:t> (Linie), Polygon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Mehrteilig: „Multi“ + entsprechendes einfaches Element (</a:t>
            </a:r>
            <a:r>
              <a:rPr lang="de-DE" dirty="0" err="1"/>
              <a:t>MultiPoint</a:t>
            </a:r>
            <a:r>
              <a:rPr lang="de-DE" dirty="0"/>
              <a:t> etc.)</a:t>
            </a:r>
          </a:p>
          <a:p>
            <a:pPr lvl="1"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57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Empty Pre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1594</Words>
  <Application>Microsoft Office PowerPoint</Application>
  <PresentationFormat>Bildschirmpräsentation (4:3)</PresentationFormat>
  <Paragraphs>242</Paragraphs>
  <Slides>39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7" baseType="lpstr">
      <vt:lpstr>MS PGothic</vt:lpstr>
      <vt:lpstr>Arial</vt:lpstr>
      <vt:lpstr>Calibri</vt:lpstr>
      <vt:lpstr>Calibri Light</vt:lpstr>
      <vt:lpstr>Consolas</vt:lpstr>
      <vt:lpstr>Times</vt:lpstr>
      <vt:lpstr>Wingdings</vt:lpstr>
      <vt:lpstr>Empty Presentation</vt:lpstr>
      <vt:lpstr>Projektionen in D3.js</vt:lpstr>
      <vt:lpstr>Agenda</vt:lpstr>
      <vt:lpstr>1. Bestandteile einer Projektion in D3.js</vt:lpstr>
      <vt:lpstr>1. Bestandteile einer Projektion in D3.js</vt:lpstr>
      <vt:lpstr>1.a) GeoJSON</vt:lpstr>
      <vt:lpstr>1.a) GeoJSON – Aufbau einer GeoJSON-Datei</vt:lpstr>
      <vt:lpstr>1.a) GeoJSON – Aufbau eines einzelnen Elements</vt:lpstr>
      <vt:lpstr>1.a) GeoJSON – Aufbau eines einzelnen Elements</vt:lpstr>
      <vt:lpstr>1.a) GeoJSON – Koordinaten</vt:lpstr>
      <vt:lpstr>1.a) GeoJSON - Beispiel</vt:lpstr>
      <vt:lpstr>1.a) GeoJSON vs. TopoJSON</vt:lpstr>
      <vt:lpstr>1.b) Projektionsfunktion – Aufgabe</vt:lpstr>
      <vt:lpstr>1.b) Projektionsfunktion – In D3.js</vt:lpstr>
      <vt:lpstr>1.b) Funktionen auf Projektionen – Auszug (1)</vt:lpstr>
      <vt:lpstr>1.b) Funktionen auf Projektionen – Auszug (2) </vt:lpstr>
      <vt:lpstr>1.b) Funktionen auf Projektionen – Auszug (3) </vt:lpstr>
      <vt:lpstr>1.b) Funktionen auf Projektionen – Auszug (4) </vt:lpstr>
      <vt:lpstr>1.c) Pfadfunktion – Aufgabe </vt:lpstr>
      <vt:lpstr>1.c) Pfadfunktion – Erzeugung </vt:lpstr>
      <vt:lpstr>1.c) Pfadfunktion – Manipulation </vt:lpstr>
      <vt:lpstr>1.c) Pfadfunktion – Nutzung </vt:lpstr>
      <vt:lpstr>2) Codebeispiel – Landkarte in D3.js</vt:lpstr>
      <vt:lpstr>2) Codebeispiel – Landkarte in D3.js (1) </vt:lpstr>
      <vt:lpstr>2) Codebeispiel – Landkarte in D3.js (2) </vt:lpstr>
      <vt:lpstr>2) Codebeispiel – Landkarte in D3.js (3) </vt:lpstr>
      <vt:lpstr>2) Codebeispiel – Landkarte in D3.js (4) </vt:lpstr>
      <vt:lpstr>3) Choreoplethenkarten</vt:lpstr>
      <vt:lpstr>3. Choreoplethenkarten</vt:lpstr>
      <vt:lpstr>3.a) Choreoplethenkarten - Allgemeines</vt:lpstr>
      <vt:lpstr>3.a) Choreoplethenkarten – In D3.js</vt:lpstr>
      <vt:lpstr>3.a) Choreoplethenkarten – In D3.js</vt:lpstr>
      <vt:lpstr>3.b) Codebeispiel – Choreoplethenkarte in D3.js (1)</vt:lpstr>
      <vt:lpstr>3.b) Codebeispiel – Choreoplethenkarte in D3.js (2)</vt:lpstr>
      <vt:lpstr>3.b) Codebeispiel – Choreoplethenkarte in D3.js (3)</vt:lpstr>
      <vt:lpstr>3.b) Codebeispiel – Choreoplethenkarte in D3.js (4) </vt:lpstr>
      <vt:lpstr>3.b) Codebeispiel – Choreoplethenkarte in D3.js (5)</vt:lpstr>
      <vt:lpstr>3.b) Codebeispiel – Choreoplethenkarte in D3.js (6) </vt:lpstr>
      <vt:lpstr>Fragen?</vt:lpstr>
      <vt:lpstr>PowerPoint-Präsentation</vt:lpstr>
    </vt:vector>
  </TitlesOfParts>
  <Company>kiz Abt. Medien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dc:creator>ropinski</dc:creator>
  <cp:lastModifiedBy>lukas pellot</cp:lastModifiedBy>
  <cp:revision>294</cp:revision>
  <dcterms:modified xsi:type="dcterms:W3CDTF">2018-02-14T12:40:45Z</dcterms:modified>
</cp:coreProperties>
</file>