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9" r:id="rId15"/>
    <p:sldId id="270" r:id="rId16"/>
    <p:sldId id="272" r:id="rId17"/>
    <p:sldId id="273" r:id="rId18"/>
    <p:sldId id="276" r:id="rId19"/>
    <p:sldId id="277" r:id="rId20"/>
    <p:sldId id="271" r:id="rId21"/>
    <p:sldId id="274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D4C-AED8-9A7F-176F-10BEA1A78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3F038-8756-DCC2-B6CF-46D8E2F63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7053-3DA7-C9A6-DB3B-98EAA174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3F52-4020-52AE-62E8-ED8CEF17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3388-A35C-F474-445F-9FB8A639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2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5BB8-1A6C-7C4C-AF36-E742AB6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95A1-9D46-5EE5-BDAC-178B4F65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95ED-E669-7CFC-262A-36A3E5FA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6AC5-AC65-2CA0-5D32-7E82408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F8D8-FF3A-5430-C9D4-A2F7A7A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6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9B614-A41A-83E8-D55B-DE2160857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2921A-8558-30FD-4BA1-C3FD92D2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1B8F-B9C2-11D3-1229-C3ABC221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559E-6C19-FD64-45E8-218D04E3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4808-B2E3-DB36-3198-826AA542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21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48EA-73A6-5AD1-85B0-A95C9491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4468-07C7-2066-A002-D778E31B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CA2-DF64-4824-B579-E54E4DE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C267-340D-C1A8-F92E-4FA6B195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F37C-BBCA-3171-2C4B-C2DC8F40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64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71B2-CD6C-77D0-B8EB-9DAFEE61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974E-3508-1FDE-F134-5278A273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F389-501E-2670-5EC2-0EBB2253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B0B1-BB23-0F9A-425F-4A0157E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859-ED71-1A2C-8A19-7F655AB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9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82B-D8F8-06DB-9881-301844C4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5305-7E79-6181-21CC-13A077604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07DC-0450-5339-C464-52D5661A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C137-5B86-AC87-22EC-4C9DD12B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78F2-EFF8-1070-9755-7F0818C1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77DE-F057-E0F6-D0BF-7BD0CD5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9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6F87-E492-1020-329E-1B84E345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201CF-4E03-EBEA-3D5A-C2FBF3EE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5080-31C9-1B8B-4741-6E593E96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C9F3D-A8DA-0C35-B94A-ED999F08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6F788-6FCC-A655-F286-712C5B1B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B9A33-CBAB-8860-DDAB-1E9B8DE1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3594C-1F65-0AB8-476C-D8CD0373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4F30E-0485-6FA5-F916-1D4CD3E1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079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A60B-6159-802E-3D62-003AE0E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867C7-A31C-E355-1BBC-FE40CC5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03556-6244-3ABE-8090-FC86A221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7020E-DBA9-CE8B-9935-A9E465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124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2924-9333-DF1B-7794-C032DE37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9C578-5D16-5086-F711-8104BCF4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13EA-104C-F6F1-0DCE-9449C635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039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EDE-39F5-72B4-F4E0-14217662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6C6C-38AE-F662-2E5F-F5AED763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6FAC5-3428-00F9-4106-CBC603EF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D3E14-51F3-6966-0CA4-508903F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CA70-3DF3-F606-86C5-03FF559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EEA6-70E5-C1F5-56E3-47A2015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06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C635-3153-7E6B-B7D8-F8CCCC7D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F42B6-9ABB-1F73-E0D3-25AB097FB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B1BF-AF64-65FE-A744-877F3A2A3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77AC2-49C7-ECED-8579-0E4EA43B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DEB9-B156-8FEF-BBB7-16B11754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F5CE-590B-CA5A-A6AB-B7C51BC5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989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7D8C2-53B5-DD69-9B6B-3AAEB41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21C0-5448-7169-EA0B-6234CCD7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526A-C7E2-E59A-FC84-7D8ADAB6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1841-1285-C16F-A05A-84C49A73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600B-C409-DEB4-3DB2-0FA813B3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57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resources/docs/java/comparator" TargetMode="External"/><Relationship Id="rId2" Type="http://schemas.openxmlformats.org/officeDocument/2006/relationships/hyperlink" Target="https://www.codecademy.com/resources/docs/java/comparab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programming.mooc.fi/part-8" TargetMode="External"/><Relationship Id="rId2" Type="http://schemas.openxmlformats.org/officeDocument/2006/relationships/hyperlink" Target="https://java-programming.mooc.f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6B8-97EB-F766-36C0-1B784549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Structures</a:t>
            </a:r>
            <a:r>
              <a:rPr lang="fi-FI" dirty="0"/>
              <a:t> and </a:t>
            </a:r>
            <a:r>
              <a:rPr lang="fi-FI" dirty="0" err="1"/>
              <a:t>Algorithms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821C-DF28-5271-67B5-69747A2BD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classes</a:t>
            </a:r>
            <a:r>
              <a:rPr lang="fi-FI" dirty="0"/>
              <a:t> </a:t>
            </a:r>
            <a:r>
              <a:rPr lang="fi-FI" dirty="0" err="1"/>
              <a:t>ArrayList</a:t>
            </a:r>
            <a:r>
              <a:rPr lang="fi-FI" dirty="0"/>
              <a:t> and </a:t>
            </a:r>
            <a:r>
              <a:rPr lang="fi-FI" dirty="0" err="1"/>
              <a:t>HashMap</a:t>
            </a:r>
            <a:endParaRPr lang="fi-FI" dirty="0"/>
          </a:p>
          <a:p>
            <a:r>
              <a:rPr lang="fi-FI" dirty="0"/>
              <a:t>Petteri Mäkelä</a:t>
            </a:r>
          </a:p>
          <a:p>
            <a:r>
              <a:rPr lang="fi-FI" dirty="0"/>
              <a:t>Seinäjoki </a:t>
            </a:r>
            <a:r>
              <a:rPr lang="fi-FI" dirty="0" err="1"/>
              <a:t>University</a:t>
            </a:r>
            <a:r>
              <a:rPr lang="fi-FI" dirty="0"/>
              <a:t> of </a:t>
            </a:r>
            <a:r>
              <a:rPr lang="fi-FI" dirty="0" err="1"/>
              <a:t>Applied</a:t>
            </a:r>
            <a:r>
              <a:rPr lang="fi-FI" dirty="0"/>
              <a:t> Sciences</a:t>
            </a:r>
          </a:p>
        </p:txBody>
      </p:sp>
    </p:spTree>
    <p:extLst>
      <p:ext uri="{BB962C8B-B14F-4D97-AF65-F5344CB8AC3E}">
        <p14:creationId xmlns:p14="http://schemas.microsoft.com/office/powerpoint/2010/main" val="211747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3A0-6A42-A702-6A49-8CB8AEC7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Numbers</a:t>
            </a:r>
            <a:r>
              <a:rPr lang="fi-FI" dirty="0"/>
              <a:t> in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11CE-5758-204E-0300-6D8C0EF7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3540" cy="4351338"/>
          </a:xfrm>
        </p:spPr>
        <p:txBody>
          <a:bodyPr/>
          <a:lstStyle/>
          <a:p>
            <a:r>
              <a:rPr lang="fi-FI" dirty="0"/>
              <a:t>For </a:t>
            </a:r>
            <a:r>
              <a:rPr lang="fi-FI" dirty="0" err="1"/>
              <a:t>int</a:t>
            </a:r>
            <a:r>
              <a:rPr lang="fi-FI" dirty="0"/>
              <a:t>, </a:t>
            </a:r>
            <a:r>
              <a:rPr lang="fi-FI" dirty="0" err="1"/>
              <a:t>double</a:t>
            </a:r>
            <a:r>
              <a:rPr lang="fi-FI" dirty="0"/>
              <a:t> and </a:t>
            </a:r>
            <a:r>
              <a:rPr lang="fi-FI" dirty="0" err="1"/>
              <a:t>boolean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classes</a:t>
            </a:r>
            <a:r>
              <a:rPr lang="fi-FI" dirty="0"/>
              <a:t> </a:t>
            </a:r>
            <a:r>
              <a:rPr lang="fi-FI" dirty="0" err="1"/>
              <a:t>Integer</a:t>
            </a:r>
            <a:r>
              <a:rPr lang="fi-FI" dirty="0"/>
              <a:t>, </a:t>
            </a:r>
            <a:r>
              <a:rPr lang="fi-FI" dirty="0" err="1"/>
              <a:t>Double</a:t>
            </a:r>
            <a:r>
              <a:rPr lang="fi-FI" dirty="0"/>
              <a:t> and </a:t>
            </a:r>
            <a:r>
              <a:rPr lang="fi-FI" dirty="0" err="1"/>
              <a:t>Boolean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8EC5A-A124-2F67-6247-5EF96BBA639E}"/>
              </a:ext>
            </a:extLst>
          </p:cNvPr>
          <p:cNvSpPr txBox="1"/>
          <p:nvPr/>
        </p:nvSpPr>
        <p:spPr>
          <a:xfrm>
            <a:off x="6351181" y="839298"/>
            <a:ext cx="52808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5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C27-D019-79A2-F739-F79CDAD5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730FB-4605-66D1-1B29-F7760ABF1DAE}"/>
              </a:ext>
            </a:extLst>
          </p:cNvPr>
          <p:cNvSpPr txBox="1"/>
          <p:nvPr/>
        </p:nvSpPr>
        <p:spPr>
          <a:xfrm>
            <a:off x="5068186" y="1324950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java.util.Collections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myNumbers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28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4B47-5AB5-8C3D-D409-3BBC4445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8640B-FF4A-FC30-3A82-20FCB9628F6E}"/>
              </a:ext>
            </a:extLst>
          </p:cNvPr>
          <p:cNvSpPr txBox="1"/>
          <p:nvPr/>
        </p:nvSpPr>
        <p:spPr>
          <a:xfrm>
            <a:off x="4048125" y="1781076"/>
            <a:ext cx="75184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"names.txt"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scanner.hasNextLine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e.getMessage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75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4B89-43C2-1CEE-2E7C-AFD219C5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fi-FI" dirty="0"/>
              <a:t>Read a file to a </a:t>
            </a:r>
            <a:r>
              <a:rPr lang="fi-FI" dirty="0" err="1"/>
              <a:t>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AF3F-DA9B-EED0-602E-3767733E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Make a program, which reads a file containing names. There is one name at each row.</a:t>
            </a:r>
          </a:p>
          <a:p>
            <a:r>
              <a:rPr lang="en-US" dirty="0"/>
              <a:t>The rows are read to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The program sorts the list and prints the names in alphabetical order.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8930D-9D45-E672-DFBF-3EB9C4863FB7}"/>
              </a:ext>
            </a:extLst>
          </p:cNvPr>
          <p:cNvSpPr txBox="1"/>
          <p:nvPr/>
        </p:nvSpPr>
        <p:spPr>
          <a:xfrm>
            <a:off x="6483350" y="86916"/>
            <a:ext cx="52578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java.util.Collections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"names.txt"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scanner.hasNextLine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names.add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sort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7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4C-A62F-0C1B-78B5-A7C86C8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F6EF-43D8-D31D-A41A-2F63E20C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program that reads numbers from the numbers.txt file and adds them to a list</a:t>
            </a:r>
          </a:p>
          <a:p>
            <a:r>
              <a:rPr lang="en-US" dirty="0"/>
              <a:t>The elements of the list are of type Double.</a:t>
            </a:r>
          </a:p>
          <a:p>
            <a:r>
              <a:rPr lang="en-US" dirty="0"/>
              <a:t>The line is read as text. The textual numeric data on the line must be converted to double type before it can be added to the table.</a:t>
            </a:r>
          </a:p>
          <a:p>
            <a:r>
              <a:rPr lang="en-US" dirty="0"/>
              <a:t>The program calculates</a:t>
            </a:r>
          </a:p>
          <a:p>
            <a:pPr lvl="1"/>
            <a:r>
              <a:rPr lang="en-US" dirty="0"/>
              <a:t>The sum of the numbers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The smallest number</a:t>
            </a:r>
          </a:p>
          <a:p>
            <a:pPr lvl="1"/>
            <a:r>
              <a:rPr lang="en-US" dirty="0"/>
              <a:t>The largest number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307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9E25-C24B-0A6D-F89B-19CF7DD7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6949" cy="1325563"/>
          </a:xfrm>
        </p:spPr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1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5786-94C4-78B4-624F-0F26699A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7706" cy="4351338"/>
          </a:xfrm>
        </p:spPr>
        <p:txBody>
          <a:bodyPr>
            <a:normAutofit fontScale="92500"/>
          </a:bodyPr>
          <a:lstStyle/>
          <a:p>
            <a:r>
              <a:rPr lang="fi-FI" dirty="0"/>
              <a:t>Make </a:t>
            </a:r>
            <a:r>
              <a:rPr lang="fi-FI" dirty="0" err="1"/>
              <a:t>first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opens</a:t>
            </a:r>
            <a:r>
              <a:rPr lang="fi-FI" dirty="0"/>
              <a:t> a file numbers.txt and </a:t>
            </a:r>
            <a:r>
              <a:rPr lang="fi-FI" dirty="0" err="1"/>
              <a:t>reads</a:t>
            </a:r>
            <a:r>
              <a:rPr lang="fi-FI" dirty="0"/>
              <a:t> it </a:t>
            </a:r>
            <a:r>
              <a:rPr lang="fi-FI" dirty="0" err="1"/>
              <a:t>line-by-line</a:t>
            </a:r>
            <a:endParaRPr lang="fi-FI" dirty="0"/>
          </a:p>
          <a:p>
            <a:r>
              <a:rPr lang="fi-FI" dirty="0" err="1"/>
              <a:t>Create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r>
              <a:rPr lang="fi-FI" dirty="0"/>
              <a:t> for </a:t>
            </a:r>
            <a:r>
              <a:rPr lang="fi-FI" dirty="0" err="1"/>
              <a:t>numbers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beginning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</a:t>
            </a:r>
            <a:endParaRPr lang="fi-FI" dirty="0"/>
          </a:p>
          <a:p>
            <a:pPr lvl="1"/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fi-FI" sz="2000" dirty="0"/>
          </a:p>
          <a:p>
            <a:r>
              <a:rPr lang="fi-FI" dirty="0"/>
              <a:t>Inside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while-loop</a:t>
            </a:r>
            <a:endParaRPr lang="fi-FI" dirty="0"/>
          </a:p>
          <a:p>
            <a:pPr lvl="1"/>
            <a:r>
              <a:rPr lang="fi-FI" dirty="0" err="1"/>
              <a:t>Convert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a </a:t>
            </a:r>
            <a:r>
              <a:rPr lang="fi-FI" dirty="0" err="1"/>
              <a:t>number</a:t>
            </a:r>
            <a:r>
              <a:rPr lang="fi-FI" dirty="0"/>
              <a:t> in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to </a:t>
            </a:r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double</a:t>
            </a:r>
            <a:endParaRPr lang="fi-FI" dirty="0"/>
          </a:p>
          <a:p>
            <a:pPr lvl="2"/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2"/>
            <a:r>
              <a:rPr lang="fi-FI" dirty="0" err="1"/>
              <a:t>numbers.add</a:t>
            </a:r>
            <a:r>
              <a:rPr lang="fi-FI" dirty="0"/>
              <a:t>(</a:t>
            </a:r>
            <a:r>
              <a:rPr lang="fi-FI" dirty="0" err="1"/>
              <a:t>number</a:t>
            </a:r>
            <a:r>
              <a:rPr lang="fi-FI" dirty="0"/>
              <a:t>);</a:t>
            </a:r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sum</a:t>
            </a:r>
            <a:r>
              <a:rPr lang="fi-FI" dirty="0"/>
              <a:t>, </a:t>
            </a:r>
            <a:r>
              <a:rPr lang="fi-FI" dirty="0" err="1"/>
              <a:t>average</a:t>
            </a:r>
            <a:r>
              <a:rPr lang="fi-FI" dirty="0"/>
              <a:t>, median,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6C00D-FAC1-3098-D076-976B8E43EB9F}"/>
              </a:ext>
            </a:extLst>
          </p:cNvPr>
          <p:cNvSpPr txBox="1"/>
          <p:nvPr/>
        </p:nvSpPr>
        <p:spPr>
          <a:xfrm>
            <a:off x="10842392" y="611227"/>
            <a:ext cx="86070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/>
              <a:t>3.5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3.7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3.7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2.3</a:t>
            </a:r>
          </a:p>
          <a:p>
            <a:r>
              <a:rPr lang="fi-FI" sz="1000" dirty="0"/>
              <a:t>3.8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2.6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4.2</a:t>
            </a:r>
          </a:p>
          <a:p>
            <a:r>
              <a:rPr lang="fi-FI" sz="1000" dirty="0"/>
              <a:t>3.1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2.5</a:t>
            </a:r>
          </a:p>
          <a:p>
            <a:r>
              <a:rPr lang="fi-FI" sz="1000" dirty="0"/>
              <a:t>3.9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4.1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4.9</a:t>
            </a:r>
          </a:p>
        </p:txBody>
      </p:sp>
    </p:spTree>
    <p:extLst>
      <p:ext uri="{BB962C8B-B14F-4D97-AF65-F5344CB8AC3E}">
        <p14:creationId xmlns:p14="http://schemas.microsoft.com/office/powerpoint/2010/main" val="33549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949-8FF5-DE7F-EA01-043CA7DC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Comma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(CSV) file of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96DB-4400-2CBC-A9C5-D81DB959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663"/>
            <a:ext cx="4550009" cy="4354300"/>
          </a:xfrm>
        </p:spPr>
        <p:txBody>
          <a:bodyPr/>
          <a:lstStyle/>
          <a:p>
            <a:r>
              <a:rPr lang="fi-FI" dirty="0"/>
              <a:t>File bigcities.txt </a:t>
            </a:r>
            <a:r>
              <a:rPr lang="fi-FI" dirty="0" err="1"/>
              <a:t>contains</a:t>
            </a:r>
            <a:r>
              <a:rPr lang="fi-FI" dirty="0"/>
              <a:t> some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comma</a:t>
            </a:r>
            <a:r>
              <a:rPr lang="fi-FI" dirty="0"/>
              <a:t> </a:t>
            </a:r>
            <a:r>
              <a:rPr lang="fi-FI" dirty="0" err="1"/>
              <a:t>are</a:t>
            </a:r>
            <a:endParaRPr lang="fi-FI" dirty="0"/>
          </a:p>
          <a:p>
            <a:pPr lvl="1"/>
            <a:r>
              <a:rPr lang="fi-FI" dirty="0"/>
              <a:t>City </a:t>
            </a:r>
            <a:r>
              <a:rPr lang="fi-FI" dirty="0" err="1"/>
              <a:t>name</a:t>
            </a:r>
            <a:endParaRPr lang="fi-FI" dirty="0"/>
          </a:p>
          <a:p>
            <a:pPr lvl="1"/>
            <a:r>
              <a:rPr lang="fi-FI" dirty="0" err="1"/>
              <a:t>Departement</a:t>
            </a:r>
            <a:endParaRPr lang="fi-FI" dirty="0"/>
          </a:p>
          <a:p>
            <a:pPr lvl="1"/>
            <a:r>
              <a:rPr lang="fi-FI" dirty="0" err="1"/>
              <a:t>Population</a:t>
            </a:r>
            <a:endParaRPr lang="fi-FI" dirty="0"/>
          </a:p>
          <a:p>
            <a:pPr lvl="1"/>
            <a:r>
              <a:rPr lang="fi-FI" dirty="0" err="1"/>
              <a:t>Latitude</a:t>
            </a:r>
            <a:endParaRPr lang="fi-FI" dirty="0"/>
          </a:p>
          <a:p>
            <a:pPr lvl="1"/>
            <a:r>
              <a:rPr lang="fi-FI" dirty="0" err="1"/>
              <a:t>Longitude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8DF64-A547-6069-71A6-13C1EF420734}"/>
              </a:ext>
            </a:extLst>
          </p:cNvPr>
          <p:cNvSpPr txBox="1"/>
          <p:nvPr/>
        </p:nvSpPr>
        <p:spPr>
          <a:xfrm>
            <a:off x="5595331" y="2483351"/>
            <a:ext cx="60970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Lyon;Auvergne-Rhône-Alpes;522969;45.748;4.847</a:t>
            </a:r>
          </a:p>
          <a:p>
            <a:r>
              <a:rPr lang="fi-FI" dirty="0"/>
              <a:t>Lille;Hauts-de-France;234475;50.633;3.059</a:t>
            </a:r>
          </a:p>
          <a:p>
            <a:r>
              <a:rPr lang="fi-FI" dirty="0" err="1"/>
              <a:t>Nice;Provence-Alpes-Cote</a:t>
            </a:r>
            <a:r>
              <a:rPr lang="fi-FI" dirty="0"/>
              <a:t> d'Azur;342669;43.703;7.266</a:t>
            </a:r>
          </a:p>
          <a:p>
            <a:r>
              <a:rPr lang="fi-FI" dirty="0"/>
              <a:t>Toulouse;Occitanie;493465;43.604;1.444</a:t>
            </a:r>
          </a:p>
          <a:p>
            <a:r>
              <a:rPr lang="fi-FI" dirty="0"/>
              <a:t>Nantes;Pays-de-la-Loire;318808;47.217;-1.553</a:t>
            </a:r>
          </a:p>
          <a:p>
            <a:r>
              <a:rPr lang="fi-FI" dirty="0"/>
              <a:t>Strasbourg;Grand-Est;274845;48.584;7.746</a:t>
            </a:r>
          </a:p>
          <a:p>
            <a:r>
              <a:rPr lang="fi-FI" dirty="0"/>
              <a:t>Paris;Ile-de-France;2138551;48.853;2.349</a:t>
            </a:r>
          </a:p>
          <a:p>
            <a:r>
              <a:rPr lang="fi-FI" dirty="0" err="1"/>
              <a:t>Marseille;Provence-Alpes-Cote</a:t>
            </a:r>
            <a:r>
              <a:rPr lang="fi-FI" dirty="0"/>
              <a:t> d'Azur;870731;43.297;5.381</a:t>
            </a:r>
          </a:p>
          <a:p>
            <a:r>
              <a:rPr lang="fi-FI" dirty="0"/>
              <a:t>Marne La Vallee;Ile-de-France;318325;48.836;2.642</a:t>
            </a:r>
          </a:p>
          <a:p>
            <a:r>
              <a:rPr lang="fi-FI" dirty="0"/>
              <a:t>Bordeaux;Nouvelle-Aquitaine;260958;44.84;-0.581</a:t>
            </a:r>
          </a:p>
          <a:p>
            <a:r>
              <a:rPr lang="fi-FI" dirty="0"/>
              <a:t>Montpellier;Occitanie;248252;43.611;3.876</a:t>
            </a:r>
          </a:p>
          <a:p>
            <a:r>
              <a:rPr lang="fi-FI" dirty="0"/>
              <a:t>Rouen;Normandy;234475;49.443;1.099</a:t>
            </a:r>
          </a:p>
        </p:txBody>
      </p:sp>
    </p:spTree>
    <p:extLst>
      <p:ext uri="{BB962C8B-B14F-4D97-AF65-F5344CB8AC3E}">
        <p14:creationId xmlns:p14="http://schemas.microsoft.com/office/powerpoint/2010/main" val="105394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D06D-3B87-2B01-7B71-1AA58D9C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Reading </a:t>
            </a:r>
            <a:r>
              <a:rPr lang="fi-FI" dirty="0" err="1"/>
              <a:t>contents</a:t>
            </a:r>
            <a:r>
              <a:rPr lang="fi-FI" dirty="0"/>
              <a:t> of a CSV file to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4F1E-CBAD-1117-4D8C-D7636BAB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 bigcities.txt </a:t>
            </a:r>
            <a:r>
              <a:rPr lang="fi-FI" dirty="0" err="1"/>
              <a:t>line-by-line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</a:t>
            </a:r>
          </a:p>
          <a:p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city.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an </a:t>
            </a:r>
            <a:r>
              <a:rPr lang="fi-FI" dirty="0" err="1"/>
              <a:t>object</a:t>
            </a:r>
            <a:r>
              <a:rPr lang="fi-FI" dirty="0"/>
              <a:t> of a </a:t>
            </a:r>
            <a:r>
              <a:rPr lang="fi-FI" dirty="0" err="1"/>
              <a:t>class</a:t>
            </a:r>
            <a:r>
              <a:rPr lang="fi-FI" dirty="0"/>
              <a:t> City</a:t>
            </a:r>
          </a:p>
          <a:p>
            <a:r>
              <a:rPr lang="fi-FI" dirty="0" err="1"/>
              <a:t>The</a:t>
            </a:r>
            <a:r>
              <a:rPr lang="fi-FI" dirty="0"/>
              <a:t> city </a:t>
            </a:r>
            <a:r>
              <a:rPr lang="fi-FI" dirty="0" err="1"/>
              <a:t>object</a:t>
            </a:r>
            <a:r>
              <a:rPr lang="fi-FI" dirty="0"/>
              <a:t> is </a:t>
            </a:r>
            <a:r>
              <a:rPr lang="fi-FI" dirty="0" err="1"/>
              <a:t>added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cities</a:t>
            </a:r>
            <a:endParaRPr lang="fi-FI" dirty="0"/>
          </a:p>
          <a:p>
            <a:r>
              <a:rPr lang="fi-FI" dirty="0" err="1"/>
              <a:t>Finally</a:t>
            </a:r>
            <a:r>
              <a:rPr lang="fi-FI" dirty="0"/>
              <a:t> </a:t>
            </a:r>
            <a:r>
              <a:rPr lang="fi-FI" dirty="0" err="1"/>
              <a:t>sort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,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, and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population</a:t>
            </a:r>
            <a:endParaRPr lang="fi-FI" dirty="0"/>
          </a:p>
          <a:p>
            <a:r>
              <a:rPr lang="fi-FI" dirty="0" err="1"/>
              <a:t>Later</a:t>
            </a:r>
            <a:r>
              <a:rPr lang="fi-FI" dirty="0"/>
              <a:t> on,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organize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departement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a </a:t>
            </a:r>
            <a:r>
              <a:rPr lang="fi-FI" dirty="0" err="1"/>
              <a:t>HashMap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075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03CA-B89B-25C4-AD21-984D24E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for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00E4-9C14-755F-5B4F-C611A896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7295" cy="4351338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  <a:p>
            <a:pPr lvl="1"/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bigcities</a:t>
            </a:r>
            <a:r>
              <a:rPr lang="fi-FI" dirty="0"/>
              <a:t> file</a:t>
            </a:r>
          </a:p>
          <a:p>
            <a:pPr lvl="1"/>
            <a:r>
              <a:rPr lang="fi-FI" dirty="0" err="1"/>
              <a:t>Constructor</a:t>
            </a:r>
            <a:endParaRPr lang="fi-FI" dirty="0"/>
          </a:p>
          <a:p>
            <a:pPr lvl="1"/>
            <a:r>
              <a:rPr lang="fi-FI" dirty="0" err="1"/>
              <a:t>toString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7E4F9-3F85-5DF4-3CFF-ABB3FE045072}"/>
              </a:ext>
            </a:extLst>
          </p:cNvPr>
          <p:cNvSpPr txBox="1"/>
          <p:nvPr/>
        </p:nvSpPr>
        <p:spPr>
          <a:xfrm>
            <a:off x="5472593" y="1074509"/>
            <a:ext cx="60970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{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 [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4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C083-4D8B-C06F-2590-9A278BC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2F7D-B0F1-6430-B9C5-A7F5857C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3725" cy="4351338"/>
          </a:xfrm>
        </p:spPr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file </a:t>
            </a:r>
            <a:r>
              <a:rPr lang="fi-FI" dirty="0" err="1"/>
              <a:t>called</a:t>
            </a:r>
            <a:r>
              <a:rPr lang="fi-FI" dirty="0"/>
              <a:t> City.java</a:t>
            </a:r>
          </a:p>
          <a:p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  <a:p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action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menu (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hand</a:t>
            </a:r>
            <a:r>
              <a:rPr lang="fi-FI" dirty="0"/>
              <a:t> side </a:t>
            </a:r>
            <a:r>
              <a:rPr lang="fi-FI" dirty="0" err="1"/>
              <a:t>mouse</a:t>
            </a:r>
            <a:r>
              <a:rPr lang="fi-FI" dirty="0"/>
              <a:t> </a:t>
            </a:r>
            <a:r>
              <a:rPr lang="fi-FI" dirty="0" err="1"/>
              <a:t>button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constructors</a:t>
            </a:r>
            <a:r>
              <a:rPr lang="fi-FI" dirty="0"/>
              <a:t>…</a:t>
            </a:r>
          </a:p>
          <a:p>
            <a:pPr lvl="1"/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toString</a:t>
            </a:r>
            <a:r>
              <a:rPr lang="fi-FI" dirty="0"/>
              <a:t>()…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CCEC7-F7F5-871F-3796-F7F01921910C}"/>
              </a:ext>
            </a:extLst>
          </p:cNvPr>
          <p:cNvSpPr txBox="1"/>
          <p:nvPr/>
        </p:nvSpPr>
        <p:spPr>
          <a:xfrm>
            <a:off x="5908314" y="1825625"/>
            <a:ext cx="40518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4A33-E5CF-64C8-774E-6A8EEF94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35" y="1129192"/>
            <a:ext cx="2142694" cy="51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AE89-5DBB-2ECD-1BD3-3267ABFF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8D41-5DDB-017F-9B73-87C86EC1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4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C11B-35E7-B17C-2C6B-673415E6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58A5-11DB-68CB-ACED-27A24E15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800" dirty="0"/>
              <a:t>One </a:t>
            </a:r>
            <a:r>
              <a:rPr lang="fi-FI" sz="2800" dirty="0" err="1"/>
              <a:t>row</a:t>
            </a:r>
            <a:r>
              <a:rPr lang="fi-FI" sz="2800" dirty="0"/>
              <a:t> </a:t>
            </a:r>
            <a:r>
              <a:rPr lang="fi-FI" sz="2800" dirty="0" err="1"/>
              <a:t>contains</a:t>
            </a:r>
            <a:r>
              <a:rPr lang="fi-FI" sz="2800" dirty="0"/>
              <a:t> </a:t>
            </a:r>
            <a:r>
              <a:rPr lang="fi-FI" sz="2800" dirty="0" err="1"/>
              <a:t>information</a:t>
            </a:r>
            <a:r>
              <a:rPr lang="fi-FI" sz="2800" dirty="0"/>
              <a:t> of a city.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a file,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is </a:t>
            </a:r>
            <a:r>
              <a:rPr lang="fi-FI" dirty="0" err="1"/>
              <a:t>read</a:t>
            </a:r>
            <a:r>
              <a:rPr lang="fi-FI" dirty="0"/>
              <a:t> as a single </a:t>
            </a:r>
            <a:r>
              <a:rPr lang="fi-FI" dirty="0" err="1"/>
              <a:t>string</a:t>
            </a:r>
            <a:endParaRPr lang="fi-FI" dirty="0"/>
          </a:p>
          <a:p>
            <a:pPr lvl="1"/>
            <a:r>
              <a:rPr lang="fi-FI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”Lyon;Auvergne-Rhône-Alpes;522969;45.748;4.847”</a:t>
            </a:r>
          </a:p>
          <a:p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fields</a:t>
            </a:r>
            <a:r>
              <a:rPr lang="fi-FI" sz="2800" dirty="0"/>
              <a:t> of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row</a:t>
            </a:r>
            <a:r>
              <a:rPr lang="fi-FI" sz="2800" dirty="0"/>
              <a:t> </a:t>
            </a:r>
            <a:r>
              <a:rPr lang="fi-FI" sz="2800" dirty="0" err="1"/>
              <a:t>can</a:t>
            </a:r>
            <a:r>
              <a:rPr lang="fi-FI" sz="2800" dirty="0"/>
              <a:t> </a:t>
            </a:r>
            <a:r>
              <a:rPr lang="fi-FI" sz="2800" dirty="0" err="1"/>
              <a:t>be</a:t>
            </a:r>
            <a:r>
              <a:rPr lang="fi-FI" sz="2800" dirty="0"/>
              <a:t> </a:t>
            </a:r>
            <a:r>
              <a:rPr lang="fi-FI" sz="2800" dirty="0" err="1"/>
              <a:t>separed</a:t>
            </a:r>
            <a:r>
              <a:rPr lang="fi-FI" sz="2800" dirty="0"/>
              <a:t> </a:t>
            </a:r>
            <a:r>
              <a:rPr lang="fi-FI" sz="2800" dirty="0" err="1"/>
              <a:t>by</a:t>
            </a:r>
            <a:r>
              <a:rPr lang="fi-FI" sz="2800" dirty="0"/>
              <a:t> </a:t>
            </a:r>
            <a:r>
              <a:rPr lang="fi-FI" sz="2800" dirty="0" err="1"/>
              <a:t>using</a:t>
            </a:r>
            <a:r>
              <a:rPr lang="fi-FI" sz="2800" dirty="0"/>
              <a:t> a </a:t>
            </a:r>
            <a:r>
              <a:rPr lang="fi-FI" sz="2800" dirty="0" err="1"/>
              <a:t>split</a:t>
            </a:r>
            <a:r>
              <a:rPr lang="fi-FI" sz="2800" dirty="0"/>
              <a:t> </a:t>
            </a:r>
            <a:r>
              <a:rPr lang="fi-FI" sz="2800" dirty="0" err="1"/>
              <a:t>method</a:t>
            </a:r>
            <a:r>
              <a:rPr lang="fi-FI" sz="2800" dirty="0"/>
              <a:t>.</a:t>
            </a:r>
          </a:p>
          <a:p>
            <a:r>
              <a:rPr lang="en-US" sz="2800" dirty="0"/>
              <a:t>The split() method splits a string into an array of substrings using a regular expression or delimiter character (“;”) as the separator.</a:t>
            </a:r>
          </a:p>
          <a:p>
            <a:pPr lvl="1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row.split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”;"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array</a:t>
            </a:r>
            <a:r>
              <a:rPr lang="fi-FI" sz="2800" dirty="0"/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peaces</a:t>
            </a:r>
            <a:r>
              <a:rPr lang="fi-FI" sz="2800" dirty="0"/>
              <a:t> </a:t>
            </a:r>
            <a:r>
              <a:rPr lang="fi-FI" sz="2800" dirty="0" err="1"/>
              <a:t>looks</a:t>
            </a:r>
            <a:r>
              <a:rPr lang="fi-FI" sz="2800" dirty="0"/>
              <a:t> </a:t>
            </a:r>
            <a:r>
              <a:rPr lang="fi-FI" sz="2800" dirty="0" err="1"/>
              <a:t>like</a:t>
            </a:r>
            <a:r>
              <a:rPr lang="fi-FI" sz="2800" dirty="0"/>
              <a:t> </a:t>
            </a:r>
            <a:r>
              <a:rPr lang="fi-FI" sz="2800" dirty="0" err="1"/>
              <a:t>this</a:t>
            </a:r>
            <a:r>
              <a:rPr lang="fi-FI" sz="2800" dirty="0"/>
              <a:t>:</a:t>
            </a:r>
          </a:p>
          <a:p>
            <a:pPr lvl="1"/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[”Lyon”, ”Auvergne-Rhône-Alpes”, ”522969”, ”45.748”, ”4.847”]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54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151F-F47A-0CF8-73FE-3E37BB7A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5ACF-4B82-6FDA-0501-01032AD00798}"/>
              </a:ext>
            </a:extLst>
          </p:cNvPr>
          <p:cNvSpPr txBox="1"/>
          <p:nvPr/>
        </p:nvSpPr>
        <p:spPr>
          <a:xfrm>
            <a:off x="1520420" y="2158805"/>
            <a:ext cx="8936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comma-separated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"Lyon;Auvergne-Rhône-Alpes;522969;45.748;4.847"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strings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row.split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City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A71-FF91-16D6-6F72-8900B6B4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and </a:t>
            </a:r>
            <a:r>
              <a:rPr lang="fi-FI" dirty="0" err="1"/>
              <a:t>object</a:t>
            </a:r>
            <a:endParaRPr lang="fi-FI" dirty="0"/>
          </a:p>
        </p:txBody>
      </p:sp>
      <p:sp>
        <p:nvSpPr>
          <p:cNvPr id="6" name="Suorakulmio 3">
            <a:extLst>
              <a:ext uri="{FF2B5EF4-FFF2-40B4-BE49-F238E27FC236}">
                <a16:creationId xmlns:a16="http://schemas.microsoft.com/office/drawing/2014/main" id="{8A3A606F-6DA9-B712-1D64-1D45B4880AFB}"/>
              </a:ext>
            </a:extLst>
          </p:cNvPr>
          <p:cNvSpPr/>
          <p:nvPr/>
        </p:nvSpPr>
        <p:spPr>
          <a:xfrm>
            <a:off x="2292179" y="1997075"/>
            <a:ext cx="636086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Lyon;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Auvergne-Rhone-Alpes;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522969;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45.748;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r>
              <a:rPr lang="fi-FI" dirty="0"/>
              <a:t>”</a:t>
            </a:r>
          </a:p>
        </p:txBody>
      </p:sp>
      <p:sp>
        <p:nvSpPr>
          <p:cNvPr id="7" name="Tekstikehys 5">
            <a:extLst>
              <a:ext uri="{FF2B5EF4-FFF2-40B4-BE49-F238E27FC236}">
                <a16:creationId xmlns:a16="http://schemas.microsoft.com/office/drawing/2014/main" id="{7FFC3A8B-9E36-F75F-A280-AF7A3912CA54}"/>
              </a:ext>
            </a:extLst>
          </p:cNvPr>
          <p:cNvSpPr txBox="1"/>
          <p:nvPr/>
        </p:nvSpPr>
        <p:spPr>
          <a:xfrm>
            <a:off x="2215980" y="2606675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parts</a:t>
            </a:r>
            <a:r>
              <a:rPr lang="fi-FI" dirty="0"/>
              <a:t> = </a:t>
            </a:r>
            <a:r>
              <a:rPr lang="fi-FI" dirty="0" err="1"/>
              <a:t>row.split</a:t>
            </a:r>
            <a:r>
              <a:rPr lang="fi-FI" dirty="0"/>
              <a:t>(”;”)</a:t>
            </a:r>
          </a:p>
        </p:txBody>
      </p:sp>
      <p:sp>
        <p:nvSpPr>
          <p:cNvPr id="8" name="Alanuoli 6">
            <a:extLst>
              <a:ext uri="{FF2B5EF4-FFF2-40B4-BE49-F238E27FC236}">
                <a16:creationId xmlns:a16="http://schemas.microsoft.com/office/drawing/2014/main" id="{AA09A22A-A422-28A5-0EFC-7606E0FFC245}"/>
              </a:ext>
            </a:extLst>
          </p:cNvPr>
          <p:cNvSpPr/>
          <p:nvPr/>
        </p:nvSpPr>
        <p:spPr>
          <a:xfrm>
            <a:off x="5973163" y="2409368"/>
            <a:ext cx="122837" cy="4259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7">
            <a:extLst>
              <a:ext uri="{FF2B5EF4-FFF2-40B4-BE49-F238E27FC236}">
                <a16:creationId xmlns:a16="http://schemas.microsoft.com/office/drawing/2014/main" id="{DDEE6EA5-2254-83EB-F7CE-E476438C58C7}"/>
              </a:ext>
            </a:extLst>
          </p:cNvPr>
          <p:cNvSpPr/>
          <p:nvPr/>
        </p:nvSpPr>
        <p:spPr>
          <a:xfrm>
            <a:off x="2368379" y="298767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”Lyon”</a:t>
            </a:r>
          </a:p>
        </p:txBody>
      </p:sp>
      <p:sp>
        <p:nvSpPr>
          <p:cNvPr id="10" name="Suorakulmio 8">
            <a:extLst>
              <a:ext uri="{FF2B5EF4-FFF2-40B4-BE49-F238E27FC236}">
                <a16:creationId xmlns:a16="http://schemas.microsoft.com/office/drawing/2014/main" id="{7FC10FE6-54C9-5A57-A745-F3C38E263BDA}"/>
              </a:ext>
            </a:extLst>
          </p:cNvPr>
          <p:cNvSpPr/>
          <p:nvPr/>
        </p:nvSpPr>
        <p:spPr>
          <a:xfrm>
            <a:off x="4044779" y="2987675"/>
            <a:ext cx="315382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Auvergne-Rhone-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Alpes</a:t>
            </a:r>
            <a:r>
              <a:rPr lang="fi-FI" dirty="0"/>
              <a:t>”</a:t>
            </a:r>
          </a:p>
        </p:txBody>
      </p:sp>
      <p:sp>
        <p:nvSpPr>
          <p:cNvPr id="11" name="Suorakulmio 9">
            <a:extLst>
              <a:ext uri="{FF2B5EF4-FFF2-40B4-BE49-F238E27FC236}">
                <a16:creationId xmlns:a16="http://schemas.microsoft.com/office/drawing/2014/main" id="{F04A1A8D-29A0-87F5-B874-E0062FAF4A40}"/>
              </a:ext>
            </a:extLst>
          </p:cNvPr>
          <p:cNvSpPr/>
          <p:nvPr/>
        </p:nvSpPr>
        <p:spPr>
          <a:xfrm>
            <a:off x="7198599" y="2990133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</a:t>
            </a:r>
            <a:r>
              <a:rPr lang="fi-FI" dirty="0"/>
              <a:t>”</a:t>
            </a:r>
          </a:p>
        </p:txBody>
      </p:sp>
      <p:sp>
        <p:nvSpPr>
          <p:cNvPr id="12" name="Suorakulmio 10">
            <a:extLst>
              <a:ext uri="{FF2B5EF4-FFF2-40B4-BE49-F238E27FC236}">
                <a16:creationId xmlns:a16="http://schemas.microsoft.com/office/drawing/2014/main" id="{71AD8C7E-E75D-40BF-56A9-90BF2BAFDCCA}"/>
              </a:ext>
            </a:extLst>
          </p:cNvPr>
          <p:cNvSpPr/>
          <p:nvPr/>
        </p:nvSpPr>
        <p:spPr>
          <a:xfrm>
            <a:off x="8880345" y="2986674"/>
            <a:ext cx="127624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</a:t>
            </a:r>
            <a:r>
              <a:rPr lang="fi-FI" dirty="0"/>
              <a:t>”</a:t>
            </a:r>
          </a:p>
        </p:txBody>
      </p:sp>
      <p:sp>
        <p:nvSpPr>
          <p:cNvPr id="22" name="Suorakulmio 27">
            <a:extLst>
              <a:ext uri="{FF2B5EF4-FFF2-40B4-BE49-F238E27FC236}">
                <a16:creationId xmlns:a16="http://schemas.microsoft.com/office/drawing/2014/main" id="{15ABE5E6-B788-A8DB-225D-8D6575F939E0}"/>
              </a:ext>
            </a:extLst>
          </p:cNvPr>
          <p:cNvSpPr/>
          <p:nvPr/>
        </p:nvSpPr>
        <p:spPr>
          <a:xfrm>
            <a:off x="4057606" y="611903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0x34A78B</a:t>
            </a:r>
          </a:p>
        </p:txBody>
      </p:sp>
      <p:sp>
        <p:nvSpPr>
          <p:cNvPr id="23" name="Tekstikehys 28">
            <a:extLst>
              <a:ext uri="{FF2B5EF4-FFF2-40B4-BE49-F238E27FC236}">
                <a16:creationId xmlns:a16="http://schemas.microsoft.com/office/drawing/2014/main" id="{3B72ABAF-2EBE-E44A-5AA5-AD49D31742F8}"/>
              </a:ext>
            </a:extLst>
          </p:cNvPr>
          <p:cNvSpPr txBox="1"/>
          <p:nvPr/>
        </p:nvSpPr>
        <p:spPr>
          <a:xfrm>
            <a:off x="4163371" y="575265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City </a:t>
            </a:r>
            <a:r>
              <a:rPr lang="fi-FI" dirty="0" err="1"/>
              <a:t>city</a:t>
            </a:r>
            <a:endParaRPr lang="fi-FI" dirty="0"/>
          </a:p>
        </p:txBody>
      </p:sp>
      <p:sp>
        <p:nvSpPr>
          <p:cNvPr id="25" name="Suorakulmio 30">
            <a:extLst>
              <a:ext uri="{FF2B5EF4-FFF2-40B4-BE49-F238E27FC236}">
                <a16:creationId xmlns:a16="http://schemas.microsoft.com/office/drawing/2014/main" id="{9ADE45AD-60A7-C483-7244-6CCBF122F27D}"/>
              </a:ext>
            </a:extLst>
          </p:cNvPr>
          <p:cNvSpPr/>
          <p:nvPr/>
        </p:nvSpPr>
        <p:spPr>
          <a:xfrm>
            <a:off x="7505445" y="4713682"/>
            <a:ext cx="44308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6" name="Suorakulmio 31">
            <a:extLst>
              <a:ext uri="{FF2B5EF4-FFF2-40B4-BE49-F238E27FC236}">
                <a16:creationId xmlns:a16="http://schemas.microsoft.com/office/drawing/2014/main" id="{87486BCB-BE04-6F48-3ADA-EA4AFA4B8A45}"/>
              </a:ext>
            </a:extLst>
          </p:cNvPr>
          <p:cNvSpPr/>
          <p:nvPr/>
        </p:nvSpPr>
        <p:spPr>
          <a:xfrm>
            <a:off x="7505445" y="5018482"/>
            <a:ext cx="4430850" cy="147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name</a:t>
            </a:r>
            <a:r>
              <a:rPr lang="fi-FI" dirty="0"/>
              <a:t> = ”Lyon”</a:t>
            </a:r>
            <a:br>
              <a:rPr lang="fi-FI" dirty="0"/>
            </a:br>
            <a:r>
              <a:rPr lang="fi-FI" dirty="0" err="1"/>
              <a:t>region</a:t>
            </a:r>
            <a:r>
              <a:rPr lang="fi-FI" dirty="0"/>
              <a:t> = ”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Auvergne-Rhone-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Alpes</a:t>
            </a:r>
            <a:r>
              <a:rPr lang="fi-FI" dirty="0"/>
              <a:t>”</a:t>
            </a:r>
            <a:br>
              <a:rPr lang="fi-FI" dirty="0"/>
            </a:br>
            <a:r>
              <a:rPr lang="fi-FI" dirty="0" err="1"/>
              <a:t>population</a:t>
            </a:r>
            <a:r>
              <a:rPr lang="fi-FI" dirty="0"/>
              <a:t> = 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</a:t>
            </a:r>
            <a:endParaRPr lang="fi-FI" dirty="0"/>
          </a:p>
          <a:p>
            <a:r>
              <a:rPr lang="fi-FI" dirty="0" err="1"/>
              <a:t>latitude</a:t>
            </a:r>
            <a:r>
              <a:rPr lang="fi-FI" dirty="0"/>
              <a:t> = 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</a:t>
            </a:r>
            <a:endParaRPr lang="fi-FI" dirty="0"/>
          </a:p>
          <a:p>
            <a:r>
              <a:rPr lang="fi-FI" dirty="0" err="1"/>
              <a:t>Longitude</a:t>
            </a:r>
            <a:r>
              <a:rPr lang="fi-FI" dirty="0"/>
              <a:t> =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endParaRPr lang="fi-FI" dirty="0"/>
          </a:p>
        </p:txBody>
      </p:sp>
      <p:cxnSp>
        <p:nvCxnSpPr>
          <p:cNvPr id="27" name="Suora nuoliyhdysviiva 32">
            <a:extLst>
              <a:ext uri="{FF2B5EF4-FFF2-40B4-BE49-F238E27FC236}">
                <a16:creationId xmlns:a16="http://schemas.microsoft.com/office/drawing/2014/main" id="{150FC38E-62EB-38A5-43EC-1A5B24CF04C5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734006" y="5755598"/>
            <a:ext cx="1771439" cy="515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orakulmio 10">
            <a:extLst>
              <a:ext uri="{FF2B5EF4-FFF2-40B4-BE49-F238E27FC236}">
                <a16:creationId xmlns:a16="http://schemas.microsoft.com/office/drawing/2014/main" id="{0C294E3E-797B-5374-D64E-B41308E08549}"/>
              </a:ext>
            </a:extLst>
          </p:cNvPr>
          <p:cNvSpPr/>
          <p:nvPr/>
        </p:nvSpPr>
        <p:spPr>
          <a:xfrm>
            <a:off x="10156591" y="2986674"/>
            <a:ext cx="127624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r>
              <a:rPr lang="fi-FI" dirty="0"/>
              <a:t>”</a:t>
            </a:r>
          </a:p>
        </p:txBody>
      </p:sp>
      <p:sp>
        <p:nvSpPr>
          <p:cNvPr id="37" name="Tekstikehys 5">
            <a:extLst>
              <a:ext uri="{FF2B5EF4-FFF2-40B4-BE49-F238E27FC236}">
                <a16:creationId xmlns:a16="http://schemas.microsoft.com/office/drawing/2014/main" id="{1694E75E-5727-E3BF-81F6-D6C2FE422DA5}"/>
              </a:ext>
            </a:extLst>
          </p:cNvPr>
          <p:cNvSpPr txBox="1"/>
          <p:nvPr/>
        </p:nvSpPr>
        <p:spPr>
          <a:xfrm>
            <a:off x="2215980" y="1544554"/>
            <a:ext cx="5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row</a:t>
            </a:r>
            <a:endParaRPr lang="fi-FI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281C2-D5DF-C466-D8A5-A26C80C85616}"/>
              </a:ext>
            </a:extLst>
          </p:cNvPr>
          <p:cNvSpPr txBox="1"/>
          <p:nvPr/>
        </p:nvSpPr>
        <p:spPr>
          <a:xfrm>
            <a:off x="333340" y="3601320"/>
            <a:ext cx="73351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region = 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population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latitude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longitude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City object and add it to the list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City(name, region, population,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latitude, longitude);</a:t>
            </a:r>
          </a:p>
        </p:txBody>
      </p:sp>
    </p:spTree>
    <p:extLst>
      <p:ext uri="{BB962C8B-B14F-4D97-AF65-F5344CB8AC3E}">
        <p14:creationId xmlns:p14="http://schemas.microsoft.com/office/powerpoint/2010/main" val="174348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B410-02FB-A83E-7598-BC70D0AB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 file and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4B69-8DD3-8139-AA01-195AC6D9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730" cy="4351338"/>
          </a:xfrm>
        </p:spPr>
        <p:txBody>
          <a:bodyPr>
            <a:normAutofit/>
          </a:bodyPr>
          <a:lstStyle/>
          <a:p>
            <a:r>
              <a:rPr lang="fi-FI" sz="2400" dirty="0" err="1"/>
              <a:t>Combine</a:t>
            </a:r>
            <a:r>
              <a:rPr lang="fi-FI" sz="2400" dirty="0"/>
              <a:t> </a:t>
            </a:r>
            <a:r>
              <a:rPr lang="fi-FI" sz="2400" dirty="0" err="1"/>
              <a:t>now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previous</a:t>
            </a:r>
            <a:r>
              <a:rPr lang="fi-FI" sz="2400" dirty="0"/>
              <a:t> </a:t>
            </a:r>
            <a:r>
              <a:rPr lang="fi-FI" sz="2400" dirty="0" err="1"/>
              <a:t>steps</a:t>
            </a:r>
            <a:r>
              <a:rPr lang="fi-FI" sz="2400" dirty="0"/>
              <a:t>:</a:t>
            </a:r>
          </a:p>
          <a:p>
            <a:pPr lvl="1"/>
            <a:r>
              <a:rPr lang="fi-FI" sz="2000" dirty="0" err="1"/>
              <a:t>Create</a:t>
            </a:r>
            <a:r>
              <a:rPr lang="fi-FI" sz="2000" dirty="0"/>
              <a:t> an </a:t>
            </a:r>
            <a:r>
              <a:rPr lang="fi-FI" sz="2000" dirty="0" err="1"/>
              <a:t>ArrayList</a:t>
            </a:r>
            <a:r>
              <a:rPr lang="fi-FI" sz="2000" dirty="0"/>
              <a:t> of </a:t>
            </a:r>
            <a:r>
              <a:rPr lang="fi-FI" sz="2000" dirty="0" err="1"/>
              <a:t>cities</a:t>
            </a:r>
            <a:endParaRPr lang="fi-FI" sz="2000" dirty="0"/>
          </a:p>
          <a:p>
            <a:pPr lvl="1"/>
            <a:r>
              <a:rPr lang="fi-FI" sz="2000" dirty="0"/>
              <a:t>Read </a:t>
            </a:r>
            <a:r>
              <a:rPr lang="fi-FI" sz="2000" dirty="0" err="1"/>
              <a:t>the</a:t>
            </a:r>
            <a:r>
              <a:rPr lang="fi-FI" sz="2000" dirty="0"/>
              <a:t> file bigcities.txt </a:t>
            </a:r>
            <a:r>
              <a:rPr lang="fi-FI" sz="2000" dirty="0" err="1"/>
              <a:t>line-by-line</a:t>
            </a:r>
            <a:endParaRPr lang="fi-FI" sz="2000" dirty="0"/>
          </a:p>
          <a:p>
            <a:pPr lvl="1"/>
            <a:r>
              <a:rPr lang="fi-FI" sz="2000" dirty="0" err="1"/>
              <a:t>Parse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data at a </a:t>
            </a:r>
            <a:r>
              <a:rPr lang="fi-FI" sz="2000" dirty="0" err="1"/>
              <a:t>row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split</a:t>
            </a:r>
            <a:r>
              <a:rPr lang="fi-FI" sz="2000" dirty="0"/>
              <a:t> </a:t>
            </a:r>
            <a:r>
              <a:rPr lang="fi-FI" sz="2000" dirty="0" err="1"/>
              <a:t>function</a:t>
            </a:r>
            <a:endParaRPr lang="fi-FI" sz="2000" dirty="0"/>
          </a:p>
          <a:p>
            <a:pPr lvl="1"/>
            <a:r>
              <a:rPr lang="fi-FI" sz="2000" dirty="0" err="1"/>
              <a:t>Get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variables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resulting</a:t>
            </a:r>
            <a:r>
              <a:rPr lang="fi-FI" sz="2000" dirty="0"/>
              <a:t> </a:t>
            </a:r>
            <a:r>
              <a:rPr lang="fi-FI" sz="2000" dirty="0" err="1"/>
              <a:t>array</a:t>
            </a:r>
            <a:endParaRPr lang="fi-FI" sz="2000" dirty="0"/>
          </a:p>
          <a:p>
            <a:pPr lvl="1"/>
            <a:r>
              <a:rPr lang="fi-FI" sz="2000" dirty="0" err="1"/>
              <a:t>Create</a:t>
            </a:r>
            <a:r>
              <a:rPr lang="fi-FI" sz="2000" dirty="0"/>
              <a:t> a city </a:t>
            </a:r>
            <a:r>
              <a:rPr lang="fi-FI" sz="2000" dirty="0" err="1"/>
              <a:t>object</a:t>
            </a:r>
            <a:endParaRPr lang="fi-FI" sz="2000" dirty="0"/>
          </a:p>
          <a:p>
            <a:pPr lvl="1"/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city </a:t>
            </a:r>
            <a:r>
              <a:rPr lang="fi-FI" sz="2000" dirty="0" err="1"/>
              <a:t>object</a:t>
            </a:r>
            <a:r>
              <a:rPr lang="fi-FI" sz="2000" dirty="0"/>
              <a:t> to </a:t>
            </a:r>
            <a:r>
              <a:rPr lang="fi-FI" sz="2000" dirty="0" err="1"/>
              <a:t>the</a:t>
            </a:r>
            <a:r>
              <a:rPr lang="fi-FI" sz="2000" dirty="0"/>
              <a:t> city </a:t>
            </a:r>
            <a:r>
              <a:rPr lang="fi-FI" sz="2000" dirty="0" err="1"/>
              <a:t>list</a:t>
            </a:r>
            <a:endParaRPr lang="fi-FI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245E9-A0E5-4F7D-2BFF-F90F92853266}"/>
              </a:ext>
            </a:extLst>
          </p:cNvPr>
          <p:cNvSpPr txBox="1"/>
          <p:nvPr/>
        </p:nvSpPr>
        <p:spPr>
          <a:xfrm>
            <a:off x="5417360" y="1472980"/>
            <a:ext cx="60970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 bigcities.txt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"bigcities.txt"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file.hasNextLine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file.nextLine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parts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City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it 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cities.add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e.getMessage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6329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CB4A-5CC9-135C-39F6-BF2199E7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4" name="Suorakulmio 4">
            <a:extLst>
              <a:ext uri="{FF2B5EF4-FFF2-40B4-BE49-F238E27FC236}">
                <a16:creationId xmlns:a16="http://schemas.microsoft.com/office/drawing/2014/main" id="{B28AD1F2-B857-8915-A693-53DB1F2ACD5D}"/>
              </a:ext>
            </a:extLst>
          </p:cNvPr>
          <p:cNvSpPr/>
          <p:nvPr/>
        </p:nvSpPr>
        <p:spPr>
          <a:xfrm>
            <a:off x="1958546" y="2726724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0x64C7FF</a:t>
            </a:r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9B07C9FB-0388-5EFC-BD00-0E5ABE22445D}"/>
              </a:ext>
            </a:extLst>
          </p:cNvPr>
          <p:cNvSpPr/>
          <p:nvPr/>
        </p:nvSpPr>
        <p:spPr>
          <a:xfrm>
            <a:off x="5387546" y="1812324"/>
            <a:ext cx="2819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</a:t>
            </a:r>
            <a:r>
              <a:rPr lang="fi-FI" dirty="0" err="1"/>
              <a:t>ArrayList</a:t>
            </a:r>
            <a:r>
              <a:rPr lang="fi-FI" dirty="0"/>
              <a:t>&lt;City&gt;</a:t>
            </a:r>
          </a:p>
        </p:txBody>
      </p:sp>
      <p:sp>
        <p:nvSpPr>
          <p:cNvPr id="6" name="Suorakulmio 6">
            <a:extLst>
              <a:ext uri="{FF2B5EF4-FFF2-40B4-BE49-F238E27FC236}">
                <a16:creationId xmlns:a16="http://schemas.microsoft.com/office/drawing/2014/main" id="{3BC697EF-09CF-A4A9-55A4-4B8DBE277733}"/>
              </a:ext>
            </a:extLst>
          </p:cNvPr>
          <p:cNvSpPr/>
          <p:nvPr/>
        </p:nvSpPr>
        <p:spPr>
          <a:xfrm>
            <a:off x="5387546" y="2117124"/>
            <a:ext cx="2819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Tekstikehys 7">
            <a:extLst>
              <a:ext uri="{FF2B5EF4-FFF2-40B4-BE49-F238E27FC236}">
                <a16:creationId xmlns:a16="http://schemas.microsoft.com/office/drawing/2014/main" id="{7DE63454-053E-0284-66F4-2221B6B2B85D}"/>
              </a:ext>
            </a:extLst>
          </p:cNvPr>
          <p:cNvSpPr txBox="1"/>
          <p:nvPr/>
        </p:nvSpPr>
        <p:spPr>
          <a:xfrm>
            <a:off x="1882346" y="2269524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ArrayList</a:t>
            </a:r>
            <a:r>
              <a:rPr lang="fi-FI" dirty="0"/>
              <a:t>&lt;City&gt;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8" name="Suorakulmio 9">
            <a:extLst>
              <a:ext uri="{FF2B5EF4-FFF2-40B4-BE49-F238E27FC236}">
                <a16:creationId xmlns:a16="http://schemas.microsoft.com/office/drawing/2014/main" id="{810D3782-0B99-F965-1D0F-0615EA5D2ED9}"/>
              </a:ext>
            </a:extLst>
          </p:cNvPr>
          <p:cNvSpPr/>
          <p:nvPr/>
        </p:nvSpPr>
        <p:spPr>
          <a:xfrm>
            <a:off x="5920946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10">
            <a:extLst>
              <a:ext uri="{FF2B5EF4-FFF2-40B4-BE49-F238E27FC236}">
                <a16:creationId xmlns:a16="http://schemas.microsoft.com/office/drawing/2014/main" id="{26FE06B6-3D05-0A3E-540D-21CF1EAE9433}"/>
              </a:ext>
            </a:extLst>
          </p:cNvPr>
          <p:cNvSpPr/>
          <p:nvPr/>
        </p:nvSpPr>
        <p:spPr>
          <a:xfrm>
            <a:off x="6378146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" name="Suora nuoliyhdysviiva 12">
            <a:extLst>
              <a:ext uri="{FF2B5EF4-FFF2-40B4-BE49-F238E27FC236}">
                <a16:creationId xmlns:a16="http://schemas.microsoft.com/office/drawing/2014/main" id="{F85076B1-D79B-E3F0-9214-48338F072CC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34946" y="2688624"/>
            <a:ext cx="17526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uora nuoliyhdysviiva 22">
            <a:extLst>
              <a:ext uri="{FF2B5EF4-FFF2-40B4-BE49-F238E27FC236}">
                <a16:creationId xmlns:a16="http://schemas.microsoft.com/office/drawing/2014/main" id="{C857480F-DD7D-D1AD-6289-97BE52886A4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606746" y="2879124"/>
            <a:ext cx="641819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uorakulmio 41">
            <a:extLst>
              <a:ext uri="{FF2B5EF4-FFF2-40B4-BE49-F238E27FC236}">
                <a16:creationId xmlns:a16="http://schemas.microsoft.com/office/drawing/2014/main" id="{33DC1F6E-5529-16E5-2466-1E18B317DED0}"/>
              </a:ext>
            </a:extLst>
          </p:cNvPr>
          <p:cNvSpPr/>
          <p:nvPr/>
        </p:nvSpPr>
        <p:spPr>
          <a:xfrm>
            <a:off x="4777946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18" name="Suorakulmio 42">
            <a:extLst>
              <a:ext uri="{FF2B5EF4-FFF2-40B4-BE49-F238E27FC236}">
                <a16:creationId xmlns:a16="http://schemas.microsoft.com/office/drawing/2014/main" id="{AEBE9E43-2FC3-D76B-9E5D-B22F99A06226}"/>
              </a:ext>
            </a:extLst>
          </p:cNvPr>
          <p:cNvSpPr/>
          <p:nvPr/>
        </p:nvSpPr>
        <p:spPr>
          <a:xfrm>
            <a:off x="4777946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Lyon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cxnSp>
        <p:nvCxnSpPr>
          <p:cNvPr id="19" name="Suora nuoliyhdysviiva 43">
            <a:extLst>
              <a:ext uri="{FF2B5EF4-FFF2-40B4-BE49-F238E27FC236}">
                <a16:creationId xmlns:a16="http://schemas.microsoft.com/office/drawing/2014/main" id="{D368D707-A3DD-2163-FF99-FDC0C1DBB15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5400000">
            <a:off x="5387546" y="2955324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orakulmio 41">
            <a:extLst>
              <a:ext uri="{FF2B5EF4-FFF2-40B4-BE49-F238E27FC236}">
                <a16:creationId xmlns:a16="http://schemas.microsoft.com/office/drawing/2014/main" id="{B30C0D38-1BE5-7BF0-F7F0-CE9C1BFC2757}"/>
              </a:ext>
            </a:extLst>
          </p:cNvPr>
          <p:cNvSpPr/>
          <p:nvPr/>
        </p:nvSpPr>
        <p:spPr>
          <a:xfrm>
            <a:off x="6562765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1" name="Suorakulmio 42">
            <a:extLst>
              <a:ext uri="{FF2B5EF4-FFF2-40B4-BE49-F238E27FC236}">
                <a16:creationId xmlns:a16="http://schemas.microsoft.com/office/drawing/2014/main" id="{46356A96-6C80-4DC6-6140-886943F8C771}"/>
              </a:ext>
            </a:extLst>
          </p:cNvPr>
          <p:cNvSpPr/>
          <p:nvPr/>
        </p:nvSpPr>
        <p:spPr>
          <a:xfrm>
            <a:off x="6562765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Lille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sp>
        <p:nvSpPr>
          <p:cNvPr id="23" name="Suorakulmio 41">
            <a:extLst>
              <a:ext uri="{FF2B5EF4-FFF2-40B4-BE49-F238E27FC236}">
                <a16:creationId xmlns:a16="http://schemas.microsoft.com/office/drawing/2014/main" id="{06852FC1-42DC-9AE6-6767-EEB4CB1DCC44}"/>
              </a:ext>
            </a:extLst>
          </p:cNvPr>
          <p:cNvSpPr/>
          <p:nvPr/>
        </p:nvSpPr>
        <p:spPr>
          <a:xfrm>
            <a:off x="8283146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4" name="Suorakulmio 42">
            <a:extLst>
              <a:ext uri="{FF2B5EF4-FFF2-40B4-BE49-F238E27FC236}">
                <a16:creationId xmlns:a16="http://schemas.microsoft.com/office/drawing/2014/main" id="{B490E824-9DD3-E41A-AC9F-5975AB5CA2D1}"/>
              </a:ext>
            </a:extLst>
          </p:cNvPr>
          <p:cNvSpPr/>
          <p:nvPr/>
        </p:nvSpPr>
        <p:spPr>
          <a:xfrm>
            <a:off x="8283146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Nice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sp>
        <p:nvSpPr>
          <p:cNvPr id="25" name="Suorakulmio 10">
            <a:extLst>
              <a:ext uri="{FF2B5EF4-FFF2-40B4-BE49-F238E27FC236}">
                <a16:creationId xmlns:a16="http://schemas.microsoft.com/office/drawing/2014/main" id="{DF138E0C-2F40-81D9-7162-C61D2EC02485}"/>
              </a:ext>
            </a:extLst>
          </p:cNvPr>
          <p:cNvSpPr/>
          <p:nvPr/>
        </p:nvSpPr>
        <p:spPr>
          <a:xfrm>
            <a:off x="6838925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" name="Suora nuoliyhdysviiva 22">
            <a:extLst>
              <a:ext uri="{FF2B5EF4-FFF2-40B4-BE49-F238E27FC236}">
                <a16:creationId xmlns:a16="http://schemas.microsoft.com/office/drawing/2014/main" id="{36907F02-D4DF-3FBD-0813-6FE03B0330E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7067525" y="2879124"/>
            <a:ext cx="1901421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6CD7-6AF2-E5A8-EBE3-9D866856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7162-673B-56E9-E0AE-6ADCF44E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containing primary data types can be easily sorted using the sort method (</a:t>
            </a:r>
            <a:r>
              <a:rPr lang="en-US" dirty="0" err="1"/>
              <a:t>Collections.Sort</a:t>
            </a:r>
            <a:r>
              <a:rPr lang="en-US" dirty="0"/>
              <a:t>())</a:t>
            </a:r>
          </a:p>
          <a:p>
            <a:r>
              <a:rPr lang="en-US" dirty="0"/>
              <a:t>If the collection contains entities (City, Person), the sorting rule must be told to the Sort algorithm</a:t>
            </a:r>
          </a:p>
          <a:p>
            <a:r>
              <a:rPr lang="en-US" dirty="0"/>
              <a:t>We must tell whether the cities are sorted by name, region or population, or whether many factors influence the sorting</a:t>
            </a:r>
          </a:p>
        </p:txBody>
      </p:sp>
    </p:spTree>
    <p:extLst>
      <p:ext uri="{BB962C8B-B14F-4D97-AF65-F5344CB8AC3E}">
        <p14:creationId xmlns:p14="http://schemas.microsoft.com/office/powerpoint/2010/main" val="207092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914-5CEB-3247-89D6-1FFA421F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BA04-7EE3-921F-FC81-1D2197D2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356" cy="4351338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Old </a:t>
            </a:r>
            <a:r>
              <a:rPr lang="fi-FI" dirty="0" err="1"/>
              <a:t>method</a:t>
            </a:r>
            <a:r>
              <a:rPr lang="fi-FI" dirty="0"/>
              <a:t> to </a:t>
            </a:r>
            <a:r>
              <a:rPr lang="fi-FI" dirty="0" err="1"/>
              <a:t>sort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in Java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implement</a:t>
            </a:r>
            <a:r>
              <a:rPr lang="fi-FI" dirty="0"/>
              <a:t> </a:t>
            </a:r>
            <a:r>
              <a:rPr lang="fi-FI" dirty="0" err="1"/>
              <a:t>Comparable</a:t>
            </a:r>
            <a:r>
              <a:rPr lang="fi-FI" dirty="0"/>
              <a:t> and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interfaces</a:t>
            </a:r>
            <a:endParaRPr lang="fi-FI" dirty="0"/>
          </a:p>
          <a:p>
            <a:pPr lvl="1"/>
            <a:r>
              <a:rPr lang="fi-FI" dirty="0">
                <a:hlinkClick r:id="rId2"/>
              </a:rPr>
              <a:t>https://www.codecademy.com/resources/docs/java/comparable</a:t>
            </a:r>
            <a:r>
              <a:rPr lang="fi-FI" dirty="0"/>
              <a:t> </a:t>
            </a:r>
          </a:p>
          <a:p>
            <a:pPr lvl="1"/>
            <a:r>
              <a:rPr lang="fi-FI" dirty="0">
                <a:hlinkClick r:id="rId3"/>
              </a:rPr>
              <a:t>https://www.codecademy.com/resources/docs/java/comparator</a:t>
            </a:r>
            <a:r>
              <a:rPr lang="fi-FI" dirty="0"/>
              <a:t> </a:t>
            </a:r>
          </a:p>
          <a:p>
            <a:r>
              <a:rPr lang="fi-FI" dirty="0" err="1"/>
              <a:t>Implementing</a:t>
            </a:r>
            <a:r>
              <a:rPr lang="fi-FI" dirty="0"/>
              <a:t> </a:t>
            </a:r>
            <a:r>
              <a:rPr lang="fi-FI" dirty="0" err="1"/>
              <a:t>Comparable</a:t>
            </a:r>
            <a:r>
              <a:rPr lang="fi-FI" dirty="0"/>
              <a:t> and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interfaces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code</a:t>
            </a:r>
            <a:endParaRPr lang="fi-FI" dirty="0"/>
          </a:p>
          <a:p>
            <a:r>
              <a:rPr lang="en-US" dirty="0"/>
              <a:t>Preferred method to sort list of objects is to use lambda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3B891-D11D-307C-98F1-2249A4AD5F5C}"/>
              </a:ext>
            </a:extLst>
          </p:cNvPr>
          <p:cNvSpPr txBox="1"/>
          <p:nvPr/>
        </p:nvSpPr>
        <p:spPr>
          <a:xfrm>
            <a:off x="6619174" y="925106"/>
            <a:ext cx="51084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MyClass</a:t>
            </a:r>
            <a:r>
              <a:rPr lang="en-US" sz="1400" dirty="0"/>
              <a:t> implements Comparable&lt;</a:t>
            </a:r>
            <a:r>
              <a:rPr lang="en-US" sz="1400" dirty="0" err="1"/>
              <a:t>MyClass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Class body.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  @Override public int </a:t>
            </a:r>
            <a:r>
              <a:rPr lang="en-US" sz="1400" dirty="0" err="1"/>
              <a:t>compareTo</a:t>
            </a:r>
            <a:r>
              <a:rPr lang="en-US" sz="1400" dirty="0"/>
              <a:t>(</a:t>
            </a:r>
            <a:r>
              <a:rPr lang="en-US" sz="1400" dirty="0" err="1"/>
              <a:t>MyClass</a:t>
            </a:r>
            <a:r>
              <a:rPr lang="en-US" sz="1400" dirty="0"/>
              <a:t> value)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  // Comparison Logic</a:t>
            </a:r>
          </a:p>
          <a:p>
            <a:r>
              <a:rPr lang="en-US" sz="1400" dirty="0"/>
              <a:t>      ...</a:t>
            </a:r>
          </a:p>
          <a:p>
            <a:r>
              <a:rPr lang="en-US" sz="1400" dirty="0"/>
              <a:t>      return result;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fi-FI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2DFE-ED9B-1B06-5821-446E1041022B}"/>
              </a:ext>
            </a:extLst>
          </p:cNvPr>
          <p:cNvSpPr txBox="1"/>
          <p:nvPr/>
        </p:nvSpPr>
        <p:spPr>
          <a:xfrm>
            <a:off x="6619174" y="3946840"/>
            <a:ext cx="49611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MyComparator</a:t>
            </a:r>
            <a:r>
              <a:rPr lang="en-US" sz="1400" dirty="0"/>
              <a:t> implements Comparator&lt;</a:t>
            </a:r>
            <a:r>
              <a:rPr lang="en-US" sz="1400" dirty="0" err="1"/>
              <a:t>MyClass</a:t>
            </a:r>
            <a:r>
              <a:rPr lang="en-US" sz="1400" dirty="0"/>
              <a:t>&gt; {</a:t>
            </a:r>
          </a:p>
          <a:p>
            <a:r>
              <a:rPr lang="en-US" sz="1400" dirty="0"/>
              <a:t>  @Override public int compare(</a:t>
            </a:r>
            <a:r>
              <a:rPr lang="en-US" sz="1400" dirty="0" err="1"/>
              <a:t>MyClass</a:t>
            </a:r>
            <a:r>
              <a:rPr lang="en-US" sz="1400" dirty="0"/>
              <a:t> a, </a:t>
            </a:r>
            <a:r>
              <a:rPr lang="en-US" sz="1400" dirty="0" err="1"/>
              <a:t>MyClass</a:t>
            </a:r>
            <a:r>
              <a:rPr lang="en-US" sz="1400" dirty="0"/>
              <a:t> b)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// Compare logic</a:t>
            </a:r>
          </a:p>
          <a:p>
            <a:r>
              <a:rPr lang="en-US" sz="1400" dirty="0"/>
              <a:t>    ...</a:t>
            </a:r>
          </a:p>
          <a:p>
            <a:r>
              <a:rPr lang="en-US" sz="1400" dirty="0"/>
              <a:t>    return result;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31946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B235-1EFC-D954-03ED-2C653C1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B320-121E-7AEF-09D6-D13F0810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Collections.sort</a:t>
            </a:r>
            <a:r>
              <a:rPr lang="en-US" dirty="0"/>
              <a:t> method (and the stream method sorted) can be given a lambda statement as a parameter, specifying the sorting rule.</a:t>
            </a:r>
          </a:p>
          <a:p>
            <a:r>
              <a:rPr lang="en-US" dirty="0"/>
              <a:t>In the following example, the cities sorted by name. The comparison rule is given as a lambda expression, where two cities are compared.</a:t>
            </a:r>
          </a:p>
          <a:p>
            <a:r>
              <a:rPr lang="en-US" dirty="0"/>
              <a:t>The return value is either negative, zero or positive, depending on the order of city1 and city2.</a:t>
            </a:r>
          </a:p>
          <a:p>
            <a:r>
              <a:rPr lang="en-US" dirty="0"/>
              <a:t>This method utilizes the Comparator interface.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4982-785B-D63A-7768-268D86F8D81B}"/>
              </a:ext>
            </a:extLst>
          </p:cNvPr>
          <p:cNvSpPr txBox="1"/>
          <p:nvPr/>
        </p:nvSpPr>
        <p:spPr>
          <a:xfrm>
            <a:off x="1026091" y="4606447"/>
            <a:ext cx="10139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sort the cities by 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city1.getName().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cities)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40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3EC8-63B8-C789-3882-0930A06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24F3-7466-8AA0-3495-DE022B6A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5357" cy="4351338"/>
          </a:xfrm>
        </p:spPr>
        <p:txBody>
          <a:bodyPr>
            <a:normAutofit/>
          </a:bodyPr>
          <a:lstStyle/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population</a:t>
            </a:r>
            <a:r>
              <a:rPr lang="fi-FI" sz="2400" dirty="0"/>
              <a:t>, </a:t>
            </a:r>
            <a:r>
              <a:rPr lang="fi-FI" sz="2400" dirty="0" err="1"/>
              <a:t>ascending</a:t>
            </a:r>
            <a:r>
              <a:rPr lang="fi-FI" sz="2400" dirty="0"/>
              <a:t> </a:t>
            </a:r>
            <a:r>
              <a:rPr lang="fi-FI" sz="2400" dirty="0" err="1"/>
              <a:t>order</a:t>
            </a:r>
            <a:endParaRPr lang="fi-FI" sz="2400" dirty="0"/>
          </a:p>
          <a:p>
            <a:pPr marL="457200" lvl="1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city1.getPopulation() - city2.getPopulation());</a:t>
            </a:r>
          </a:p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population</a:t>
            </a:r>
            <a:r>
              <a:rPr lang="fi-FI" sz="2400" dirty="0"/>
              <a:t>, </a:t>
            </a:r>
            <a:r>
              <a:rPr lang="fi-FI" sz="2400" dirty="0" err="1"/>
              <a:t>descending</a:t>
            </a:r>
            <a:r>
              <a:rPr lang="fi-FI" sz="2400" dirty="0"/>
              <a:t> </a:t>
            </a:r>
            <a:r>
              <a:rPr lang="fi-FI" sz="2400" dirty="0" err="1"/>
              <a:t>order</a:t>
            </a:r>
            <a:endParaRPr lang="fi-FI" sz="2400" dirty="0"/>
          </a:p>
          <a:p>
            <a:pPr marL="457200" lvl="1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city2.getPopulation() - city1.getPopulation());</a:t>
            </a:r>
            <a:endParaRPr lang="fi-FI" sz="1600" dirty="0"/>
          </a:p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region</a:t>
            </a:r>
            <a:r>
              <a:rPr lang="fi-FI" sz="2400" dirty="0"/>
              <a:t> and </a:t>
            </a:r>
            <a:r>
              <a:rPr lang="fi-FI" sz="2400" dirty="0" err="1"/>
              <a:t>name</a:t>
            </a:r>
            <a:endParaRPr lang="fi-FI" sz="2400" dirty="0"/>
          </a:p>
          <a:p>
            <a:pPr marL="457200" lvl="1" indent="0">
              <a:buNone/>
            </a:pPr>
            <a:endParaRPr lang="fi-FI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ACF19-A3F0-F848-15B4-B011737F8450}"/>
              </a:ext>
            </a:extLst>
          </p:cNvPr>
          <p:cNvSpPr txBox="1"/>
          <p:nvPr/>
        </p:nvSpPr>
        <p:spPr>
          <a:xfrm>
            <a:off x="1268808" y="3838718"/>
            <a:ext cx="78874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city1.getRegion().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(city2.getRegion());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regions are the same, sort by name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city1.getName().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7811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75D1-7005-CE72-4286-095F997C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EC3D-2839-4A7C-9583-1794BC77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2123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it as a </a:t>
            </a:r>
            <a:r>
              <a:rPr lang="fi-FI" dirty="0" err="1"/>
              <a:t>parameter</a:t>
            </a:r>
            <a:r>
              <a:rPr lang="fi-FI" dirty="0"/>
              <a:t> of </a:t>
            </a:r>
            <a:r>
              <a:rPr lang="fi-FI" dirty="0" err="1"/>
              <a:t>sort</a:t>
            </a:r>
            <a:r>
              <a:rPr lang="fi-FI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B2888-47CF-6A47-D945-47ECA5DB16EC}"/>
              </a:ext>
            </a:extLst>
          </p:cNvPr>
          <p:cNvSpPr txBox="1"/>
          <p:nvPr/>
        </p:nvSpPr>
        <p:spPr>
          <a:xfrm>
            <a:off x="795241" y="2902685"/>
            <a:ext cx="9647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comparator =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city1.getRegion().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(city2.getRegion());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regions are the same, sort by 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result = city1.getName().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comparator);</a:t>
            </a:r>
          </a:p>
        </p:txBody>
      </p:sp>
    </p:spTree>
    <p:extLst>
      <p:ext uri="{BB962C8B-B14F-4D97-AF65-F5344CB8AC3E}">
        <p14:creationId xmlns:p14="http://schemas.microsoft.com/office/powerpoint/2010/main" val="412994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8660-0934-4537-FB96-D6597A1A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material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B416-5402-8F0E-F2F8-E4718F36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Helsinki </a:t>
            </a:r>
            <a:r>
              <a:rPr lang="fi-FI" dirty="0" err="1"/>
              <a:t>University</a:t>
            </a:r>
            <a:endParaRPr lang="fi-FI" dirty="0"/>
          </a:p>
          <a:p>
            <a:pPr lvl="1"/>
            <a:r>
              <a:rPr lang="fi-FI" dirty="0"/>
              <a:t>Basics of Java </a:t>
            </a:r>
            <a:r>
              <a:rPr lang="fi-FI" dirty="0" err="1"/>
              <a:t>programming</a:t>
            </a:r>
            <a:endParaRPr lang="fi-FI" dirty="0"/>
          </a:p>
          <a:p>
            <a:pPr lvl="2"/>
            <a:r>
              <a:rPr lang="fi-FI" dirty="0">
                <a:hlinkClick r:id="rId2"/>
              </a:rPr>
              <a:t>https://java-programming.mooc.fi/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More ”</a:t>
            </a:r>
            <a:r>
              <a:rPr lang="fi-FI" dirty="0" err="1"/>
              <a:t>advanced</a:t>
            </a:r>
            <a:r>
              <a:rPr lang="fi-FI" dirty="0"/>
              <a:t>”</a:t>
            </a:r>
          </a:p>
          <a:p>
            <a:pPr lvl="2"/>
            <a:r>
              <a:rPr lang="fi-FI" dirty="0">
                <a:hlinkClick r:id="rId3"/>
              </a:rPr>
              <a:t>https://java-programming.mooc.fi/part-8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52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43C-70D4-885C-2618-01448D6B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419C-72F5-6122-0207-EDF63012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implemeted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comparing</a:t>
            </a:r>
            <a:r>
              <a:rPr lang="fi-FI" dirty="0"/>
              <a:t> and </a:t>
            </a:r>
            <a:r>
              <a:rPr lang="fi-FI" dirty="0" err="1"/>
              <a:t>thenComparing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5FF00-8A7E-98A5-FF11-6CEDFEBCD8C1}"/>
              </a:ext>
            </a:extLst>
          </p:cNvPr>
          <p:cNvSpPr txBox="1"/>
          <p:nvPr/>
        </p:nvSpPr>
        <p:spPr>
          <a:xfrm>
            <a:off x="642841" y="3151190"/>
            <a:ext cx="79304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comparator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.comparing(City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thenComparing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comparator);</a:t>
            </a:r>
          </a:p>
        </p:txBody>
      </p:sp>
    </p:spTree>
    <p:extLst>
      <p:ext uri="{BB962C8B-B14F-4D97-AF65-F5344CB8AC3E}">
        <p14:creationId xmlns:p14="http://schemas.microsoft.com/office/powerpoint/2010/main" val="21724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4C9C-F486-C544-017B-C21EABBF9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63A9-63C2-16E6-428D-5BDC05C18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38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9F7-0B30-4D44-7BDE-9761A60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7F6C-2D77-456C-71FF-F5078B0C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err="1"/>
              <a:t>ArrayLists</a:t>
            </a:r>
            <a:r>
              <a:rPr lang="en-US" dirty="0"/>
              <a:t> store items as an ordered collection, and you have to access them with an index number (int type).</a:t>
            </a:r>
          </a:p>
          <a:p>
            <a:r>
              <a:rPr lang="en-US" dirty="0"/>
              <a:t>A HashMap however, store items in "key/value" pairs, and you can access them by an index of another type (e.g. a String).</a:t>
            </a:r>
          </a:p>
          <a:p>
            <a:r>
              <a:rPr lang="en-US" dirty="0"/>
              <a:t>One object is used as a key (index) to another object (value). </a:t>
            </a:r>
          </a:p>
          <a:p>
            <a:r>
              <a:rPr lang="en-US" dirty="0"/>
              <a:t>HashMap can store different types: String keys and Integer values, or the same type, like String keys and String values.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176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A90E-D432-7C05-A08D-5F460FEB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75D5-BB9B-B3E7-6BD5-4FD120D1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below, the postal code is the key and the name of the municipality is the value.</a:t>
            </a:r>
          </a:p>
          <a:p>
            <a:r>
              <a:rPr lang="en-US" dirty="0"/>
              <a:t>If the key to be retrieved is found, the value is returned. If the key is not found, null is returned.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EA59D-7941-319E-29D5-0E9E3DA03997}"/>
              </a:ext>
            </a:extLst>
          </p:cNvPr>
          <p:cNvSpPr txBox="1"/>
          <p:nvPr/>
        </p:nvSpPr>
        <p:spPr>
          <a:xfrm>
            <a:off x="1855057" y="4157061"/>
            <a:ext cx="77708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postalcodes.get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00286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141-2AF4-29C2-9B13-D7EF683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248D-1E80-008C-C104-D2B2715D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5658" cy="2519309"/>
          </a:xfrm>
        </p:spPr>
        <p:txBody>
          <a:bodyPr>
            <a:noAutofit/>
          </a:bodyPr>
          <a:lstStyle/>
          <a:p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types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key</a:t>
            </a:r>
            <a:r>
              <a:rPr lang="fi-FI" sz="2400" dirty="0"/>
              <a:t> and </a:t>
            </a:r>
            <a:r>
              <a:rPr lang="fi-FI" sz="2400" dirty="0" err="1"/>
              <a:t>value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set in </a:t>
            </a:r>
            <a:r>
              <a:rPr lang="fi-FI" sz="2400" dirty="0" err="1"/>
              <a:t>the</a:t>
            </a:r>
            <a:r>
              <a:rPr lang="fi-FI" sz="2400" dirty="0"/>
              <a:t> definition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HashTable</a:t>
            </a:r>
            <a:r>
              <a:rPr lang="fi-FI" sz="2400" dirty="0"/>
              <a:t>.</a:t>
            </a:r>
          </a:p>
          <a:p>
            <a:r>
              <a:rPr lang="fi-FI" sz="2400" dirty="0"/>
              <a:t>Key is </a:t>
            </a:r>
            <a:r>
              <a:rPr lang="fi-FI" sz="2400" dirty="0" err="1"/>
              <a:t>often</a:t>
            </a:r>
            <a:r>
              <a:rPr lang="fi-FI" sz="2400" dirty="0"/>
              <a:t> an </a:t>
            </a:r>
            <a:r>
              <a:rPr lang="fi-FI" sz="2400" dirty="0" err="1"/>
              <a:t>integer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a </a:t>
            </a:r>
            <a:r>
              <a:rPr lang="fi-FI" sz="2400" dirty="0" err="1"/>
              <a:t>string</a:t>
            </a:r>
            <a:r>
              <a:rPr lang="fi-FI" sz="2400" dirty="0"/>
              <a:t>.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value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of </a:t>
            </a:r>
            <a:r>
              <a:rPr lang="fi-FI" sz="2400" dirty="0" err="1"/>
              <a:t>any</a:t>
            </a:r>
            <a:r>
              <a:rPr lang="fi-FI" sz="2400" dirty="0"/>
              <a:t> </a:t>
            </a:r>
            <a:r>
              <a:rPr lang="fi-FI" sz="2400" dirty="0" err="1"/>
              <a:t>type</a:t>
            </a:r>
            <a:r>
              <a:rPr lang="fi-FI" sz="2400" dirty="0"/>
              <a:t> </a:t>
            </a:r>
            <a:r>
              <a:rPr lang="fi-FI" sz="2400" dirty="0" err="1"/>
              <a:t>including</a:t>
            </a:r>
            <a:r>
              <a:rPr lang="fi-FI" sz="2400" dirty="0"/>
              <a:t> an </a:t>
            </a:r>
            <a:r>
              <a:rPr lang="fi-FI" sz="2400" dirty="0" err="1"/>
              <a:t>object</a:t>
            </a:r>
            <a:endParaRPr lang="fi-FI" sz="2400" dirty="0"/>
          </a:p>
          <a:p>
            <a:endParaRPr lang="fi-FI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4030-1752-4976-B8B2-A89C8DA2373B}"/>
              </a:ext>
            </a:extLst>
          </p:cNvPr>
          <p:cNvSpPr txBox="1"/>
          <p:nvPr/>
        </p:nvSpPr>
        <p:spPr>
          <a:xfrm>
            <a:off x="5320193" y="1272840"/>
            <a:ext cx="642585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Seinajoki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city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objects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"Ile-de-France"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2240000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48.8566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2.3522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"Uusimaa"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643272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60.1695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24.9354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"Uusimaa"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"Ile-de-France"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&lt;&gt;());</a:t>
            </a:r>
          </a:p>
        </p:txBody>
      </p:sp>
    </p:spTree>
    <p:extLst>
      <p:ext uri="{BB962C8B-B14F-4D97-AF65-F5344CB8AC3E}">
        <p14:creationId xmlns:p14="http://schemas.microsoft.com/office/powerpoint/2010/main" val="104685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ECCB-FB32-A658-D37A-986E663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keys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3783-C2F4-B7C6-EF47-A394BCA9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188"/>
          </a:xfrm>
        </p:spPr>
        <p:txBody>
          <a:bodyPr/>
          <a:lstStyle/>
          <a:p>
            <a:r>
              <a:rPr lang="en-US" dirty="0"/>
              <a:t>The keys of the HashMap can be traversed using the for-each </a:t>
            </a:r>
          </a:p>
          <a:p>
            <a:r>
              <a:rPr lang="en-US" dirty="0"/>
              <a:t>The </a:t>
            </a:r>
            <a:r>
              <a:rPr lang="en-US" dirty="0" err="1"/>
              <a:t>keySet</a:t>
            </a:r>
            <a:r>
              <a:rPr lang="en-US" dirty="0"/>
              <a:t>() method returns a list of keys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B36E8-CD35-9571-8890-6C251D999803}"/>
              </a:ext>
            </a:extLst>
          </p:cNvPr>
          <p:cNvSpPr txBox="1"/>
          <p:nvPr/>
        </p:nvSpPr>
        <p:spPr>
          <a:xfrm>
            <a:off x="1101295" y="3313373"/>
            <a:ext cx="8190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postalcodes.keySet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3783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22F-3DFB-9518-6218-4CF6009B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F61B-D26F-5503-A65E-68153B9B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081"/>
          </a:xfrm>
        </p:spPr>
        <p:txBody>
          <a:bodyPr/>
          <a:lstStyle/>
          <a:p>
            <a:r>
              <a:rPr lang="en-US" dirty="0"/>
              <a:t>The values of the HashMap are obtained with the values()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3604-D39C-B26C-8937-EA3B87D7679B}"/>
              </a:ext>
            </a:extLst>
          </p:cNvPr>
          <p:cNvSpPr txBox="1"/>
          <p:nvPr/>
        </p:nvSpPr>
        <p:spPr>
          <a:xfrm>
            <a:off x="1607798" y="2992500"/>
            <a:ext cx="85060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postalcodes.values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1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F38F-DD3E-A57A-9F6C-A05A92D9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9676-6EE5-73B5-0497-540801C6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Continue with the cities exercise. The program calculates the number of cities in each region</a:t>
            </a:r>
          </a:p>
          <a:p>
            <a:r>
              <a:rPr lang="en-US" dirty="0"/>
              <a:t>The program makes a HashMap of the regions</a:t>
            </a:r>
          </a:p>
          <a:p>
            <a:pPr lvl="1"/>
            <a:r>
              <a:rPr lang="en-US" dirty="0"/>
              <a:t>Key: region</a:t>
            </a:r>
          </a:p>
          <a:p>
            <a:pPr lvl="1"/>
            <a:r>
              <a:rPr lang="en-US" dirty="0"/>
              <a:t>Value: number of cities in a region</a:t>
            </a:r>
          </a:p>
          <a:p>
            <a:pPr lvl="1"/>
            <a:r>
              <a:rPr lang="en-US" dirty="0"/>
              <a:t>HashMap&lt;String, Integer&gt; regions</a:t>
            </a:r>
          </a:p>
          <a:p>
            <a:r>
              <a:rPr lang="en-US" dirty="0"/>
              <a:t>Read the bigcities.txt file line by line</a:t>
            </a:r>
          </a:p>
          <a:p>
            <a:r>
              <a:rPr lang="en-US" dirty="0"/>
              <a:t>Look in the regions HashMap if there is a region that corresponds to a region of the city</a:t>
            </a:r>
          </a:p>
          <a:p>
            <a:r>
              <a:rPr lang="en-US" dirty="0"/>
              <a:t>If no region is found, add it to the HashMap</a:t>
            </a:r>
          </a:p>
          <a:p>
            <a:r>
              <a:rPr lang="en-US" dirty="0"/>
              <a:t>Increase the counter for the region corresponding the region of the city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8374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270-CD87-AD7E-BBEC-C669D49C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44581" cy="1325563"/>
          </a:xfrm>
        </p:spPr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br>
              <a:rPr lang="fi-FI" dirty="0">
                <a:solidFill>
                  <a:srgbClr val="FF0000"/>
                </a:solidFill>
              </a:rPr>
            </a:br>
            <a:r>
              <a:rPr lang="fi-FI" dirty="0">
                <a:solidFill>
                  <a:srgbClr val="FF0000"/>
                </a:solidFill>
              </a:rPr>
              <a:t>(</a:t>
            </a:r>
            <a:r>
              <a:rPr lang="fi-FI" dirty="0" err="1">
                <a:solidFill>
                  <a:srgbClr val="FF0000"/>
                </a:solidFill>
              </a:rPr>
              <a:t>answer</a:t>
            </a:r>
            <a:r>
              <a:rPr lang="fi-FI" dirty="0">
                <a:solidFill>
                  <a:srgbClr val="FF0000"/>
                </a:solidFill>
              </a:rPr>
              <a:t>)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2FF50-8598-6F1D-1A61-517593956844}"/>
              </a:ext>
            </a:extLst>
          </p:cNvPr>
          <p:cNvSpPr txBox="1"/>
          <p:nvPr/>
        </p:nvSpPr>
        <p:spPr>
          <a:xfrm>
            <a:off x="4074910" y="913984"/>
            <a:ext cx="745021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"bigcities.txt"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file.hasNextLine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read the next line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file.nextLine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split the line into parts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parts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data from the parts array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parts[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region = parts[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if the region is in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regions.containsKey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region to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current value from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increment the value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++value);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 through the regions and print the number of cities in each region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regions.keySet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400630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E2BC-3131-B689-4122-25934173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43AB-2A18-CE73-C569-F5F4E629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Continue with the cities exercise. The program organizes the cities to the regions by using a HashMap</a:t>
            </a:r>
          </a:p>
          <a:p>
            <a:r>
              <a:rPr lang="en-US" dirty="0"/>
              <a:t>The program makes a HashMap of the regions</a:t>
            </a:r>
          </a:p>
          <a:p>
            <a:pPr lvl="1"/>
            <a:r>
              <a:rPr lang="en-US" dirty="0"/>
              <a:t>Key: region</a:t>
            </a:r>
          </a:p>
          <a:p>
            <a:pPr lvl="1"/>
            <a:r>
              <a:rPr lang="en-US" dirty="0"/>
              <a:t>Value: list of cities in the region </a:t>
            </a:r>
            <a:r>
              <a:rPr lang="en-US" dirty="0" err="1"/>
              <a:t>ArrayList</a:t>
            </a:r>
            <a:r>
              <a:rPr lang="en-US" dirty="0"/>
              <a:t>&lt;City&gt;</a:t>
            </a:r>
          </a:p>
          <a:p>
            <a:pPr lvl="1"/>
            <a:r>
              <a:rPr lang="en-US" dirty="0"/>
              <a:t>HashMap&lt;String, </a:t>
            </a:r>
            <a:r>
              <a:rPr lang="en-US" dirty="0" err="1"/>
              <a:t>ArrayList</a:t>
            </a:r>
            <a:r>
              <a:rPr lang="en-US" dirty="0"/>
              <a:t>&lt;City&gt;&gt; regions</a:t>
            </a:r>
          </a:p>
          <a:p>
            <a:r>
              <a:rPr lang="en-US" dirty="0"/>
              <a:t>Read the bigcities.txt file line by line</a:t>
            </a:r>
          </a:p>
          <a:p>
            <a:r>
              <a:rPr lang="en-US" dirty="0"/>
              <a:t>Look in the regions HashMap if there is a region that corresponds to a region of the city</a:t>
            </a:r>
          </a:p>
          <a:p>
            <a:r>
              <a:rPr lang="en-US" dirty="0"/>
              <a:t>If no region is found, add it to the HashMap. Add an empty </a:t>
            </a:r>
            <a:r>
              <a:rPr lang="en-US" dirty="0" err="1"/>
              <a:t>ArrayList</a:t>
            </a:r>
            <a:r>
              <a:rPr lang="en-US" dirty="0"/>
              <a:t>&lt;City&gt; as value</a:t>
            </a:r>
          </a:p>
          <a:p>
            <a:r>
              <a:rPr lang="en-US" dirty="0"/>
              <a:t>Add the city under the correct region</a:t>
            </a:r>
          </a:p>
          <a:p>
            <a:endParaRPr lang="en-US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75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94B4-F77E-B5BB-F6E2-DFFF41A6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BC97-77C8-3985-4CE8-0B33551E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used to store multiple values in a single variable, instead of declaring separate variables for each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Declare an empty array of 50 integers:</a:t>
            </a:r>
          </a:p>
          <a:p>
            <a:pPr lvl="1"/>
            <a:r>
              <a:rPr lang="fi-FI" dirty="0" err="1"/>
              <a:t>int</a:t>
            </a:r>
            <a:r>
              <a:rPr lang="fi-FI" dirty="0"/>
              <a:t>[] </a:t>
            </a:r>
            <a:r>
              <a:rPr lang="fi-FI" dirty="0" err="1"/>
              <a:t>numbers</a:t>
            </a:r>
            <a:r>
              <a:rPr lang="fi-FI" dirty="0"/>
              <a:t> =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int</a:t>
            </a:r>
            <a:r>
              <a:rPr lang="fi-FI" dirty="0"/>
              <a:t>[50]</a:t>
            </a:r>
          </a:p>
          <a:p>
            <a:r>
              <a:rPr lang="fi-FI" dirty="0" err="1"/>
              <a:t>Declare</a:t>
            </a:r>
            <a:r>
              <a:rPr lang="fi-FI" dirty="0"/>
              <a:t> an array of </a:t>
            </a:r>
            <a:r>
              <a:rPr lang="fi-FI" dirty="0" err="1"/>
              <a:t>strings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giving</a:t>
            </a:r>
            <a:r>
              <a:rPr lang="fi-FI" dirty="0"/>
              <a:t> a </a:t>
            </a:r>
            <a:r>
              <a:rPr lang="fi-FI" dirty="0" err="1"/>
              <a:t>comma-separated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1"/>
            <a:r>
              <a:rPr lang="en-US" dirty="0"/>
              <a:t>String[] cars = {"Volvo", "BMW", "Ford", "Mazda"};</a:t>
            </a:r>
          </a:p>
          <a:p>
            <a:r>
              <a:rPr lang="en-US" dirty="0"/>
              <a:t>The size of the array can’t be change after it has been created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6660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2AF9-5A90-F71B-C3CA-4DC3A087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14EBD-60C2-A865-7F8D-A671DB225DB2}"/>
              </a:ext>
            </a:extLst>
          </p:cNvPr>
          <p:cNvSpPr/>
          <p:nvPr/>
        </p:nvSpPr>
        <p:spPr>
          <a:xfrm>
            <a:off x="938948" y="2262986"/>
            <a:ext cx="10089084" cy="404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563B3-03C5-ED21-BAC6-4AE3BDD707B5}"/>
              </a:ext>
            </a:extLst>
          </p:cNvPr>
          <p:cNvSpPr txBox="1"/>
          <p:nvPr/>
        </p:nvSpPr>
        <p:spPr>
          <a:xfrm>
            <a:off x="1163968" y="2399386"/>
            <a:ext cx="43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HashMap</a:t>
            </a:r>
            <a:r>
              <a:rPr lang="fi-FI" dirty="0"/>
              <a:t>&lt;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ArrayList</a:t>
            </a:r>
            <a:r>
              <a:rPr lang="fi-FI" dirty="0"/>
              <a:t>&lt;City&gt;&gt; </a:t>
            </a:r>
            <a:r>
              <a:rPr lang="fi-FI" dirty="0" err="1"/>
              <a:t>regions</a:t>
            </a:r>
            <a:endParaRPr lang="fi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ADD4A-C48F-7B4D-7F45-275768062EF6}"/>
              </a:ext>
            </a:extLst>
          </p:cNvPr>
          <p:cNvSpPr/>
          <p:nvPr/>
        </p:nvSpPr>
        <p:spPr>
          <a:xfrm>
            <a:off x="1274228" y="3039801"/>
            <a:ext cx="3736684" cy="2997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9822E-42AD-B946-E98E-B5E01FDF1BE8}"/>
              </a:ext>
            </a:extLst>
          </p:cNvPr>
          <p:cNvSpPr txBox="1"/>
          <p:nvPr/>
        </p:nvSpPr>
        <p:spPr>
          <a:xfrm>
            <a:off x="1339291" y="3103560"/>
            <a:ext cx="275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Key: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Occitanie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dirty="0"/>
              <a:t>Value: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&lt;City&gt;</a:t>
            </a:r>
          </a:p>
          <a:p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CBF33-A30B-1E0D-28FB-FB13CD641863}"/>
              </a:ext>
            </a:extLst>
          </p:cNvPr>
          <p:cNvSpPr/>
          <p:nvPr/>
        </p:nvSpPr>
        <p:spPr>
          <a:xfrm>
            <a:off x="1602285" y="3913633"/>
            <a:ext cx="3051310" cy="1972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A4726-55AA-5E3C-D9AC-2B9D516BECEF}"/>
              </a:ext>
            </a:extLst>
          </p:cNvPr>
          <p:cNvSpPr/>
          <p:nvPr/>
        </p:nvSpPr>
        <p:spPr>
          <a:xfrm>
            <a:off x="1883856" y="413915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Touloise</a:t>
            </a:r>
            <a:endParaRPr lang="fi-F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D7816-F331-3598-C6A7-56A3BA245EA8}"/>
              </a:ext>
            </a:extLst>
          </p:cNvPr>
          <p:cNvSpPr/>
          <p:nvPr/>
        </p:nvSpPr>
        <p:spPr>
          <a:xfrm>
            <a:off x="1883855" y="478252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Montpellier</a:t>
            </a:r>
            <a:endParaRPr lang="fi-FI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22CA5-F333-31E1-DB70-C108ED5B44F7}"/>
              </a:ext>
            </a:extLst>
          </p:cNvPr>
          <p:cNvSpPr/>
          <p:nvPr/>
        </p:nvSpPr>
        <p:spPr>
          <a:xfrm>
            <a:off x="5346192" y="3039801"/>
            <a:ext cx="3736684" cy="2997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ABB2B-6BED-C25F-E2CE-C843DB8D78FC}"/>
              </a:ext>
            </a:extLst>
          </p:cNvPr>
          <p:cNvSpPr txBox="1"/>
          <p:nvPr/>
        </p:nvSpPr>
        <p:spPr>
          <a:xfrm>
            <a:off x="5411255" y="3103560"/>
            <a:ext cx="275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Key: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Ile-de-France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dirty="0"/>
              <a:t>Value: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&lt;City&gt;</a:t>
            </a:r>
          </a:p>
          <a:p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7110A-4127-50BE-75AF-C0619EAB29F5}"/>
              </a:ext>
            </a:extLst>
          </p:cNvPr>
          <p:cNvSpPr/>
          <p:nvPr/>
        </p:nvSpPr>
        <p:spPr>
          <a:xfrm>
            <a:off x="5674249" y="3913633"/>
            <a:ext cx="3051310" cy="1972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C15A-3ED3-9F53-4B92-30A44409975D}"/>
              </a:ext>
            </a:extLst>
          </p:cNvPr>
          <p:cNvSpPr/>
          <p:nvPr/>
        </p:nvSpPr>
        <p:spPr>
          <a:xfrm>
            <a:off x="5955820" y="413915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Paris</a:t>
            </a:r>
            <a:endParaRPr lang="fi-FI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56B99-5A68-C640-812E-88814E34CAB2}"/>
              </a:ext>
            </a:extLst>
          </p:cNvPr>
          <p:cNvSpPr/>
          <p:nvPr/>
        </p:nvSpPr>
        <p:spPr>
          <a:xfrm>
            <a:off x="5955819" y="478252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Marne La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Vallee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2486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BC2-4D18-99A7-2CE5-CB030683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7469C-FF2F-5D70-5515-3E209E82F072}"/>
              </a:ext>
            </a:extLst>
          </p:cNvPr>
          <p:cNvSpPr txBox="1"/>
          <p:nvPr/>
        </p:nvSpPr>
        <p:spPr>
          <a:xfrm>
            <a:off x="2726132" y="1690688"/>
            <a:ext cx="946586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City(name, region, population,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latitude, longitude);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if the region is in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regions.containsKey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region to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create a new list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the city to the list of cities in the region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(region).add(city);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9FA7-9398-2632-EA72-9CFFABE5BE7C}"/>
              </a:ext>
            </a:extLst>
          </p:cNvPr>
          <p:cNvSpPr txBox="1"/>
          <p:nvPr/>
        </p:nvSpPr>
        <p:spPr>
          <a:xfrm>
            <a:off x="662635" y="4892437"/>
            <a:ext cx="79034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regions.keySet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 +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230015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4ED-0B5C-6579-BE84-F4F2B378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Array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267C-C431-50BF-EFBE-5BF27C04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1550" cy="4351338"/>
          </a:xfrm>
        </p:spPr>
        <p:txBody>
          <a:bodyPr>
            <a:normAutofit/>
          </a:bodyPr>
          <a:lstStyle/>
          <a:p>
            <a:r>
              <a:rPr lang="fi-FI" sz="2400" dirty="0"/>
              <a:t>To </a:t>
            </a:r>
            <a:r>
              <a:rPr lang="fi-FI" sz="2400" dirty="0" err="1"/>
              <a:t>change</a:t>
            </a:r>
            <a:r>
              <a:rPr lang="fi-FI" sz="2400" dirty="0"/>
              <a:t> </a:t>
            </a:r>
            <a:r>
              <a:rPr lang="fi-FI" sz="2400" dirty="0" err="1"/>
              <a:t>value</a:t>
            </a:r>
            <a:r>
              <a:rPr lang="fi-FI" sz="2400" dirty="0"/>
              <a:t> of an </a:t>
            </a:r>
            <a:r>
              <a:rPr lang="fi-FI" sz="2400" dirty="0" err="1"/>
              <a:t>element</a:t>
            </a:r>
            <a:r>
              <a:rPr lang="fi-FI" sz="2400" dirty="0"/>
              <a:t>, </a:t>
            </a:r>
            <a:r>
              <a:rPr lang="fi-FI" sz="2400" dirty="0" err="1"/>
              <a:t>refer</a:t>
            </a:r>
            <a:r>
              <a:rPr lang="fi-FI" sz="2400" dirty="0"/>
              <a:t> to </a:t>
            </a:r>
            <a:r>
              <a:rPr lang="fi-FI" sz="2400" dirty="0" err="1"/>
              <a:t>index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Array</a:t>
            </a:r>
            <a:r>
              <a:rPr lang="fi-FI" sz="2400" dirty="0"/>
              <a:t> </a:t>
            </a:r>
            <a:r>
              <a:rPr lang="fi-FI" sz="2400" dirty="0" err="1"/>
              <a:t>Length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Loop</a:t>
            </a:r>
            <a:r>
              <a:rPr lang="fi-FI" sz="2400" dirty="0"/>
              <a:t> </a:t>
            </a:r>
            <a:r>
              <a:rPr lang="fi-FI" sz="2400" dirty="0" err="1"/>
              <a:t>through</a:t>
            </a:r>
            <a:r>
              <a:rPr lang="fi-FI" sz="2400" dirty="0"/>
              <a:t> an </a:t>
            </a:r>
            <a:r>
              <a:rPr lang="fi-FI" sz="2400" dirty="0" err="1"/>
              <a:t>array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/>
              <a:t>”For-</a:t>
            </a:r>
            <a:r>
              <a:rPr lang="fi-FI" sz="2400" dirty="0" err="1"/>
              <a:t>each</a:t>
            </a:r>
            <a:r>
              <a:rPr lang="fi-FI" sz="2400" dirty="0"/>
              <a:t>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5424E-C4D0-60DE-1BFD-FBFF1E1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1690688"/>
            <a:ext cx="6206352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”Renault"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7C3B60-B624-8706-9FF9-5497A3C4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2818435"/>
            <a:ext cx="6096000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45D59FC-DBDD-3A2C-0D1E-E8945F7D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3817260"/>
            <a:ext cx="5197965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F08A40-381E-250F-C9B1-D5BDF30F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4816085"/>
            <a:ext cx="3590094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alt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08E5-8F52-1CBE-2709-5D12A0B4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2A0-36B9-8FA1-75D8-564A2B99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is a resizable array, which can be found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The difference between a built-in array and an </a:t>
            </a:r>
            <a:r>
              <a:rPr lang="en-US" dirty="0" err="1"/>
              <a:t>ArrayList</a:t>
            </a:r>
            <a:r>
              <a:rPr lang="en-US" dirty="0"/>
              <a:t> in Java, is that the size of an array cannot be modified, while elements can be added and removed from an </a:t>
            </a:r>
            <a:r>
              <a:rPr lang="en-US" dirty="0" err="1"/>
              <a:t>ArrayList</a:t>
            </a:r>
            <a:r>
              <a:rPr lang="en-US" dirty="0"/>
              <a:t> whenever you want.</a:t>
            </a:r>
          </a:p>
          <a:p>
            <a:r>
              <a:rPr lang="en-US" dirty="0"/>
              <a:t>The syntax is also slightly different. An empty </a:t>
            </a:r>
            <a:r>
              <a:rPr lang="en-US" dirty="0" err="1"/>
              <a:t>ArrayList</a:t>
            </a:r>
            <a:r>
              <a:rPr lang="en-US" dirty="0"/>
              <a:t> is created as follows:</a:t>
            </a:r>
          </a:p>
          <a:p>
            <a:pPr lvl="1"/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&gt;();</a:t>
            </a:r>
            <a:r>
              <a:rPr kumimoji="0" lang="fi-FI" altLang="fi-FI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60F7-8980-3311-E63B-A4565BE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items</a:t>
            </a:r>
            <a:r>
              <a:rPr lang="fi-FI" dirty="0"/>
              <a:t> to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BF8D-C16F-D3FF-78F4-082FCDF9653E}"/>
              </a:ext>
            </a:extLst>
          </p:cNvPr>
          <p:cNvSpPr txBox="1"/>
          <p:nvPr/>
        </p:nvSpPr>
        <p:spPr>
          <a:xfrm>
            <a:off x="838200" y="2046706"/>
            <a:ext cx="9149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”Peugeot"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”Renault"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”Citroen"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}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i-FI" altLang="fi-FI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F617-4FC7-1B11-23DC-C862C077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ArrayList</a:t>
            </a:r>
            <a:r>
              <a:rPr lang="fi-FI" dirty="0"/>
              <a:t> </a:t>
            </a:r>
            <a:r>
              <a:rPr lang="fi-FI" dirty="0" err="1"/>
              <a:t>operations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E60D-4016-6D12-A48D-6BA40CAA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693" cy="435133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Access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cars.get</a:t>
            </a:r>
            <a:r>
              <a:rPr lang="fi-FI" dirty="0"/>
              <a:t>(0);</a:t>
            </a:r>
          </a:p>
          <a:p>
            <a:r>
              <a:rPr lang="fi-FI" dirty="0" err="1"/>
              <a:t>Change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cars.set</a:t>
            </a:r>
            <a:r>
              <a:rPr lang="fi-FI" dirty="0"/>
              <a:t>(0, ”Peugeot");</a:t>
            </a:r>
          </a:p>
          <a:p>
            <a:r>
              <a:rPr lang="fi-FI" dirty="0" err="1"/>
              <a:t>Remove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cars.remove</a:t>
            </a:r>
            <a:r>
              <a:rPr lang="fi-FI" dirty="0"/>
              <a:t>(0);</a:t>
            </a:r>
          </a:p>
          <a:p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all</a:t>
            </a:r>
            <a:endParaRPr lang="fi-FI" dirty="0"/>
          </a:p>
          <a:p>
            <a:pPr lvl="1"/>
            <a:r>
              <a:rPr lang="fi-FI" dirty="0" err="1"/>
              <a:t>cars.clear</a:t>
            </a:r>
            <a:r>
              <a:rPr lang="fi-FI" dirty="0"/>
              <a:t>();</a:t>
            </a:r>
          </a:p>
          <a:p>
            <a:r>
              <a:rPr lang="fi-FI" dirty="0" err="1"/>
              <a:t>Size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1"/>
            <a:r>
              <a:rPr lang="fi-FI" dirty="0" err="1"/>
              <a:t>cars.size</a:t>
            </a:r>
            <a:r>
              <a:rPr lang="fi-FI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734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2663-0A12-144B-7D6C-8CDF4551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65366-C9DE-ED6D-28EE-9CEA0F2F23B1}"/>
              </a:ext>
            </a:extLst>
          </p:cNvPr>
          <p:cNvSpPr txBox="1"/>
          <p:nvPr/>
        </p:nvSpPr>
        <p:spPr>
          <a:xfrm>
            <a:off x="1516912" y="1690688"/>
            <a:ext cx="87612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"Peugeot"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"Citroen"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"Renault"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</a:t>
            </a:r>
            <a:endParaRPr lang="fi-FI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fi-FI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cars.size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i++) {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cars.get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for-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endParaRPr lang="fi-FI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0746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4242</Words>
  <Application>Microsoft Office PowerPoint</Application>
  <PresentationFormat>Widescreen</PresentationFormat>
  <Paragraphs>577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Consolas</vt:lpstr>
      <vt:lpstr>Verdana</vt:lpstr>
      <vt:lpstr>Office Theme</vt:lpstr>
      <vt:lpstr>Data Structures and Algorithms</vt:lpstr>
      <vt:lpstr>Introduction</vt:lpstr>
      <vt:lpstr>Study material</vt:lpstr>
      <vt:lpstr>Java Array</vt:lpstr>
      <vt:lpstr>Java Array examples</vt:lpstr>
      <vt:lpstr>Java ArrayList</vt:lpstr>
      <vt:lpstr>Add items to an ArrayList</vt:lpstr>
      <vt:lpstr>ArrayList operations</vt:lpstr>
      <vt:lpstr>Loop through an ArrayList</vt:lpstr>
      <vt:lpstr>Numbers in ArrayList</vt:lpstr>
      <vt:lpstr>Sort an ArrayList</vt:lpstr>
      <vt:lpstr>Read a file</vt:lpstr>
      <vt:lpstr>Read a file to a list</vt:lpstr>
      <vt:lpstr>Exercise</vt:lpstr>
      <vt:lpstr>Exercise 1</vt:lpstr>
      <vt:lpstr>Comma separated (CSV) file of cities</vt:lpstr>
      <vt:lpstr>Reading contents of a CSV file to a list of objects</vt:lpstr>
      <vt:lpstr>Class for cities</vt:lpstr>
      <vt:lpstr>Class for the cities</vt:lpstr>
      <vt:lpstr>Split</vt:lpstr>
      <vt:lpstr>Split example</vt:lpstr>
      <vt:lpstr>Split row and create and object</vt:lpstr>
      <vt:lpstr>Read file and create a list of objects</vt:lpstr>
      <vt:lpstr>List of objects</vt:lpstr>
      <vt:lpstr>Sorting list of objects</vt:lpstr>
      <vt:lpstr>Sorting list of objects</vt:lpstr>
      <vt:lpstr>Sorting list of objects using lambda statements</vt:lpstr>
      <vt:lpstr>Sorting list of objects using lambda statements</vt:lpstr>
      <vt:lpstr>Sorting list of objects using lambda statements</vt:lpstr>
      <vt:lpstr>Sorting list of objects using lambda statements</vt:lpstr>
      <vt:lpstr>HashMap</vt:lpstr>
      <vt:lpstr>HashMap</vt:lpstr>
      <vt:lpstr>Example</vt:lpstr>
      <vt:lpstr>HashMap</vt:lpstr>
      <vt:lpstr>Loop through keys</vt:lpstr>
      <vt:lpstr>Loop through values</vt:lpstr>
      <vt:lpstr>Exercise 2</vt:lpstr>
      <vt:lpstr>Exercise 2 (answer)</vt:lpstr>
      <vt:lpstr>Exercise 3</vt:lpstr>
      <vt:lpstr>Exercise 3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Mäkelä, Petteri</dc:creator>
  <cp:lastModifiedBy>Mäkelä, Petteri</cp:lastModifiedBy>
  <cp:revision>61</cp:revision>
  <dcterms:created xsi:type="dcterms:W3CDTF">2024-10-30T10:35:05Z</dcterms:created>
  <dcterms:modified xsi:type="dcterms:W3CDTF">2024-11-05T16:49:55Z</dcterms:modified>
</cp:coreProperties>
</file>