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59" r:id="rId6"/>
    <p:sldId id="260" r:id="rId7"/>
    <p:sldId id="261" r:id="rId8"/>
    <p:sldId id="262" r:id="rId9"/>
    <p:sldId id="263" r:id="rId10"/>
    <p:sldId id="264" r:id="rId11"/>
    <p:sldId id="266" r:id="rId12"/>
    <p:sldId id="268" r:id="rId13"/>
    <p:sldId id="267" r:id="rId14"/>
    <p:sldId id="269" r:id="rId15"/>
    <p:sldId id="270" r:id="rId16"/>
    <p:sldId id="271" r:id="rId17"/>
    <p:sldId id="272" r:id="rId18"/>
    <p:sldId id="273"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301" r:id="rId39"/>
    <p:sldId id="302" r:id="rId40"/>
    <p:sldId id="295" r:id="rId41"/>
    <p:sldId id="296" r:id="rId42"/>
    <p:sldId id="297" r:id="rId43"/>
    <p:sldId id="298" r:id="rId44"/>
    <p:sldId id="299" r:id="rId45"/>
    <p:sldId id="300" r:id="rId46"/>
    <p:sldId id="326" r:id="rId47"/>
    <p:sldId id="318" r:id="rId48"/>
    <p:sldId id="319" r:id="rId49"/>
    <p:sldId id="320" r:id="rId50"/>
    <p:sldId id="321" r:id="rId51"/>
    <p:sldId id="322" r:id="rId52"/>
    <p:sldId id="323" r:id="rId53"/>
    <p:sldId id="324" r:id="rId54"/>
    <p:sldId id="325"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51" r:id="rId88"/>
    <p:sldId id="352" r:id="rId89"/>
    <p:sldId id="353" r:id="rId90"/>
    <p:sldId id="354" r:id="rId91"/>
    <p:sldId id="350" r:id="rId92"/>
    <p:sldId id="355" r:id="rId93"/>
    <p:sldId id="356" r:id="rId94"/>
    <p:sldId id="357" r:id="rId95"/>
    <p:sldId id="358" r:id="rId96"/>
    <p:sldId id="359" r:id="rId97"/>
    <p:sldId id="360" r:id="rId98"/>
    <p:sldId id="344" r:id="rId99"/>
    <p:sldId id="345" r:id="rId100"/>
    <p:sldId id="347" r:id="rId101"/>
    <p:sldId id="361" r:id="rId102"/>
    <p:sldId id="362" r:id="rId103"/>
    <p:sldId id="346" r:id="rId104"/>
    <p:sldId id="348" r:id="rId105"/>
    <p:sldId id="349" r:id="rId106"/>
    <p:sldId id="363" r:id="rId107"/>
    <p:sldId id="364" r:id="rId108"/>
    <p:sldId id="365" r:id="rId109"/>
    <p:sldId id="367" r:id="rId110"/>
    <p:sldId id="368" r:id="rId111"/>
    <p:sldId id="369" r:id="rId112"/>
    <p:sldId id="370" r:id="rId113"/>
    <p:sldId id="371" r:id="rId114"/>
    <p:sldId id="372" r:id="rId115"/>
    <p:sldId id="373" r:id="rId116"/>
    <p:sldId id="374" r:id="rId117"/>
    <p:sldId id="376" r:id="rId118"/>
    <p:sldId id="375" r:id="rId119"/>
    <p:sldId id="382" r:id="rId120"/>
    <p:sldId id="381" r:id="rId121"/>
    <p:sldId id="383" r:id="rId122"/>
    <p:sldId id="366" r:id="rId123"/>
    <p:sldId id="377" r:id="rId124"/>
    <p:sldId id="378" r:id="rId125"/>
    <p:sldId id="379" r:id="rId126"/>
    <p:sldId id="380" r:id="rId127"/>
    <p:sldId id="384" r:id="rId128"/>
    <p:sldId id="385" r:id="rId129"/>
    <p:sldId id="386" r:id="rId130"/>
    <p:sldId id="388" r:id="rId131"/>
    <p:sldId id="389" r:id="rId132"/>
    <p:sldId id="390" r:id="rId133"/>
    <p:sldId id="391" r:id="rId134"/>
    <p:sldId id="392" r:id="rId135"/>
    <p:sldId id="393" r:id="rId136"/>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685800" y="2130425"/>
            <a:ext cx="7772400" cy="1470025"/>
          </a:xfrm>
        </p:spPr>
        <p:txBody>
          <a:bodyPr/>
          <a:lstStyle/>
          <a:p>
            <a:r>
              <a:rPr lang="fi-FI" smtClean="0"/>
              <a:t>Muokkaa perustyyl. napsautt.</a:t>
            </a:r>
            <a:endParaRPr lang="fi-FI"/>
          </a:p>
        </p:txBody>
      </p:sp>
      <p:sp>
        <p:nvSpPr>
          <p:cNvPr id="3" name="Alaotsikk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t>9.12.2014</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t>9.12.2014</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29400" y="274638"/>
            <a:ext cx="2057400" cy="5851525"/>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457200" y="274638"/>
            <a:ext cx="6019800" cy="5851525"/>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t>9.12.2014</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D672AF66-0BE7-423D-A1D1-0E9F1936AD3A}" type="datetimeFigureOut">
              <a:rPr lang="fi-FI" smtClean="0"/>
              <a:t>9.12.2014</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smtClean="0"/>
              <a:t>Muokkaa perustyyl. napsautt.</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Päivämäärän paikkamerkki 3"/>
          <p:cNvSpPr>
            <a:spLocks noGrp="1"/>
          </p:cNvSpPr>
          <p:nvPr>
            <p:ph type="dt" sz="half" idx="10"/>
          </p:nvPr>
        </p:nvSpPr>
        <p:spPr/>
        <p:txBody>
          <a:bodyPr/>
          <a:lstStyle/>
          <a:p>
            <a:fld id="{D672AF66-0BE7-423D-A1D1-0E9F1936AD3A}" type="datetimeFigureOut">
              <a:rPr lang="fi-FI" smtClean="0"/>
              <a:t>9.12.2014</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D672AF66-0BE7-423D-A1D1-0E9F1936AD3A}" type="datetimeFigureOut">
              <a:rPr lang="fi-FI" smtClean="0"/>
              <a:t>9.12.2014</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D672AF66-0BE7-423D-A1D1-0E9F1936AD3A}" type="datetimeFigureOut">
              <a:rPr lang="fi-FI" smtClean="0"/>
              <a:t>9.12.2014</a:t>
            </a:fld>
            <a:endParaRPr lang="fi-FI"/>
          </a:p>
        </p:txBody>
      </p:sp>
      <p:sp>
        <p:nvSpPr>
          <p:cNvPr id="8" name="Alatunnisteen paikkamerkki 7"/>
          <p:cNvSpPr>
            <a:spLocks noGrp="1"/>
          </p:cNvSpPr>
          <p:nvPr>
            <p:ph type="ftr" sz="quarter" idx="11"/>
          </p:nvPr>
        </p:nvSpPr>
        <p:spPr/>
        <p:txBody>
          <a:bodyPr/>
          <a:lstStyle/>
          <a:p>
            <a:endParaRPr lang="fi-FI"/>
          </a:p>
        </p:txBody>
      </p:sp>
      <p:sp>
        <p:nvSpPr>
          <p:cNvPr id="9" name="Dian numeron paikkamerkki 8"/>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D672AF66-0BE7-423D-A1D1-0E9F1936AD3A}" type="datetimeFigureOut">
              <a:rPr lang="fi-FI" smtClean="0"/>
              <a:t>9.12.2014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Dian numeron paikkamerkki 4"/>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D672AF66-0BE7-423D-A1D1-0E9F1936AD3A}" type="datetimeFigureOut">
              <a:rPr lang="fi-FI" smtClean="0"/>
              <a:t>9.12.2014</a:t>
            </a:fld>
            <a:endParaRPr lang="fi-FI"/>
          </a:p>
        </p:txBody>
      </p:sp>
      <p:sp>
        <p:nvSpPr>
          <p:cNvPr id="3" name="Alatunnisteen paikkamerkki 2"/>
          <p:cNvSpPr>
            <a:spLocks noGrp="1"/>
          </p:cNvSpPr>
          <p:nvPr>
            <p:ph type="ftr" sz="quarter" idx="11"/>
          </p:nvPr>
        </p:nvSpPr>
        <p:spPr/>
        <p:txBody>
          <a:bodyPr/>
          <a:lstStyle/>
          <a:p>
            <a:endParaRPr lang="fi-FI"/>
          </a:p>
        </p:txBody>
      </p:sp>
      <p:sp>
        <p:nvSpPr>
          <p:cNvPr id="4" name="Dian numeron paikkamerkki 3"/>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smtClean="0"/>
              <a:t>Muokkaa perustyyl. napsautt.</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D672AF66-0BE7-423D-A1D1-0E9F1936AD3A}" type="datetimeFigureOut">
              <a:rPr lang="fi-FI" smtClean="0"/>
              <a:t>9.12.2014</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smtClean="0"/>
              <a:t>Muokkaa perustyyl. napsautt.</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D672AF66-0BE7-423D-A1D1-0E9F1936AD3A}" type="datetimeFigureOut">
              <a:rPr lang="fi-FI" smtClean="0"/>
              <a:t>9.12.2014</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48F91F16-78E2-4C6D-9D0C-86236917104C}" type="slidenum">
              <a:rPr lang="fi-FI" smtClean="0"/>
              <a:t>‹#›</a:t>
            </a:fld>
            <a:endParaRPr lang="fi-FI"/>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2AF66-0BE7-423D-A1D1-0E9F1936AD3A}" type="datetimeFigureOut">
              <a:rPr lang="fi-FI" smtClean="0"/>
              <a:t>9.12.2014</a:t>
            </a:fld>
            <a:endParaRPr lang="fi-FI"/>
          </a:p>
        </p:txBody>
      </p:sp>
      <p:sp>
        <p:nvSpPr>
          <p:cNvPr id="5" name="Alatunnisteen paikkamerk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91F16-78E2-4C6D-9D0C-86236917104C}" type="slidenum">
              <a:rPr lang="fi-FI" smtClean="0"/>
              <a:t>‹#›</a:t>
            </a:fld>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hyperlink" Target="http://msdn.microsoft.com/en-us/library/ms186203.aspx" TargetMode="External"/><Relationship Id="rId2" Type="http://schemas.openxmlformats.org/officeDocument/2006/relationships/hyperlink" Target="http://msdn.microsoft.com/en-us/library/da0f23z7(v=vs.110).aspx"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msdn.microsoft.com/en-us/library/785scy3c.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smtClean="0"/>
              <a:t>Olio-ohjelmointi</a:t>
            </a:r>
            <a:endParaRPr lang="fi-FI" dirty="0"/>
          </a:p>
        </p:txBody>
      </p:sp>
      <p:sp>
        <p:nvSpPr>
          <p:cNvPr id="3" name="Subtitle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2663873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fi-FI" smtClean="0"/>
              <a:t>Esimerkki: luokka Tyontekija</a:t>
            </a:r>
          </a:p>
        </p:txBody>
      </p:sp>
      <p:sp>
        <p:nvSpPr>
          <p:cNvPr id="124931" name="Rectangle 4"/>
          <p:cNvSpPr>
            <a:spLocks noChangeArrowheads="1"/>
          </p:cNvSpPr>
          <p:nvPr/>
        </p:nvSpPr>
        <p:spPr bwMode="auto">
          <a:xfrm>
            <a:off x="4140200" y="1773238"/>
            <a:ext cx="2808288" cy="792162"/>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r>
              <a:rPr lang="fi-FI" sz="2000" dirty="0" err="1" smtClean="0"/>
              <a:t>Employee</a:t>
            </a:r>
            <a:endParaRPr lang="fi-FI" sz="2000" dirty="0"/>
          </a:p>
        </p:txBody>
      </p:sp>
      <p:sp>
        <p:nvSpPr>
          <p:cNvPr id="124932" name="Rectangle 5"/>
          <p:cNvSpPr>
            <a:spLocks noChangeArrowheads="1"/>
          </p:cNvSpPr>
          <p:nvPr/>
        </p:nvSpPr>
        <p:spPr bwMode="auto">
          <a:xfrm>
            <a:off x="4140200" y="2565400"/>
            <a:ext cx="2808288" cy="1223963"/>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r>
              <a:rPr lang="fi-FI" sz="2000" dirty="0" err="1" smtClean="0"/>
              <a:t>firstname</a:t>
            </a:r>
            <a:r>
              <a:rPr lang="fi-FI" sz="2000" dirty="0" smtClean="0"/>
              <a:t>: </a:t>
            </a:r>
            <a:r>
              <a:rPr lang="fi-FI" sz="2000" dirty="0" err="1"/>
              <a:t>s</a:t>
            </a:r>
            <a:r>
              <a:rPr lang="fi-FI" sz="2000" dirty="0" err="1" smtClean="0"/>
              <a:t>tring</a:t>
            </a:r>
            <a:endParaRPr lang="fi-FI" sz="2000" dirty="0"/>
          </a:p>
          <a:p>
            <a:r>
              <a:rPr lang="fi-FI" sz="2000" dirty="0" err="1" smtClean="0"/>
              <a:t>lastname</a:t>
            </a:r>
            <a:r>
              <a:rPr lang="fi-FI" sz="2000" dirty="0" smtClean="0"/>
              <a:t>: </a:t>
            </a:r>
            <a:r>
              <a:rPr lang="fi-FI" sz="2000" dirty="0" err="1"/>
              <a:t>s</a:t>
            </a:r>
            <a:r>
              <a:rPr lang="fi-FI" sz="2000" dirty="0" err="1" smtClean="0"/>
              <a:t>tring</a:t>
            </a:r>
            <a:endParaRPr lang="fi-FI" sz="2000" dirty="0"/>
          </a:p>
          <a:p>
            <a:r>
              <a:rPr lang="fi-FI" sz="2000" dirty="0" err="1" smtClean="0"/>
              <a:t>salary</a:t>
            </a:r>
            <a:r>
              <a:rPr lang="fi-FI" sz="2000" dirty="0" smtClean="0"/>
              <a:t>: </a:t>
            </a:r>
            <a:r>
              <a:rPr lang="fi-FI" sz="2000" dirty="0" err="1"/>
              <a:t>double</a:t>
            </a:r>
            <a:endParaRPr lang="fi-FI" sz="2000" dirty="0"/>
          </a:p>
        </p:txBody>
      </p:sp>
      <p:sp>
        <p:nvSpPr>
          <p:cNvPr id="124933" name="Rectangle 6"/>
          <p:cNvSpPr>
            <a:spLocks noChangeArrowheads="1"/>
          </p:cNvSpPr>
          <p:nvPr/>
        </p:nvSpPr>
        <p:spPr bwMode="auto">
          <a:xfrm>
            <a:off x="4140200" y="3789363"/>
            <a:ext cx="2808288" cy="172720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r>
              <a:rPr lang="fi-FI" sz="2000" dirty="0" err="1"/>
              <a:t>G</a:t>
            </a:r>
            <a:r>
              <a:rPr lang="fi-FI" sz="2000" dirty="0" err="1" smtClean="0"/>
              <a:t>etName</a:t>
            </a:r>
            <a:r>
              <a:rPr lang="fi-FI" sz="2000" dirty="0" smtClean="0"/>
              <a:t>()</a:t>
            </a:r>
            <a:endParaRPr lang="fi-FI" sz="2000" dirty="0"/>
          </a:p>
          <a:p>
            <a:r>
              <a:rPr lang="fi-FI" sz="2000" dirty="0" err="1"/>
              <a:t>S</a:t>
            </a:r>
            <a:r>
              <a:rPr lang="fi-FI" sz="2000" dirty="0" err="1" smtClean="0"/>
              <a:t>etSalary</a:t>
            </a:r>
            <a:r>
              <a:rPr lang="fi-FI" sz="2000" dirty="0" smtClean="0"/>
              <a:t>()</a:t>
            </a:r>
          </a:p>
          <a:p>
            <a:r>
              <a:rPr lang="fi-FI" sz="2000" dirty="0" err="1"/>
              <a:t>G</a:t>
            </a:r>
            <a:r>
              <a:rPr lang="fi-FI" sz="2000" dirty="0" err="1" smtClean="0"/>
              <a:t>etSalary</a:t>
            </a:r>
            <a:r>
              <a:rPr lang="fi-FI" sz="2000" dirty="0" smtClean="0"/>
              <a:t>()</a:t>
            </a:r>
            <a:endParaRPr lang="fi-FI" sz="2000" dirty="0"/>
          </a:p>
          <a:p>
            <a:r>
              <a:rPr lang="fi-FI" sz="2000" dirty="0" err="1"/>
              <a:t>R</a:t>
            </a:r>
            <a:r>
              <a:rPr lang="fi-FI" sz="2000" dirty="0" err="1" smtClean="0"/>
              <a:t>aiseSalary</a:t>
            </a:r>
            <a:r>
              <a:rPr lang="fi-FI" sz="2000" dirty="0" smtClean="0"/>
              <a:t>()</a:t>
            </a:r>
            <a:endParaRPr lang="fi-FI" sz="2000" dirty="0"/>
          </a:p>
          <a:p>
            <a:r>
              <a:rPr lang="fi-FI" sz="2000" dirty="0" err="1"/>
              <a:t>T</a:t>
            </a:r>
            <a:r>
              <a:rPr lang="fi-FI" sz="2000" dirty="0" err="1" smtClean="0"/>
              <a:t>oString</a:t>
            </a:r>
            <a:r>
              <a:rPr lang="fi-FI" sz="2000" dirty="0"/>
              <a:t>()</a:t>
            </a:r>
          </a:p>
        </p:txBody>
      </p:sp>
      <p:sp>
        <p:nvSpPr>
          <p:cNvPr id="124934" name="Text Box 7"/>
          <p:cNvSpPr txBox="1">
            <a:spLocks noChangeArrowheads="1"/>
          </p:cNvSpPr>
          <p:nvPr/>
        </p:nvSpPr>
        <p:spPr bwMode="auto">
          <a:xfrm>
            <a:off x="7086600" y="1989138"/>
            <a:ext cx="1554163" cy="396875"/>
          </a:xfrm>
          <a:prstGeom prst="rect">
            <a:avLst/>
          </a:prstGeom>
          <a:noFill/>
          <a:ln w="9525">
            <a:noFill/>
            <a:miter lim="800000"/>
            <a:headEnd/>
            <a:tailEnd/>
          </a:ln>
        </p:spPr>
        <p:txBody>
          <a:bodyPr wrap="none">
            <a:spAutoFit/>
          </a:bodyPr>
          <a:lstStyle/>
          <a:p>
            <a:r>
              <a:rPr lang="fi-FI" sz="2000"/>
              <a:t>Luokan nimi</a:t>
            </a:r>
          </a:p>
        </p:txBody>
      </p:sp>
      <p:sp>
        <p:nvSpPr>
          <p:cNvPr id="124935" name="Text Box 9"/>
          <p:cNvSpPr txBox="1">
            <a:spLocks noChangeArrowheads="1"/>
          </p:cNvSpPr>
          <p:nvPr/>
        </p:nvSpPr>
        <p:spPr bwMode="auto">
          <a:xfrm>
            <a:off x="7092950" y="2708275"/>
            <a:ext cx="1835150" cy="1006475"/>
          </a:xfrm>
          <a:prstGeom prst="rect">
            <a:avLst/>
          </a:prstGeom>
          <a:noFill/>
          <a:ln w="9525">
            <a:noFill/>
            <a:miter lim="800000"/>
            <a:headEnd/>
            <a:tailEnd/>
          </a:ln>
        </p:spPr>
        <p:txBody>
          <a:bodyPr wrap="none">
            <a:spAutoFit/>
          </a:bodyPr>
          <a:lstStyle/>
          <a:p>
            <a:r>
              <a:rPr lang="fi-FI" sz="2000"/>
              <a:t>Attribuutit</a:t>
            </a:r>
          </a:p>
          <a:p>
            <a:r>
              <a:rPr lang="fi-FI" sz="2000"/>
              <a:t>eli tiedot eli</a:t>
            </a:r>
            <a:br>
              <a:rPr lang="fi-FI" sz="2000"/>
            </a:br>
            <a:r>
              <a:rPr lang="fi-FI" sz="2000"/>
              <a:t>jäsenmuuttujat</a:t>
            </a:r>
          </a:p>
        </p:txBody>
      </p:sp>
      <p:sp>
        <p:nvSpPr>
          <p:cNvPr id="124936" name="Text Box 10"/>
          <p:cNvSpPr txBox="1">
            <a:spLocks noChangeArrowheads="1"/>
          </p:cNvSpPr>
          <p:nvPr/>
        </p:nvSpPr>
        <p:spPr bwMode="auto">
          <a:xfrm>
            <a:off x="7164388" y="4149725"/>
            <a:ext cx="1016000" cy="396875"/>
          </a:xfrm>
          <a:prstGeom prst="rect">
            <a:avLst/>
          </a:prstGeom>
          <a:noFill/>
          <a:ln w="9525">
            <a:noFill/>
            <a:miter lim="800000"/>
            <a:headEnd/>
            <a:tailEnd/>
          </a:ln>
        </p:spPr>
        <p:txBody>
          <a:bodyPr wrap="none">
            <a:spAutoFit/>
          </a:bodyPr>
          <a:lstStyle/>
          <a:p>
            <a:r>
              <a:rPr lang="fi-FI" sz="2000"/>
              <a:t>Metodit</a:t>
            </a:r>
          </a:p>
        </p:txBody>
      </p:sp>
      <p:sp>
        <p:nvSpPr>
          <p:cNvPr id="124937" name="Text Box 11"/>
          <p:cNvSpPr txBox="1">
            <a:spLocks noChangeArrowheads="1"/>
          </p:cNvSpPr>
          <p:nvPr/>
        </p:nvSpPr>
        <p:spPr bwMode="auto">
          <a:xfrm>
            <a:off x="611560" y="1785658"/>
            <a:ext cx="3241657" cy="1938992"/>
          </a:xfrm>
          <a:prstGeom prst="rect">
            <a:avLst/>
          </a:prstGeom>
          <a:noFill/>
          <a:ln w="9525">
            <a:noFill/>
            <a:miter lim="800000"/>
            <a:headEnd/>
            <a:tailEnd/>
          </a:ln>
        </p:spPr>
        <p:txBody>
          <a:bodyPr wrap="none">
            <a:spAutoFit/>
          </a:bodyPr>
          <a:lstStyle/>
          <a:p>
            <a:r>
              <a:rPr lang="fi-FI" sz="2000" dirty="0" smtClean="0"/>
              <a:t>Luokkaan Työntekijä</a:t>
            </a:r>
            <a:r>
              <a:rPr lang="fi-FI" sz="2000" dirty="0"/>
              <a:t/>
            </a:r>
            <a:br>
              <a:rPr lang="fi-FI" sz="2000" dirty="0"/>
            </a:br>
            <a:r>
              <a:rPr lang="fi-FI" sz="2000" dirty="0"/>
              <a:t>kerätään työntekijän</a:t>
            </a:r>
            <a:br>
              <a:rPr lang="fi-FI" sz="2000" dirty="0"/>
            </a:br>
            <a:r>
              <a:rPr lang="fi-FI" sz="2000" dirty="0"/>
              <a:t>tietojen käsittelemiseen</a:t>
            </a:r>
            <a:br>
              <a:rPr lang="fi-FI" sz="2000" dirty="0"/>
            </a:br>
            <a:r>
              <a:rPr lang="fi-FI" sz="2000" dirty="0"/>
              <a:t>tarvittavat tiedot (attribuutit)</a:t>
            </a:r>
            <a:br>
              <a:rPr lang="fi-FI" sz="2000" dirty="0"/>
            </a:br>
            <a:r>
              <a:rPr lang="fi-FI" sz="2000" dirty="0"/>
              <a:t>ja toiminnot (metodit</a:t>
            </a:r>
            <a:r>
              <a:rPr lang="fi-FI" sz="2000" dirty="0" smtClean="0"/>
              <a:t>)</a:t>
            </a:r>
          </a:p>
          <a:p>
            <a:r>
              <a:rPr lang="fi-FI" sz="2000" dirty="0" smtClean="0"/>
              <a:t>(</a:t>
            </a:r>
            <a:r>
              <a:rPr lang="fi-FI" sz="2000" dirty="0" err="1" smtClean="0"/>
              <a:t>C#:ssa</a:t>
            </a:r>
            <a:r>
              <a:rPr lang="fi-FI" sz="2000" dirty="0" smtClean="0"/>
              <a:t> lisäksi ominaisuudet)</a:t>
            </a:r>
            <a:endParaRPr lang="fi-FI" sz="2000" dirty="0"/>
          </a:p>
        </p:txBody>
      </p:sp>
    </p:spTree>
    <p:extLst>
      <p:ext uri="{BB962C8B-B14F-4D97-AF65-F5344CB8AC3E}">
        <p14:creationId xmlns:p14="http://schemas.microsoft.com/office/powerpoint/2010/main" val="12178868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r>
              <a:rPr lang="fi-FI" smtClean="0"/>
              <a:t>Dynaaminen sidonta</a:t>
            </a:r>
          </a:p>
        </p:txBody>
      </p:sp>
      <p:sp>
        <p:nvSpPr>
          <p:cNvPr id="221187" name="Rectangle 3"/>
          <p:cNvSpPr>
            <a:spLocks noGrp="1" noChangeArrowheads="1"/>
          </p:cNvSpPr>
          <p:nvPr>
            <p:ph type="body" idx="1"/>
          </p:nvPr>
        </p:nvSpPr>
        <p:spPr>
          <a:xfrm>
            <a:off x="457200" y="1412776"/>
            <a:ext cx="8229600" cy="4713387"/>
          </a:xfrm>
        </p:spPr>
        <p:txBody>
          <a:bodyPr>
            <a:noAutofit/>
          </a:bodyPr>
          <a:lstStyle/>
          <a:p>
            <a:pPr eaLnBrk="1" hangingPunct="1"/>
            <a:r>
              <a:rPr lang="fi-FI" sz="2000" dirty="0" smtClean="0"/>
              <a:t>Luokkahierarkioiden etuna on se, että toiminnot voidaan toteuttaa perityissä luokissa eri tavoin. </a:t>
            </a:r>
          </a:p>
          <a:p>
            <a:pPr eaLnBrk="1" hangingPunct="1"/>
            <a:r>
              <a:rPr lang="fi-FI" sz="2000" dirty="0" smtClean="0"/>
              <a:t>Perityssä luokassa voidaan </a:t>
            </a:r>
            <a:r>
              <a:rPr lang="fi-FI" sz="2000" b="1" dirty="0" smtClean="0"/>
              <a:t>korvata</a:t>
            </a:r>
            <a:r>
              <a:rPr lang="fi-FI" sz="2000" dirty="0" smtClean="0"/>
              <a:t> kantaluokassa esitellyt metodit. Näin saadaan tehtyä perittyyn luokkaan kantaluokasta poikkeava toiminnallisuus</a:t>
            </a:r>
          </a:p>
          <a:p>
            <a:pPr eaLnBrk="1" hangingPunct="1"/>
            <a:r>
              <a:rPr lang="fi-FI" sz="2000" dirty="0" smtClean="0"/>
              <a:t>Kun metodia kutsutaan kantaluokan tyyppisen olioviittauksen kautta, määräytyy kutsuttava metodi </a:t>
            </a:r>
            <a:r>
              <a:rPr lang="fi-FI" sz="2000" b="1" dirty="0" smtClean="0"/>
              <a:t>ajon aikana</a:t>
            </a:r>
            <a:r>
              <a:rPr lang="fi-FI" sz="2000" dirty="0" smtClean="0"/>
              <a:t>. Kutsuttava metodi ei määräydy olioviittauksen tyypin mukaan, vaan sen mukaan mitä tyyppiä itse olio on. Tätä kutsutaan </a:t>
            </a:r>
            <a:r>
              <a:rPr lang="fi-FI" sz="2000" b="1" dirty="0" smtClean="0"/>
              <a:t>dynaamiseksi sidonnaksi</a:t>
            </a:r>
            <a:r>
              <a:rPr lang="fi-FI" sz="2000" dirty="0" smtClean="0"/>
              <a:t>.</a:t>
            </a:r>
          </a:p>
          <a:p>
            <a:pPr eaLnBrk="1" hangingPunct="1"/>
            <a:r>
              <a:rPr lang="fi-FI" sz="2000" dirty="0" smtClean="0"/>
              <a:t>Korvaavan metodin valinta liittyy dynaamisesti (ajonaikaisesti) olion tyyppiin, ei olioviittausmuuttujan tyyppiin. Tätä kutsutaan myös </a:t>
            </a:r>
            <a:r>
              <a:rPr lang="fi-FI" sz="2000" b="1" dirty="0" smtClean="0"/>
              <a:t>polymorfismiksi</a:t>
            </a:r>
            <a:r>
              <a:rPr lang="fi-FI" sz="2000" dirty="0" smtClean="0"/>
              <a:t> eli </a:t>
            </a:r>
            <a:r>
              <a:rPr lang="fi-FI" sz="2000" b="1" dirty="0" smtClean="0"/>
              <a:t>monimuotoisuudeksi</a:t>
            </a:r>
          </a:p>
          <a:p>
            <a:pPr eaLnBrk="1" hangingPunct="1"/>
            <a:r>
              <a:rPr lang="fi-FI" sz="2000" dirty="0" err="1" smtClean="0"/>
              <a:t>C#-ohjelmointikielessä</a:t>
            </a:r>
            <a:endParaRPr lang="fi-FI" sz="2000" dirty="0"/>
          </a:p>
          <a:p>
            <a:pPr lvl="1"/>
            <a:r>
              <a:rPr lang="fi-FI" sz="1600" dirty="0" smtClean="0"/>
              <a:t>korvaavassa metodissa pitää olla avainsana </a:t>
            </a:r>
            <a:r>
              <a:rPr lang="fi-FI" sz="1600" dirty="0" err="1" smtClean="0"/>
              <a:t>override</a:t>
            </a:r>
            <a:r>
              <a:rPr lang="fi-FI" sz="1600" dirty="0" smtClean="0"/>
              <a:t> (aliluokassa)</a:t>
            </a:r>
          </a:p>
          <a:p>
            <a:pPr lvl="1"/>
            <a:r>
              <a:rPr lang="fi-FI" sz="1600" dirty="0" smtClean="0"/>
              <a:t>Korvattavassa metodissa pitää olla avainsana </a:t>
            </a:r>
            <a:r>
              <a:rPr lang="fi-FI" sz="1600" dirty="0" err="1" smtClean="0"/>
              <a:t>virtual</a:t>
            </a:r>
            <a:r>
              <a:rPr lang="fi-FI" sz="1600" dirty="0" smtClean="0"/>
              <a:t> (yliluokassa)</a:t>
            </a:r>
          </a:p>
          <a:p>
            <a:pPr lvl="1"/>
            <a:endParaRPr lang="fi-FI" sz="1600" dirty="0" smtClean="0"/>
          </a:p>
          <a:p>
            <a:pPr lvl="1"/>
            <a:endParaRPr lang="fi-FI" sz="1600" dirty="0" smtClean="0"/>
          </a:p>
          <a:p>
            <a:pPr eaLnBrk="1" hangingPunct="1"/>
            <a:endParaRPr lang="fi-FI" sz="2000" dirty="0" smtClean="0"/>
          </a:p>
          <a:p>
            <a:pPr eaLnBrk="1" hangingPunct="1"/>
            <a:endParaRPr lang="fi-FI" sz="2000" dirty="0" smtClean="0"/>
          </a:p>
        </p:txBody>
      </p:sp>
    </p:spTree>
    <p:extLst>
      <p:ext uri="{BB962C8B-B14F-4D97-AF65-F5344CB8AC3E}">
        <p14:creationId xmlns:p14="http://schemas.microsoft.com/office/powerpoint/2010/main" val="442782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Dynaaminen sidonta - esimerkki</a:t>
            </a:r>
          </a:p>
        </p:txBody>
      </p:sp>
      <p:sp>
        <p:nvSpPr>
          <p:cNvPr id="3" name="Content Placeholder 2"/>
          <p:cNvSpPr>
            <a:spLocks noGrp="1"/>
          </p:cNvSpPr>
          <p:nvPr>
            <p:ph idx="1"/>
          </p:nvPr>
        </p:nvSpPr>
        <p:spPr>
          <a:xfrm>
            <a:off x="457200" y="1600200"/>
            <a:ext cx="2818656" cy="4525963"/>
          </a:xfrm>
        </p:spPr>
        <p:txBody>
          <a:bodyPr>
            <a:normAutofit fontScale="92500" lnSpcReduction="20000"/>
          </a:bodyPr>
          <a:lstStyle/>
          <a:p>
            <a:r>
              <a:rPr lang="fi-FI" sz="2000" dirty="0" smtClean="0"/>
              <a:t>Listan alkiot on määritelty kantaluokan tyyppisiksi (</a:t>
            </a:r>
            <a:r>
              <a:rPr lang="fi-FI" sz="2000" dirty="0" err="1" smtClean="0"/>
              <a:t>List</a:t>
            </a:r>
            <a:r>
              <a:rPr lang="fi-FI" sz="2000" dirty="0" smtClean="0"/>
              <a:t>&lt;Kuvio&gt;)</a:t>
            </a:r>
          </a:p>
          <a:p>
            <a:r>
              <a:rPr lang="fi-FI" sz="2000" dirty="0" smtClean="0"/>
              <a:t>Listaan voidaan lisätä perittyjen luokkien olioita</a:t>
            </a:r>
          </a:p>
          <a:p>
            <a:r>
              <a:rPr lang="fi-FI" sz="2000" dirty="0" smtClean="0"/>
              <a:t>Toistolauseessa kutsutaan pinta-alan laskentaa kantaluokan Kuvio-tyyppisen olioviittauksen kautta</a:t>
            </a:r>
          </a:p>
          <a:p>
            <a:r>
              <a:rPr lang="fi-FI" sz="2000" dirty="0" smtClean="0"/>
              <a:t>Kutsutaan pinta-alan laskentaa, joka määräytyy olion tyypin mukaan, ei viittausmuuttujan tyypin mukaan</a:t>
            </a:r>
            <a:endParaRPr lang="fi-FI"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562" y="1844824"/>
            <a:ext cx="5602266"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1044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3466728" cy="4525963"/>
          </a:xfrm>
        </p:spPr>
        <p:txBody>
          <a:bodyPr>
            <a:normAutofit/>
          </a:bodyPr>
          <a:lstStyle/>
          <a:p>
            <a:r>
              <a:rPr lang="fi-FI" sz="2400" dirty="0" smtClean="0"/>
              <a:t>Kantaluokassa palkankorotus on määritelty virtuaaliseksi, eli se voidaan korvata perityssä luokassa</a:t>
            </a:r>
          </a:p>
          <a:p>
            <a:r>
              <a:rPr lang="fi-FI" sz="2400" dirty="0" smtClean="0"/>
              <a:t>Perityn luokan palkankorotus korvaa (</a:t>
            </a:r>
            <a:r>
              <a:rPr lang="fi-FI" sz="2400" dirty="0" err="1" smtClean="0"/>
              <a:t>override</a:t>
            </a:r>
            <a:r>
              <a:rPr lang="fi-FI" sz="2400" dirty="0" smtClean="0"/>
              <a:t>) </a:t>
            </a:r>
            <a:r>
              <a:rPr lang="fi-FI" sz="2400" smtClean="0"/>
              <a:t>kantaluokan palkankorotuksen</a:t>
            </a:r>
            <a:endParaRPr lang="fi-FI"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574" y="332656"/>
            <a:ext cx="38195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140968"/>
            <a:ext cx="4038600"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31987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r>
              <a:rPr lang="fi-FI" dirty="0" smtClean="0"/>
              <a:t>Dynaaminen sidonta - esimerkki</a:t>
            </a:r>
          </a:p>
        </p:txBody>
      </p:sp>
      <p:pic>
        <p:nvPicPr>
          <p:cNvPr id="220163" name="Picture 3"/>
          <p:cNvPicPr>
            <a:picLocks noChangeAspect="1" noChangeArrowheads="1"/>
          </p:cNvPicPr>
          <p:nvPr/>
        </p:nvPicPr>
        <p:blipFill>
          <a:blip r:embed="rId2"/>
          <a:srcRect/>
          <a:stretch>
            <a:fillRect/>
          </a:stretch>
        </p:blipFill>
        <p:spPr bwMode="auto">
          <a:xfrm>
            <a:off x="395288" y="1557338"/>
            <a:ext cx="8208962" cy="4911725"/>
          </a:xfrm>
          <a:prstGeom prst="rect">
            <a:avLst/>
          </a:prstGeom>
          <a:noFill/>
          <a:ln w="9525">
            <a:noFill/>
            <a:miter lim="800000"/>
            <a:headEnd/>
            <a:tailEnd/>
          </a:ln>
        </p:spPr>
      </p:pic>
    </p:spTree>
    <p:extLst>
      <p:ext uri="{BB962C8B-B14F-4D97-AF65-F5344CB8AC3E}">
        <p14:creationId xmlns:p14="http://schemas.microsoft.com/office/powerpoint/2010/main" val="4680092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smtClean="0"/>
              <a:t>Abstrakti kantaluokka</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42434195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r>
              <a:rPr lang="fi-FI" smtClean="0"/>
              <a:t>Abstrakti kantaluokka</a:t>
            </a:r>
          </a:p>
        </p:txBody>
      </p:sp>
      <p:sp>
        <p:nvSpPr>
          <p:cNvPr id="224259" name="Rectangle 3"/>
          <p:cNvSpPr>
            <a:spLocks noGrp="1" noChangeArrowheads="1"/>
          </p:cNvSpPr>
          <p:nvPr>
            <p:ph type="body" idx="1"/>
          </p:nvPr>
        </p:nvSpPr>
        <p:spPr/>
        <p:txBody>
          <a:bodyPr/>
          <a:lstStyle/>
          <a:p>
            <a:pPr lvl="1" eaLnBrk="1" hangingPunct="1">
              <a:buFontTx/>
              <a:buChar char="•"/>
            </a:pPr>
            <a:r>
              <a:rPr lang="fi-FI" sz="2000" dirty="0" smtClean="0"/>
              <a:t>Abstraktia luokkaa käytetään usein luokkahierarkian perusluokkana</a:t>
            </a:r>
          </a:p>
          <a:p>
            <a:pPr lvl="1" eaLnBrk="1" hangingPunct="1">
              <a:buFontTx/>
              <a:buChar char="•"/>
            </a:pPr>
            <a:r>
              <a:rPr lang="fi-FI" sz="2000" dirty="0" smtClean="0"/>
              <a:t>Abstraktista luokasta ei voi tehdä olioita. Abstraktista luokasta perityistä luokista voi tehdä olioita</a:t>
            </a:r>
          </a:p>
          <a:p>
            <a:pPr lvl="1" eaLnBrk="1" hangingPunct="1">
              <a:buFontTx/>
              <a:buChar char="•"/>
            </a:pPr>
            <a:r>
              <a:rPr lang="fi-FI" sz="2000" dirty="0" smtClean="0"/>
              <a:t>Abstraktit luokat koostuvat yhdestä tai useammasta abstraktista metodista, jotka ovat määriteltyjä, mutta toteuttamattomia luokkia. Toteutus tehdään perittyihin luokkiin.</a:t>
            </a:r>
          </a:p>
          <a:p>
            <a:pPr lvl="1" eaLnBrk="1" hangingPunct="1">
              <a:buFontTx/>
              <a:buChar char="•"/>
            </a:pPr>
            <a:r>
              <a:rPr lang="fi-FI" sz="2000" dirty="0" smtClean="0"/>
              <a:t>Kantaluokka määritellään abstraktiksi, kun se on niin yleinen, että siitä ei ole syytä tehdä olioita.</a:t>
            </a:r>
          </a:p>
          <a:p>
            <a:pPr lvl="1" eaLnBrk="1" hangingPunct="1">
              <a:buFontTx/>
              <a:buChar char="•"/>
            </a:pPr>
            <a:r>
              <a:rPr lang="fi-FI" sz="2000" dirty="0" err="1" smtClean="0"/>
              <a:t>abstract</a:t>
            </a:r>
            <a:r>
              <a:rPr lang="fi-FI" sz="2000" dirty="0" smtClean="0"/>
              <a:t> avainsanan käytöstä on se hyöty, että kääntäjä tarkistaa, että aliluokat toteuttavat abstraktit metodit</a:t>
            </a:r>
          </a:p>
          <a:p>
            <a:pPr eaLnBrk="1" hangingPunct="1">
              <a:buFont typeface="Wingdings" pitchFamily="2" charset="2"/>
              <a:buNone/>
            </a:pPr>
            <a:endParaRPr lang="fi-FI" dirty="0" smtClean="0"/>
          </a:p>
        </p:txBody>
      </p:sp>
    </p:spTree>
    <p:extLst>
      <p:ext uri="{BB962C8B-B14F-4D97-AF65-F5344CB8AC3E}">
        <p14:creationId xmlns:p14="http://schemas.microsoft.com/office/powerpoint/2010/main" val="396932978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Kertaustehtävä</a:t>
            </a:r>
            <a:endParaRPr lang="fi-FI" dirty="0"/>
          </a:p>
        </p:txBody>
      </p:sp>
      <p:sp>
        <p:nvSpPr>
          <p:cNvPr id="3" name="Content Placeholder 2"/>
          <p:cNvSpPr>
            <a:spLocks noGrp="1"/>
          </p:cNvSpPr>
          <p:nvPr>
            <p:ph idx="1"/>
          </p:nvPr>
        </p:nvSpPr>
        <p:spPr/>
        <p:txBody>
          <a:bodyPr>
            <a:normAutofit/>
          </a:bodyPr>
          <a:lstStyle/>
          <a:p>
            <a:r>
              <a:rPr lang="fi-FI" sz="1800" dirty="0"/>
              <a:t>Ohjelmoi sovellus, jolla kerätään tiedot retkelle </a:t>
            </a:r>
            <a:r>
              <a:rPr lang="fi-FI" sz="1800" dirty="0" smtClean="0"/>
              <a:t>osallistujista.</a:t>
            </a:r>
          </a:p>
          <a:p>
            <a:r>
              <a:rPr lang="fi-FI" sz="1800" dirty="0" smtClean="0"/>
              <a:t>Määrittele </a:t>
            </a:r>
            <a:r>
              <a:rPr lang="fi-FI" sz="1800" dirty="0"/>
              <a:t>Osallistuja-olio, jonka </a:t>
            </a:r>
            <a:r>
              <a:rPr lang="fi-FI" sz="1800" dirty="0" err="1"/>
              <a:t>properteja</a:t>
            </a:r>
            <a:r>
              <a:rPr lang="fi-FI" sz="1800" dirty="0"/>
              <a:t> ovat sukunimi, etunimi, puhelin ja </a:t>
            </a:r>
            <a:r>
              <a:rPr lang="fi-FI" sz="1800" dirty="0" smtClean="0"/>
              <a:t>sukupuoli.</a:t>
            </a:r>
          </a:p>
          <a:p>
            <a:r>
              <a:rPr lang="fi-FI" sz="1800" dirty="0" smtClean="0"/>
              <a:t>Lisää-painikkeesta </a:t>
            </a:r>
            <a:r>
              <a:rPr lang="fi-FI" sz="1800" dirty="0"/>
              <a:t>käynnistyy erillinen dialogi, jolla osallistujan tiedot </a:t>
            </a:r>
            <a:r>
              <a:rPr lang="fi-FI" sz="1800" dirty="0" smtClean="0"/>
              <a:t>kysytään.</a:t>
            </a:r>
          </a:p>
          <a:p>
            <a:r>
              <a:rPr lang="fi-FI" sz="1800" dirty="0" smtClean="0"/>
              <a:t>Lisätyistä </a:t>
            </a:r>
            <a:r>
              <a:rPr lang="fi-FI" sz="1800" dirty="0"/>
              <a:t>osallistujista näytetään listassa sukunimi ja </a:t>
            </a:r>
            <a:r>
              <a:rPr lang="fi-FI" sz="1800" dirty="0" smtClean="0"/>
              <a:t>etunimi.</a:t>
            </a:r>
          </a:p>
          <a:p>
            <a:r>
              <a:rPr lang="fi-FI" sz="1800" dirty="0" smtClean="0"/>
              <a:t>Osallistujan </a:t>
            </a:r>
            <a:r>
              <a:rPr lang="fi-FI" sz="1800" dirty="0"/>
              <a:t>voi poistaa retkeltä ja hänen tietojaan on voitava muuttaa.</a:t>
            </a:r>
            <a:br>
              <a:rPr lang="fi-FI" sz="1800" dirty="0"/>
            </a:br>
            <a:r>
              <a:rPr lang="fi-FI" sz="1800" dirty="0"/>
              <a:t>(Lisäksi voidaan tulostaa osallistujalista tai näyttää </a:t>
            </a:r>
            <a:r>
              <a:rPr lang="fi-FI" sz="1800" dirty="0" err="1"/>
              <a:t>osallisujien</a:t>
            </a:r>
            <a:r>
              <a:rPr lang="fi-FI" sz="1800" dirty="0"/>
              <a:t> tiedot </a:t>
            </a:r>
            <a:r>
              <a:rPr lang="fi-FI" sz="1800" dirty="0" err="1"/>
              <a:t>grdissä</a:t>
            </a:r>
            <a:r>
              <a:rPr lang="fi-FI" sz="1800" dirty="0"/>
              <a:t>.)</a:t>
            </a:r>
          </a:p>
        </p:txBody>
      </p:sp>
      <p:pic>
        <p:nvPicPr>
          <p:cNvPr id="2050" name="Kuva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077072"/>
            <a:ext cx="2925763"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Kuva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031827"/>
            <a:ext cx="2378075"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7189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Kotitehtävä</a:t>
            </a:r>
            <a:endParaRPr lang="fi-FI" dirty="0"/>
          </a:p>
        </p:txBody>
      </p:sp>
      <p:sp>
        <p:nvSpPr>
          <p:cNvPr id="3" name="Content Placeholder 2"/>
          <p:cNvSpPr>
            <a:spLocks noGrp="1"/>
          </p:cNvSpPr>
          <p:nvPr>
            <p:ph idx="1"/>
          </p:nvPr>
        </p:nvSpPr>
        <p:spPr/>
        <p:txBody>
          <a:bodyPr/>
          <a:lstStyle/>
          <a:p>
            <a:r>
              <a:rPr lang="fi-FI" dirty="0" smtClean="0"/>
              <a:t>Tee kotona uuden osallistujan lisääminen valmiiksi</a:t>
            </a:r>
          </a:p>
          <a:p>
            <a:pPr lvl="1"/>
            <a:r>
              <a:rPr lang="fi-FI" dirty="0" smtClean="0"/>
              <a:t>Eli uusi osallistuja näkyy listassa</a:t>
            </a:r>
            <a:endParaRPr lang="fi-FI" dirty="0"/>
          </a:p>
        </p:txBody>
      </p:sp>
    </p:spTree>
    <p:extLst>
      <p:ext uri="{BB962C8B-B14F-4D97-AF65-F5344CB8AC3E}">
        <p14:creationId xmlns:p14="http://schemas.microsoft.com/office/powerpoint/2010/main" val="27972344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smtClean="0"/>
              <a:t>Poikkeusten käsittely</a:t>
            </a:r>
            <a:endParaRPr lang="fi-FI" dirty="0"/>
          </a:p>
        </p:txBody>
      </p:sp>
      <p:sp>
        <p:nvSpPr>
          <p:cNvPr id="3" name="Subtitle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37818755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Poikkeusten käsittely</a:t>
            </a:r>
            <a:endParaRPr lang="fi-FI" dirty="0"/>
          </a:p>
        </p:txBody>
      </p:sp>
      <p:sp>
        <p:nvSpPr>
          <p:cNvPr id="3" name="Content Placeholder 2"/>
          <p:cNvSpPr>
            <a:spLocks noGrp="1"/>
          </p:cNvSpPr>
          <p:nvPr>
            <p:ph idx="1"/>
          </p:nvPr>
        </p:nvSpPr>
        <p:spPr/>
        <p:txBody>
          <a:bodyPr>
            <a:normAutofit fontScale="70000" lnSpcReduction="20000"/>
          </a:bodyPr>
          <a:lstStyle/>
          <a:p>
            <a:r>
              <a:rPr lang="fi-FI" dirty="0" smtClean="0"/>
              <a:t>Virhetilanteiden hallintaan käytetään usein poikkeusten käsittelyä</a:t>
            </a:r>
          </a:p>
          <a:p>
            <a:pPr>
              <a:buFontTx/>
              <a:buChar char="•"/>
            </a:pPr>
            <a:r>
              <a:rPr lang="fi-FI" altLang="fi-FI" dirty="0"/>
              <a:t>Poikkeus (</a:t>
            </a:r>
            <a:r>
              <a:rPr lang="fi-FI" altLang="fi-FI" i="1" dirty="0" err="1"/>
              <a:t>exception</a:t>
            </a:r>
            <a:r>
              <a:rPr lang="fi-FI" altLang="fi-FI" dirty="0"/>
              <a:t>) on epänormaali tilanne ohjelman suorituksen aikana.</a:t>
            </a:r>
          </a:p>
          <a:p>
            <a:pPr>
              <a:buFontTx/>
              <a:buChar char="•"/>
            </a:pPr>
            <a:r>
              <a:rPr lang="fi-FI" altLang="fi-FI" dirty="0"/>
              <a:t>C-kielessä virheiden käsittely jää kokonaan ohjelmoijan vastuulle. Ohjelmoijan on varmistettava, ettei esimerkiksi taulukon ylivuotoa tai nollalla jakoa pääse missään olosuhteissa </a:t>
            </a:r>
            <a:r>
              <a:rPr lang="fi-FI" altLang="fi-FI" dirty="0" smtClean="0"/>
              <a:t>tapahtumaan. Vaikka </a:t>
            </a:r>
            <a:r>
              <a:rPr lang="fi-FI" altLang="fi-FI" dirty="0"/>
              <a:t>kaikki virhetilanteet yritettäisiinkin estää, on virhetilanteen käsittely vaikea hoitaa tavanomaisilla </a:t>
            </a:r>
            <a:r>
              <a:rPr lang="fi-FI" altLang="fi-FI" dirty="0" smtClean="0"/>
              <a:t>ohjausrakenteilla</a:t>
            </a:r>
          </a:p>
          <a:p>
            <a:pPr>
              <a:buFontTx/>
              <a:buChar char="•"/>
            </a:pPr>
            <a:r>
              <a:rPr lang="fi-FI" altLang="fi-FI" dirty="0" smtClean="0"/>
              <a:t>Poikkeusten </a:t>
            </a:r>
            <a:r>
              <a:rPr lang="fi-FI" altLang="fi-FI" dirty="0"/>
              <a:t>(</a:t>
            </a:r>
            <a:r>
              <a:rPr lang="fi-FI" altLang="fi-FI" i="1" dirty="0" err="1"/>
              <a:t>exception</a:t>
            </a:r>
            <a:r>
              <a:rPr lang="fi-FI" altLang="fi-FI" i="1" dirty="0"/>
              <a:t> </a:t>
            </a:r>
            <a:r>
              <a:rPr lang="fi-FI" altLang="fi-FI" i="1" dirty="0" err="1"/>
              <a:t>handling</a:t>
            </a:r>
            <a:r>
              <a:rPr lang="fi-FI" altLang="fi-FI" dirty="0"/>
              <a:t>) käsittely on toimenpidesarja, jonka avulla poikkeustilanne voidaan käsitellä hallitusti tai ohjelman suoritusta voidaan jatkaa poikkeustilanteesta huolimatta</a:t>
            </a:r>
            <a:r>
              <a:rPr lang="fi-FI" altLang="fi-FI" dirty="0" smtClean="0"/>
              <a:t>.</a:t>
            </a:r>
            <a:endParaRPr lang="fi-FI" altLang="fi-FI" dirty="0"/>
          </a:p>
        </p:txBody>
      </p:sp>
    </p:spTree>
    <p:extLst>
      <p:ext uri="{BB962C8B-B14F-4D97-AF65-F5344CB8AC3E}">
        <p14:creationId xmlns:p14="http://schemas.microsoft.com/office/powerpoint/2010/main" val="1236424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Esimerkki: luokka Koordinaattipiste</a:t>
            </a:r>
            <a:endParaRPr lang="fi-FI" dirty="0"/>
          </a:p>
        </p:txBody>
      </p:sp>
      <p:sp>
        <p:nvSpPr>
          <p:cNvPr id="4" name="Rectangle 4"/>
          <p:cNvSpPr>
            <a:spLocks noChangeArrowheads="1"/>
          </p:cNvSpPr>
          <p:nvPr/>
        </p:nvSpPr>
        <p:spPr bwMode="auto">
          <a:xfrm>
            <a:off x="4140200" y="1773238"/>
            <a:ext cx="2808288" cy="792162"/>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r>
              <a:rPr lang="fi-FI" sz="2000" dirty="0" err="1" smtClean="0"/>
              <a:t>XYZPoint</a:t>
            </a:r>
            <a:endParaRPr lang="fi-FI" sz="2000" dirty="0"/>
          </a:p>
        </p:txBody>
      </p:sp>
      <p:sp>
        <p:nvSpPr>
          <p:cNvPr id="5" name="Rectangle 5"/>
          <p:cNvSpPr>
            <a:spLocks noChangeArrowheads="1"/>
          </p:cNvSpPr>
          <p:nvPr/>
        </p:nvSpPr>
        <p:spPr bwMode="auto">
          <a:xfrm>
            <a:off x="4140200" y="2565400"/>
            <a:ext cx="2808288" cy="1223963"/>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r>
              <a:rPr lang="fi-FI" sz="2000" dirty="0" err="1" smtClean="0"/>
              <a:t>name</a:t>
            </a:r>
            <a:r>
              <a:rPr lang="fi-FI" sz="2000" dirty="0" smtClean="0"/>
              <a:t>: </a:t>
            </a:r>
            <a:r>
              <a:rPr lang="fi-FI" sz="2000" dirty="0" err="1"/>
              <a:t>s</a:t>
            </a:r>
            <a:r>
              <a:rPr lang="fi-FI" sz="2000" dirty="0" err="1" smtClean="0"/>
              <a:t>tring</a:t>
            </a:r>
            <a:endParaRPr lang="fi-FI" sz="2000" dirty="0"/>
          </a:p>
          <a:p>
            <a:r>
              <a:rPr lang="fi-FI" sz="2000" dirty="0" smtClean="0"/>
              <a:t>x, y, z: </a:t>
            </a:r>
            <a:r>
              <a:rPr lang="fi-FI" sz="2000" dirty="0" err="1" smtClean="0"/>
              <a:t>double</a:t>
            </a:r>
            <a:endParaRPr lang="fi-FI" sz="2000" dirty="0"/>
          </a:p>
        </p:txBody>
      </p:sp>
      <p:sp>
        <p:nvSpPr>
          <p:cNvPr id="6" name="Rectangle 6"/>
          <p:cNvSpPr>
            <a:spLocks noChangeArrowheads="1"/>
          </p:cNvSpPr>
          <p:nvPr/>
        </p:nvSpPr>
        <p:spPr bwMode="auto">
          <a:xfrm>
            <a:off x="4140200" y="3789363"/>
            <a:ext cx="2808288" cy="172720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r>
              <a:rPr lang="fi-FI" sz="2000" dirty="0" err="1"/>
              <a:t>S</a:t>
            </a:r>
            <a:r>
              <a:rPr lang="fi-FI" sz="2000" dirty="0" err="1" smtClean="0"/>
              <a:t>etX</a:t>
            </a:r>
            <a:r>
              <a:rPr lang="fi-FI" sz="2000" dirty="0" smtClean="0"/>
              <a:t>()</a:t>
            </a:r>
            <a:endParaRPr lang="fi-FI" sz="2000" dirty="0"/>
          </a:p>
          <a:p>
            <a:r>
              <a:rPr lang="fi-FI" sz="2000" dirty="0" err="1"/>
              <a:t>G</a:t>
            </a:r>
            <a:r>
              <a:rPr lang="fi-FI" sz="2000" dirty="0" err="1" smtClean="0"/>
              <a:t>etX</a:t>
            </a:r>
            <a:r>
              <a:rPr lang="fi-FI" sz="2000" dirty="0" smtClean="0"/>
              <a:t>()</a:t>
            </a:r>
          </a:p>
          <a:p>
            <a:r>
              <a:rPr lang="fi-FI" sz="2000" dirty="0" err="1"/>
              <a:t>D</a:t>
            </a:r>
            <a:r>
              <a:rPr lang="fi-FI" sz="2000" dirty="0" err="1" smtClean="0"/>
              <a:t>istance</a:t>
            </a:r>
            <a:r>
              <a:rPr lang="fi-FI" sz="2000" dirty="0" smtClean="0"/>
              <a:t>()</a:t>
            </a:r>
            <a:endParaRPr lang="fi-FI" sz="2000" dirty="0"/>
          </a:p>
          <a:p>
            <a:r>
              <a:rPr lang="fi-FI" sz="2000" dirty="0" err="1" smtClean="0"/>
              <a:t>ToString</a:t>
            </a:r>
            <a:r>
              <a:rPr lang="fi-FI" sz="2000" dirty="0" smtClean="0"/>
              <a:t>()</a:t>
            </a:r>
            <a:endParaRPr lang="fi-FI" sz="2000" dirty="0"/>
          </a:p>
        </p:txBody>
      </p:sp>
      <p:sp>
        <p:nvSpPr>
          <p:cNvPr id="7" name="Text Box 7"/>
          <p:cNvSpPr txBox="1">
            <a:spLocks noChangeArrowheads="1"/>
          </p:cNvSpPr>
          <p:nvPr/>
        </p:nvSpPr>
        <p:spPr bwMode="auto">
          <a:xfrm>
            <a:off x="7086600" y="1989138"/>
            <a:ext cx="1554163" cy="396875"/>
          </a:xfrm>
          <a:prstGeom prst="rect">
            <a:avLst/>
          </a:prstGeom>
          <a:noFill/>
          <a:ln w="9525">
            <a:noFill/>
            <a:miter lim="800000"/>
            <a:headEnd/>
            <a:tailEnd/>
          </a:ln>
        </p:spPr>
        <p:txBody>
          <a:bodyPr wrap="none">
            <a:spAutoFit/>
          </a:bodyPr>
          <a:lstStyle/>
          <a:p>
            <a:r>
              <a:rPr lang="fi-FI" sz="2000"/>
              <a:t>Luokan nimi</a:t>
            </a:r>
          </a:p>
        </p:txBody>
      </p:sp>
      <p:sp>
        <p:nvSpPr>
          <p:cNvPr id="8" name="Text Box 10"/>
          <p:cNvSpPr txBox="1">
            <a:spLocks noChangeArrowheads="1"/>
          </p:cNvSpPr>
          <p:nvPr/>
        </p:nvSpPr>
        <p:spPr bwMode="auto">
          <a:xfrm>
            <a:off x="7164388" y="4149725"/>
            <a:ext cx="1016000" cy="396875"/>
          </a:xfrm>
          <a:prstGeom prst="rect">
            <a:avLst/>
          </a:prstGeom>
          <a:noFill/>
          <a:ln w="9525">
            <a:noFill/>
            <a:miter lim="800000"/>
            <a:headEnd/>
            <a:tailEnd/>
          </a:ln>
        </p:spPr>
        <p:txBody>
          <a:bodyPr wrap="none">
            <a:spAutoFit/>
          </a:bodyPr>
          <a:lstStyle/>
          <a:p>
            <a:r>
              <a:rPr lang="fi-FI" sz="2000"/>
              <a:t>Metodit</a:t>
            </a:r>
          </a:p>
        </p:txBody>
      </p:sp>
      <p:sp>
        <p:nvSpPr>
          <p:cNvPr id="9" name="Text Box 11"/>
          <p:cNvSpPr txBox="1">
            <a:spLocks noChangeArrowheads="1"/>
          </p:cNvSpPr>
          <p:nvPr/>
        </p:nvSpPr>
        <p:spPr bwMode="auto">
          <a:xfrm>
            <a:off x="611560" y="1785658"/>
            <a:ext cx="3182666" cy="4093428"/>
          </a:xfrm>
          <a:prstGeom prst="rect">
            <a:avLst/>
          </a:prstGeom>
          <a:noFill/>
          <a:ln w="9525">
            <a:noFill/>
            <a:miter lim="800000"/>
            <a:headEnd/>
            <a:tailEnd/>
          </a:ln>
        </p:spPr>
        <p:txBody>
          <a:bodyPr wrap="none">
            <a:spAutoFit/>
          </a:bodyPr>
          <a:lstStyle/>
          <a:p>
            <a:r>
              <a:rPr lang="fi-FI" sz="2000" dirty="0" smtClean="0"/>
              <a:t>Luokkaan </a:t>
            </a:r>
            <a:r>
              <a:rPr lang="fi-FI" sz="2000" dirty="0" err="1" smtClean="0"/>
              <a:t>XYZPoint</a:t>
            </a:r>
            <a:r>
              <a:rPr lang="fi-FI" sz="2000" dirty="0"/>
              <a:t/>
            </a:r>
            <a:br>
              <a:rPr lang="fi-FI" sz="2000" dirty="0"/>
            </a:br>
            <a:r>
              <a:rPr lang="fi-FI" sz="2000" dirty="0"/>
              <a:t>kerätään </a:t>
            </a:r>
            <a:r>
              <a:rPr lang="fi-FI" sz="2000" dirty="0" smtClean="0"/>
              <a:t>koordinaattipisteen</a:t>
            </a:r>
            <a:r>
              <a:rPr lang="fi-FI" sz="2000" dirty="0"/>
              <a:t/>
            </a:r>
            <a:br>
              <a:rPr lang="fi-FI" sz="2000" dirty="0"/>
            </a:br>
            <a:r>
              <a:rPr lang="fi-FI" sz="2000" dirty="0"/>
              <a:t>tietojen käsittelemiseen</a:t>
            </a:r>
            <a:br>
              <a:rPr lang="fi-FI" sz="2000" dirty="0"/>
            </a:br>
            <a:r>
              <a:rPr lang="fi-FI" sz="2000" dirty="0"/>
              <a:t>tarvittavat </a:t>
            </a:r>
            <a:r>
              <a:rPr lang="fi-FI" sz="2000" dirty="0" smtClean="0"/>
              <a:t>tiedot ja metodit</a:t>
            </a:r>
          </a:p>
          <a:p>
            <a:endParaRPr lang="fi-FI" sz="2000" dirty="0"/>
          </a:p>
          <a:p>
            <a:r>
              <a:rPr lang="fi-FI" sz="2000" dirty="0" smtClean="0"/>
              <a:t>Tietoja ovat esimerkiksi </a:t>
            </a:r>
            <a:br>
              <a:rPr lang="fi-FI" sz="2000" dirty="0" smtClean="0"/>
            </a:br>
            <a:r>
              <a:rPr lang="fi-FI" sz="2000" dirty="0" smtClean="0"/>
              <a:t>pisteen nimi ja koordinaatit</a:t>
            </a:r>
          </a:p>
          <a:p>
            <a:endParaRPr lang="fi-FI" sz="2000" dirty="0"/>
          </a:p>
          <a:p>
            <a:r>
              <a:rPr lang="fi-FI" sz="2000" dirty="0" smtClean="0"/>
              <a:t>Metodien avulla voidaan</a:t>
            </a:r>
            <a:br>
              <a:rPr lang="fi-FI" sz="2000" dirty="0" smtClean="0"/>
            </a:br>
            <a:r>
              <a:rPr lang="fi-FI" sz="2000" dirty="0" smtClean="0"/>
              <a:t>kysyä tai asettaa tietojen</a:t>
            </a:r>
            <a:br>
              <a:rPr lang="fi-FI" sz="2000" dirty="0" smtClean="0"/>
            </a:br>
            <a:r>
              <a:rPr lang="fi-FI" sz="2000" dirty="0" smtClean="0"/>
              <a:t>arvoja tai tehdä muita</a:t>
            </a:r>
            <a:br>
              <a:rPr lang="fi-FI" sz="2000" dirty="0" smtClean="0"/>
            </a:br>
            <a:r>
              <a:rPr lang="fi-FI" sz="2000" dirty="0" smtClean="0"/>
              <a:t>koordinaattipisteeseen </a:t>
            </a:r>
            <a:r>
              <a:rPr lang="fi-FI" sz="2000" dirty="0" err="1" smtClean="0"/>
              <a:t>liitty-</a:t>
            </a:r>
            <a:r>
              <a:rPr lang="fi-FI" sz="2000" dirty="0"/>
              <a:t/>
            </a:r>
            <a:br>
              <a:rPr lang="fi-FI" sz="2000" dirty="0"/>
            </a:br>
            <a:r>
              <a:rPr lang="fi-FI" sz="2000" dirty="0" err="1" smtClean="0"/>
              <a:t>viä</a:t>
            </a:r>
            <a:r>
              <a:rPr lang="fi-FI" sz="2000" dirty="0" smtClean="0"/>
              <a:t> toimintoja</a:t>
            </a:r>
          </a:p>
        </p:txBody>
      </p:sp>
    </p:spTree>
    <p:extLst>
      <p:ext uri="{BB962C8B-B14F-4D97-AF65-F5344CB8AC3E}">
        <p14:creationId xmlns:p14="http://schemas.microsoft.com/office/powerpoint/2010/main" val="306753459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Esimerkkejä poikkeustilanteista</a:t>
            </a:r>
            <a:endParaRPr lang="fi-FI" dirty="0"/>
          </a:p>
        </p:txBody>
      </p:sp>
      <p:sp>
        <p:nvSpPr>
          <p:cNvPr id="3" name="Content Placeholder 2"/>
          <p:cNvSpPr>
            <a:spLocks noGrp="1"/>
          </p:cNvSpPr>
          <p:nvPr>
            <p:ph idx="1"/>
          </p:nvPr>
        </p:nvSpPr>
        <p:spPr/>
        <p:txBody>
          <a:bodyPr>
            <a:normAutofit fontScale="85000" lnSpcReduction="20000"/>
          </a:bodyPr>
          <a:lstStyle/>
          <a:p>
            <a:r>
              <a:rPr lang="fi-FI" dirty="0"/>
              <a:t>Poikkeuksen voivat aiheuttaa </a:t>
            </a:r>
            <a:r>
              <a:rPr lang="fi-FI" dirty="0" smtClean="0"/>
              <a:t>esimerkiksi seuraavat </a:t>
            </a:r>
            <a:r>
              <a:rPr lang="fi-FI" dirty="0"/>
              <a:t>tilanteet</a:t>
            </a:r>
          </a:p>
          <a:p>
            <a:pPr lvl="1"/>
            <a:r>
              <a:rPr lang="fi-FI" dirty="0" smtClean="0"/>
              <a:t>Jakolasku</a:t>
            </a:r>
          </a:p>
          <a:p>
            <a:pPr lvl="2"/>
            <a:r>
              <a:rPr lang="fi-FI" dirty="0" smtClean="0"/>
              <a:t>Nollalla jako</a:t>
            </a:r>
            <a:endParaRPr lang="fi-FI" dirty="0"/>
          </a:p>
          <a:p>
            <a:pPr lvl="1"/>
            <a:r>
              <a:rPr lang="fi-FI" dirty="0" smtClean="0"/>
              <a:t>Taulukon käsittely</a:t>
            </a:r>
          </a:p>
          <a:p>
            <a:pPr lvl="2"/>
            <a:r>
              <a:rPr lang="fi-FI" dirty="0" smtClean="0"/>
              <a:t>Indeksi osoittaa taulukon ulkopuolelle</a:t>
            </a:r>
            <a:endParaRPr lang="fi-FI" dirty="0"/>
          </a:p>
          <a:p>
            <a:pPr lvl="1"/>
            <a:r>
              <a:rPr lang="fi-FI" dirty="0"/>
              <a:t>olioviittauksen </a:t>
            </a:r>
            <a:r>
              <a:rPr lang="fi-FI" dirty="0" smtClean="0"/>
              <a:t>käsittely</a:t>
            </a:r>
          </a:p>
          <a:p>
            <a:pPr lvl="2"/>
            <a:r>
              <a:rPr lang="fi-FI" dirty="0" smtClean="0"/>
              <a:t>Oliota ei ole luotu</a:t>
            </a:r>
            <a:endParaRPr lang="fi-FI" dirty="0"/>
          </a:p>
          <a:p>
            <a:pPr lvl="1"/>
            <a:r>
              <a:rPr lang="fi-FI" dirty="0" smtClean="0"/>
              <a:t>Olion </a:t>
            </a:r>
            <a:r>
              <a:rPr lang="fi-FI" dirty="0"/>
              <a:t>luominen (muistin allokointi dynaamisesti</a:t>
            </a:r>
            <a:r>
              <a:rPr lang="fi-FI" dirty="0" smtClean="0"/>
              <a:t>)</a:t>
            </a:r>
            <a:endParaRPr lang="fi-FI" dirty="0"/>
          </a:p>
          <a:p>
            <a:pPr lvl="1"/>
            <a:r>
              <a:rPr lang="fi-FI" dirty="0" smtClean="0"/>
              <a:t>Syöttö </a:t>
            </a:r>
            <a:r>
              <a:rPr lang="fi-FI" dirty="0"/>
              <a:t>ja </a:t>
            </a:r>
            <a:r>
              <a:rPr lang="fi-FI" dirty="0" smtClean="0"/>
              <a:t>tulostus</a:t>
            </a:r>
          </a:p>
          <a:p>
            <a:pPr lvl="2"/>
            <a:r>
              <a:rPr lang="fi-FI" dirty="0" smtClean="0"/>
              <a:t>Tiedostoa ei löydy, levytila täyttyy</a:t>
            </a:r>
            <a:endParaRPr lang="fi-FI" dirty="0"/>
          </a:p>
          <a:p>
            <a:pPr lvl="1"/>
            <a:r>
              <a:rPr lang="fi-FI" dirty="0" smtClean="0"/>
              <a:t>Tietokantaoperaatiot</a:t>
            </a:r>
            <a:endParaRPr lang="fi-FI" dirty="0"/>
          </a:p>
        </p:txBody>
      </p:sp>
    </p:spTree>
    <p:extLst>
      <p:ext uri="{BB962C8B-B14F-4D97-AF65-F5344CB8AC3E}">
        <p14:creationId xmlns:p14="http://schemas.microsoft.com/office/powerpoint/2010/main" val="940670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Poikkeusten käsittely</a:t>
            </a:r>
            <a:endParaRPr lang="fi-FI" dirty="0"/>
          </a:p>
        </p:txBody>
      </p:sp>
      <p:sp>
        <p:nvSpPr>
          <p:cNvPr id="3" name="Content Placeholder 2"/>
          <p:cNvSpPr>
            <a:spLocks noGrp="1"/>
          </p:cNvSpPr>
          <p:nvPr>
            <p:ph idx="1"/>
          </p:nvPr>
        </p:nvSpPr>
        <p:spPr/>
        <p:txBody>
          <a:bodyPr>
            <a:normAutofit/>
          </a:bodyPr>
          <a:lstStyle/>
          <a:p>
            <a:r>
              <a:rPr lang="fi-FI" dirty="0" smtClean="0"/>
              <a:t>Tietyt metodit tai lauseet voivat aiheuttaa poikkeuksen.  Tämä poikkeus voidaan käsitellä </a:t>
            </a:r>
            <a:r>
              <a:rPr lang="fi-FI" dirty="0" err="1" smtClean="0"/>
              <a:t>try-catch-rakenteella</a:t>
            </a:r>
            <a:r>
              <a:rPr lang="fi-FI" dirty="0" smtClean="0"/>
              <a:t> tai ohjaamalla  poikkeus seuraavalle tasolle</a:t>
            </a:r>
          </a:p>
          <a:p>
            <a:r>
              <a:rPr lang="fi-FI" dirty="0"/>
              <a:t>Poikkeuksen mahdollisesti aiheuttava </a:t>
            </a:r>
            <a:r>
              <a:rPr lang="fi-FI" dirty="0" smtClean="0"/>
              <a:t>ohjelman osa sijoitetaan </a:t>
            </a:r>
            <a:r>
              <a:rPr lang="fi-FI" dirty="0" err="1" smtClean="0"/>
              <a:t>try-lohkon</a:t>
            </a:r>
            <a:r>
              <a:rPr lang="fi-FI" dirty="0" smtClean="0"/>
              <a:t> sisään</a:t>
            </a:r>
          </a:p>
          <a:p>
            <a:r>
              <a:rPr lang="fi-FI" dirty="0" smtClean="0"/>
              <a:t>Poikkeus ”otetaan kiinni” ja käsitellään </a:t>
            </a:r>
            <a:r>
              <a:rPr lang="fi-FI" dirty="0" err="1" smtClean="0"/>
              <a:t>catch-lohkossa</a:t>
            </a:r>
            <a:r>
              <a:rPr lang="fi-FI" dirty="0" smtClean="0"/>
              <a:t>.</a:t>
            </a:r>
            <a:endParaRPr lang="fi-FI" dirty="0"/>
          </a:p>
        </p:txBody>
      </p:sp>
    </p:spTree>
    <p:extLst>
      <p:ext uri="{BB962C8B-B14F-4D97-AF65-F5344CB8AC3E}">
        <p14:creationId xmlns:p14="http://schemas.microsoft.com/office/powerpoint/2010/main" val="105707256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Poikkeusten käsittely</a:t>
            </a:r>
            <a:endParaRPr lang="fi-FI" dirty="0"/>
          </a:p>
        </p:txBody>
      </p:sp>
      <p:sp>
        <p:nvSpPr>
          <p:cNvPr id="3" name="Content Placeholder 2"/>
          <p:cNvSpPr>
            <a:spLocks noGrp="1"/>
          </p:cNvSpPr>
          <p:nvPr>
            <p:ph idx="1"/>
          </p:nvPr>
        </p:nvSpPr>
        <p:spPr/>
        <p:txBody>
          <a:bodyPr>
            <a:normAutofit fontScale="92500" lnSpcReduction="10000"/>
          </a:bodyPr>
          <a:lstStyle/>
          <a:p>
            <a:r>
              <a:rPr lang="fi-FI" dirty="0" err="1" smtClean="0"/>
              <a:t>Catch-lohkossa</a:t>
            </a:r>
            <a:r>
              <a:rPr lang="fi-FI" dirty="0" smtClean="0"/>
              <a:t> määritellään, </a:t>
            </a:r>
            <a:r>
              <a:rPr lang="fi-FI" dirty="0"/>
              <a:t>minkä tyyppinen virhe otetaan </a:t>
            </a:r>
            <a:r>
              <a:rPr lang="fi-FI" dirty="0" smtClean="0"/>
              <a:t>kiinni.</a:t>
            </a:r>
          </a:p>
          <a:p>
            <a:r>
              <a:rPr lang="fi-FI" dirty="0" smtClean="0"/>
              <a:t>Useita </a:t>
            </a:r>
            <a:r>
              <a:rPr lang="fi-FI" dirty="0" err="1" smtClean="0"/>
              <a:t>Catch-lohkoja</a:t>
            </a:r>
            <a:r>
              <a:rPr lang="fi-FI" dirty="0" smtClean="0"/>
              <a:t> voidaan sijoittaa peräkkäin, </a:t>
            </a:r>
            <a:r>
              <a:rPr lang="fi-FI" dirty="0"/>
              <a:t>jolloin </a:t>
            </a:r>
            <a:r>
              <a:rPr lang="fi-FI" dirty="0" smtClean="0"/>
              <a:t>eri virheille voidaan tehdä erilainen käsittely.</a:t>
            </a:r>
          </a:p>
          <a:p>
            <a:r>
              <a:rPr lang="fi-FI" dirty="0" smtClean="0"/>
              <a:t>Poikkeuksen käsittelyyn </a:t>
            </a:r>
            <a:r>
              <a:rPr lang="fi-FI" dirty="0"/>
              <a:t>voidaan </a:t>
            </a:r>
            <a:r>
              <a:rPr lang="fi-FI" dirty="0" smtClean="0"/>
              <a:t>lisätä </a:t>
            </a:r>
            <a:r>
              <a:rPr lang="fi-FI" dirty="0"/>
              <a:t>myös </a:t>
            </a:r>
            <a:r>
              <a:rPr lang="fi-FI" dirty="0" err="1"/>
              <a:t>finally-lohko</a:t>
            </a:r>
            <a:r>
              <a:rPr lang="fi-FI" dirty="0"/>
              <a:t>, joka suoritetaan </a:t>
            </a:r>
            <a:r>
              <a:rPr lang="fi-FI" dirty="0" smtClean="0"/>
              <a:t>aina, </a:t>
            </a:r>
            <a:r>
              <a:rPr lang="fi-FI" dirty="0"/>
              <a:t>tapahtui käsittelyssä sitten virhe tai </a:t>
            </a:r>
            <a:r>
              <a:rPr lang="fi-FI" dirty="0" smtClean="0"/>
              <a:t>ei.</a:t>
            </a:r>
          </a:p>
          <a:p>
            <a:r>
              <a:rPr lang="fi-FI" dirty="0" smtClean="0"/>
              <a:t>Jos ohjelmassa on </a:t>
            </a:r>
            <a:r>
              <a:rPr lang="fi-FI" dirty="0" err="1"/>
              <a:t>try-lohko</a:t>
            </a:r>
            <a:r>
              <a:rPr lang="fi-FI" dirty="0"/>
              <a:t>, sitä  on aina seurattava joko  </a:t>
            </a:r>
            <a:r>
              <a:rPr lang="fi-FI" dirty="0" err="1"/>
              <a:t>catch</a:t>
            </a:r>
            <a:r>
              <a:rPr lang="fi-FI" dirty="0"/>
              <a:t> ja/tai </a:t>
            </a:r>
            <a:r>
              <a:rPr lang="fi-FI" dirty="0" err="1"/>
              <a:t>finally-lohko</a:t>
            </a:r>
            <a:r>
              <a:rPr lang="fi-FI" dirty="0"/>
              <a:t>.</a:t>
            </a:r>
          </a:p>
          <a:p>
            <a:endParaRPr lang="fi-FI" dirty="0"/>
          </a:p>
        </p:txBody>
      </p:sp>
    </p:spTree>
    <p:extLst>
      <p:ext uri="{BB962C8B-B14F-4D97-AF65-F5344CB8AC3E}">
        <p14:creationId xmlns:p14="http://schemas.microsoft.com/office/powerpoint/2010/main" val="286004496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a:t>t</a:t>
            </a:r>
            <a:r>
              <a:rPr lang="fi-FI" dirty="0" err="1" smtClean="0"/>
              <a:t>ry-catch</a:t>
            </a:r>
            <a:endParaRPr lang="fi-FI" dirty="0"/>
          </a:p>
        </p:txBody>
      </p:sp>
      <p:sp>
        <p:nvSpPr>
          <p:cNvPr id="4" name="Rectangle 3"/>
          <p:cNvSpPr/>
          <p:nvPr/>
        </p:nvSpPr>
        <p:spPr>
          <a:xfrm>
            <a:off x="611560" y="2132856"/>
            <a:ext cx="8136904" cy="3754874"/>
          </a:xfrm>
          <a:prstGeom prst="rect">
            <a:avLst/>
          </a:prstGeom>
        </p:spPr>
        <p:txBody>
          <a:bodyPr wrap="square">
            <a:spAutoFit/>
          </a:bodyPr>
          <a:lstStyle/>
          <a:p>
            <a:r>
              <a:rPr lang="fi-FI" sz="1400" dirty="0" smtClean="0">
                <a:solidFill>
                  <a:srgbClr val="000000"/>
                </a:solidFill>
                <a:highlight>
                  <a:srgbClr val="FFFFFF"/>
                </a:highlight>
                <a:latin typeface="Consolas"/>
              </a:rPr>
              <a:t> </a:t>
            </a:r>
            <a:r>
              <a:rPr lang="fi-FI" sz="1400" dirty="0" err="1">
                <a:solidFill>
                  <a:srgbClr val="0000FF"/>
                </a:solidFill>
                <a:highlight>
                  <a:srgbClr val="FFFFFF"/>
                </a:highlight>
                <a:latin typeface="Consolas"/>
              </a:rPr>
              <a:t>try</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a:t>
            </a: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Ohjelman osa, joka voi aiheuttaa poikkeuksen.</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Poikkeuksen sattuessa </a:t>
            </a:r>
            <a:r>
              <a:rPr lang="fi-FI" sz="1400" dirty="0" err="1">
                <a:solidFill>
                  <a:srgbClr val="008000"/>
                </a:solidFill>
                <a:highlight>
                  <a:srgbClr val="FFFFFF"/>
                </a:highlight>
                <a:latin typeface="Consolas"/>
              </a:rPr>
              <a:t>try-lohkon</a:t>
            </a:r>
            <a:r>
              <a:rPr lang="fi-FI" sz="1400" dirty="0">
                <a:solidFill>
                  <a:srgbClr val="008000"/>
                </a:solidFill>
                <a:highlight>
                  <a:srgbClr val="FFFFFF"/>
                </a:highlight>
                <a:latin typeface="Consolas"/>
              </a:rPr>
              <a:t> käsittely lopetetaan </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virhekohtaan ja hypätään heti </a:t>
            </a:r>
            <a:r>
              <a:rPr lang="fi-FI" sz="1400" dirty="0" err="1">
                <a:solidFill>
                  <a:srgbClr val="008000"/>
                </a:solidFill>
                <a:highlight>
                  <a:srgbClr val="FFFFFF"/>
                </a:highlight>
                <a:latin typeface="Consolas"/>
              </a:rPr>
              <a:t>catch-osaan</a:t>
            </a:r>
            <a:r>
              <a:rPr lang="fi-FI" sz="1400" dirty="0">
                <a:solidFill>
                  <a:srgbClr val="008000"/>
                </a:solidFill>
                <a:highlight>
                  <a:srgbClr val="FFFFFF"/>
                </a:highlight>
                <a:latin typeface="Consolas"/>
              </a:rPr>
              <a:t>.</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Virheen jälkeinen koodi </a:t>
            </a:r>
            <a:r>
              <a:rPr lang="fi-FI" sz="1400" dirty="0" err="1">
                <a:solidFill>
                  <a:srgbClr val="008000"/>
                </a:solidFill>
                <a:highlight>
                  <a:srgbClr val="FFFFFF"/>
                </a:highlight>
                <a:latin typeface="Consolas"/>
              </a:rPr>
              <a:t>try-lohkossa</a:t>
            </a:r>
            <a:r>
              <a:rPr lang="fi-FI" sz="1400" dirty="0">
                <a:solidFill>
                  <a:srgbClr val="008000"/>
                </a:solidFill>
                <a:highlight>
                  <a:srgbClr val="FFFFFF"/>
                </a:highlight>
                <a:latin typeface="Consolas"/>
              </a:rPr>
              <a:t> jää suorittamatta.</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a:t>
            </a:r>
          </a:p>
          <a:p>
            <a:r>
              <a:rPr lang="fi-FI" sz="1400" dirty="0" err="1">
                <a:solidFill>
                  <a:srgbClr val="0000FF"/>
                </a:solidFill>
                <a:highlight>
                  <a:srgbClr val="FFFFFF"/>
                </a:highlight>
                <a:latin typeface="Consolas"/>
              </a:rPr>
              <a:t>catch</a:t>
            </a:r>
            <a:r>
              <a:rPr lang="fi-FI" sz="1400" dirty="0">
                <a:solidFill>
                  <a:srgbClr val="000000"/>
                </a:solidFill>
                <a:highlight>
                  <a:srgbClr val="FFFFFF"/>
                </a:highlight>
                <a:latin typeface="Consolas"/>
              </a:rPr>
              <a:t> (</a:t>
            </a:r>
            <a:r>
              <a:rPr lang="fi-FI" sz="1400" dirty="0" err="1">
                <a:solidFill>
                  <a:srgbClr val="2B91AF"/>
                </a:solidFill>
                <a:highlight>
                  <a:srgbClr val="FFFFFF"/>
                </a:highlight>
                <a:latin typeface="Consolas"/>
              </a:rPr>
              <a:t>Exception</a:t>
            </a:r>
            <a:r>
              <a:rPr lang="fi-FI" sz="1400" dirty="0">
                <a:solidFill>
                  <a:srgbClr val="000000"/>
                </a:solidFill>
                <a:highlight>
                  <a:srgbClr val="FFFFFF"/>
                </a:highlight>
                <a:latin typeface="Consolas"/>
              </a:rPr>
              <a:t> nimi)</a:t>
            </a:r>
          </a:p>
          <a:p>
            <a:r>
              <a:rPr lang="fi-FI" sz="1400" dirty="0">
                <a:solidFill>
                  <a:srgbClr val="000000"/>
                </a:solidFill>
                <a:highlight>
                  <a:srgbClr val="FFFFFF"/>
                </a:highlight>
                <a:latin typeface="Consolas"/>
              </a:rPr>
              <a:t>{</a:t>
            </a: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a:t>
            </a:r>
            <a:r>
              <a:rPr lang="fi-FI" sz="1400" dirty="0" err="1">
                <a:solidFill>
                  <a:srgbClr val="008000"/>
                </a:solidFill>
                <a:highlight>
                  <a:srgbClr val="FFFFFF"/>
                </a:highlight>
                <a:latin typeface="Consolas"/>
              </a:rPr>
              <a:t>catch-lohkoon</a:t>
            </a:r>
            <a:r>
              <a:rPr lang="fi-FI" sz="1400" dirty="0">
                <a:solidFill>
                  <a:srgbClr val="008000"/>
                </a:solidFill>
                <a:highlight>
                  <a:srgbClr val="FFFFFF"/>
                </a:highlight>
                <a:latin typeface="Consolas"/>
              </a:rPr>
              <a:t> sijoitetaan lauseet, jotka suoritetaan,</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jos </a:t>
            </a:r>
            <a:r>
              <a:rPr lang="fi-FI" sz="1400" dirty="0" err="1">
                <a:solidFill>
                  <a:srgbClr val="008000"/>
                </a:solidFill>
                <a:highlight>
                  <a:srgbClr val="FFFFFF"/>
                </a:highlight>
                <a:latin typeface="Consolas"/>
              </a:rPr>
              <a:t>try-lohkossa</a:t>
            </a:r>
            <a:r>
              <a:rPr lang="fi-FI" sz="1400" dirty="0">
                <a:solidFill>
                  <a:srgbClr val="008000"/>
                </a:solidFill>
                <a:highlight>
                  <a:srgbClr val="FFFFFF"/>
                </a:highlight>
                <a:latin typeface="Consolas"/>
              </a:rPr>
              <a:t> sattuu poikkeus.</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Tätä lohkoa ei suoriteta lainkaan, jos poikkeusta ei tapahdu.</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a:t>
            </a:r>
          </a:p>
          <a:p>
            <a:r>
              <a:rPr lang="fi-FI" sz="1400" dirty="0" err="1">
                <a:solidFill>
                  <a:srgbClr val="0000FF"/>
                </a:solidFill>
                <a:highlight>
                  <a:srgbClr val="FFFFFF"/>
                </a:highlight>
                <a:latin typeface="Consolas"/>
              </a:rPr>
              <a:t>finally</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a:t>
            </a: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a:t>
            </a:r>
            <a:r>
              <a:rPr lang="fi-FI" sz="1400" dirty="0" err="1">
                <a:solidFill>
                  <a:srgbClr val="008000"/>
                </a:solidFill>
                <a:highlight>
                  <a:srgbClr val="FFFFFF"/>
                </a:highlight>
                <a:latin typeface="Consolas"/>
              </a:rPr>
              <a:t>Finally-lohkoon</a:t>
            </a:r>
            <a:r>
              <a:rPr lang="fi-FI" sz="1400" dirty="0">
                <a:solidFill>
                  <a:srgbClr val="008000"/>
                </a:solidFill>
                <a:highlight>
                  <a:srgbClr val="FFFFFF"/>
                </a:highlight>
                <a:latin typeface="Consolas"/>
              </a:rPr>
              <a:t> sijoitetaan lauseet, jotka suoritetaan aina</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a:t>
            </a:r>
            <a:endParaRPr lang="fi-FI" sz="1400" dirty="0"/>
          </a:p>
        </p:txBody>
      </p:sp>
      <p:sp>
        <p:nvSpPr>
          <p:cNvPr id="6" name="Content Placeholder 2"/>
          <p:cNvSpPr>
            <a:spLocks noGrp="1"/>
          </p:cNvSpPr>
          <p:nvPr>
            <p:ph idx="1"/>
          </p:nvPr>
        </p:nvSpPr>
        <p:spPr>
          <a:xfrm>
            <a:off x="457200" y="1600200"/>
            <a:ext cx="8229600" cy="4525963"/>
          </a:xfrm>
        </p:spPr>
        <p:txBody>
          <a:bodyPr>
            <a:normAutofit/>
          </a:bodyPr>
          <a:lstStyle/>
          <a:p>
            <a:r>
              <a:rPr lang="fi-FI" sz="2400" dirty="0" err="1" smtClean="0"/>
              <a:t>try-catch-finally</a:t>
            </a:r>
            <a:r>
              <a:rPr lang="fi-FI" sz="2400" dirty="0" smtClean="0"/>
              <a:t> -rakenne on esitetty alla</a:t>
            </a:r>
            <a:endParaRPr lang="fi-FI" sz="2400" dirty="0"/>
          </a:p>
        </p:txBody>
      </p:sp>
    </p:spTree>
    <p:extLst>
      <p:ext uri="{BB962C8B-B14F-4D97-AF65-F5344CB8AC3E}">
        <p14:creationId xmlns:p14="http://schemas.microsoft.com/office/powerpoint/2010/main" val="154497915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try-catch</a:t>
            </a:r>
            <a:endParaRPr lang="fi-FI" dirty="0"/>
          </a:p>
        </p:txBody>
      </p:sp>
      <p:sp>
        <p:nvSpPr>
          <p:cNvPr id="3" name="Content Placeholder 2"/>
          <p:cNvSpPr>
            <a:spLocks noGrp="1"/>
          </p:cNvSpPr>
          <p:nvPr>
            <p:ph idx="1"/>
          </p:nvPr>
        </p:nvSpPr>
        <p:spPr/>
        <p:txBody>
          <a:bodyPr/>
          <a:lstStyle/>
          <a:p>
            <a:r>
              <a:rPr lang="fi-FI" dirty="0" smtClean="0"/>
              <a:t>Alla on esimerkki </a:t>
            </a:r>
            <a:r>
              <a:rPr lang="fi-FI" dirty="0" err="1" smtClean="0"/>
              <a:t>try-catch-rakenteesta</a:t>
            </a:r>
            <a:endParaRPr lang="fi-FI" dirty="0"/>
          </a:p>
        </p:txBody>
      </p:sp>
      <p:sp>
        <p:nvSpPr>
          <p:cNvPr id="4" name="Rectangle 3"/>
          <p:cNvSpPr/>
          <p:nvPr/>
        </p:nvSpPr>
        <p:spPr>
          <a:xfrm>
            <a:off x="1043608" y="2348880"/>
            <a:ext cx="7021288" cy="3970318"/>
          </a:xfrm>
          <a:prstGeom prst="rect">
            <a:avLst/>
          </a:prstGeom>
        </p:spPr>
        <p:txBody>
          <a:bodyPr wrap="square">
            <a:spAutoFit/>
          </a:bodyPr>
          <a:lstStyle/>
          <a:p>
            <a:r>
              <a:rPr lang="fi-FI" sz="1400" dirty="0" err="1">
                <a:solidFill>
                  <a:srgbClr val="0000FF"/>
                </a:solidFill>
                <a:highlight>
                  <a:srgbClr val="FFFFFF"/>
                </a:highlight>
                <a:latin typeface="Consolas"/>
              </a:rPr>
              <a:t>double</a:t>
            </a:r>
            <a:r>
              <a:rPr lang="fi-FI" sz="1400" dirty="0">
                <a:solidFill>
                  <a:srgbClr val="000000"/>
                </a:solidFill>
                <a:highlight>
                  <a:srgbClr val="FFFFFF"/>
                </a:highlight>
                <a:latin typeface="Consolas"/>
              </a:rPr>
              <a:t> luku;</a:t>
            </a:r>
          </a:p>
          <a:p>
            <a:r>
              <a:rPr lang="fi-FI" sz="1400" dirty="0" err="1">
                <a:solidFill>
                  <a:srgbClr val="2B91AF"/>
                </a:solidFill>
                <a:highlight>
                  <a:srgbClr val="FFFFFF"/>
                </a:highlight>
                <a:latin typeface="Consolas"/>
              </a:rPr>
              <a:t>Console</a:t>
            </a:r>
            <a:r>
              <a:rPr lang="fi-FI" sz="1400" dirty="0" err="1">
                <a:solidFill>
                  <a:srgbClr val="000000"/>
                </a:solidFill>
                <a:highlight>
                  <a:srgbClr val="FFFFFF"/>
                </a:highlight>
                <a:latin typeface="Consolas"/>
              </a:rPr>
              <a:t>.Write(</a:t>
            </a:r>
            <a:r>
              <a:rPr lang="fi-FI" sz="1400" dirty="0" err="1">
                <a:solidFill>
                  <a:srgbClr val="A31515"/>
                </a:solidFill>
                <a:highlight>
                  <a:srgbClr val="FFFFFF"/>
                </a:highlight>
                <a:latin typeface="Consolas"/>
              </a:rPr>
              <a:t>"Anna</a:t>
            </a:r>
            <a:r>
              <a:rPr lang="fi-FI" sz="1400" dirty="0">
                <a:solidFill>
                  <a:srgbClr val="A31515"/>
                </a:solidFill>
                <a:highlight>
                  <a:srgbClr val="FFFFFF"/>
                </a:highlight>
                <a:latin typeface="Consolas"/>
              </a:rPr>
              <a:t> luku:"</a:t>
            </a:r>
            <a:r>
              <a:rPr lang="fi-FI" sz="1400" dirty="0">
                <a:solidFill>
                  <a:srgbClr val="000000"/>
                </a:solidFill>
                <a:highlight>
                  <a:srgbClr val="FFFFFF"/>
                </a:highlight>
                <a:latin typeface="Consolas"/>
              </a:rPr>
              <a:t>);</a:t>
            </a:r>
          </a:p>
          <a:p>
            <a:r>
              <a:rPr lang="fi-FI" sz="1400" dirty="0" err="1">
                <a:solidFill>
                  <a:srgbClr val="0000FF"/>
                </a:solidFill>
                <a:highlight>
                  <a:srgbClr val="FFFFFF"/>
                </a:highlight>
                <a:latin typeface="Consolas"/>
              </a:rPr>
              <a:t>try</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a:t>
            </a: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a:t>
            </a:r>
            <a:r>
              <a:rPr lang="fi-FI" sz="1400" dirty="0" err="1">
                <a:solidFill>
                  <a:srgbClr val="008000"/>
                </a:solidFill>
                <a:highlight>
                  <a:srgbClr val="FFFFFF"/>
                </a:highlight>
                <a:latin typeface="Consolas"/>
              </a:rPr>
              <a:t>double.Parse</a:t>
            </a:r>
            <a:r>
              <a:rPr lang="fi-FI" sz="1400" dirty="0">
                <a:solidFill>
                  <a:srgbClr val="008000"/>
                </a:solidFill>
                <a:highlight>
                  <a:srgbClr val="FFFFFF"/>
                </a:highlight>
                <a:latin typeface="Consolas"/>
              </a:rPr>
              <a:t> aiheuttaa poikkeuksen, jos annettu syöte</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ei ole muunnettavissa </a:t>
            </a:r>
            <a:r>
              <a:rPr lang="fi-FI" sz="1400" dirty="0" err="1">
                <a:solidFill>
                  <a:srgbClr val="008000"/>
                </a:solidFill>
                <a:highlight>
                  <a:srgbClr val="FFFFFF"/>
                </a:highlight>
                <a:latin typeface="Consolas"/>
              </a:rPr>
              <a:t>double-tyyppiin</a:t>
            </a:r>
            <a:r>
              <a:rPr lang="fi-FI" sz="1400" dirty="0">
                <a:solidFill>
                  <a:srgbClr val="008000"/>
                </a:solidFill>
                <a:highlight>
                  <a:srgbClr val="FFFFFF"/>
                </a:highlight>
                <a:latin typeface="Consolas"/>
              </a:rPr>
              <a:t>.</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Poikkeuksen sattuessa hypätään suoraan </a:t>
            </a:r>
            <a:r>
              <a:rPr lang="fi-FI" sz="1400" dirty="0" err="1">
                <a:solidFill>
                  <a:srgbClr val="008000"/>
                </a:solidFill>
                <a:highlight>
                  <a:srgbClr val="FFFFFF"/>
                </a:highlight>
                <a:latin typeface="Consolas"/>
              </a:rPr>
              <a:t>catch-lohkoon</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    luku = </a:t>
            </a:r>
            <a:r>
              <a:rPr lang="fi-FI" sz="1400" dirty="0" err="1">
                <a:solidFill>
                  <a:srgbClr val="0000FF"/>
                </a:solidFill>
                <a:highlight>
                  <a:srgbClr val="FFFFFF"/>
                </a:highlight>
                <a:latin typeface="Consolas"/>
              </a:rPr>
              <a:t>double</a:t>
            </a:r>
            <a:r>
              <a:rPr lang="fi-FI" sz="1400" dirty="0" err="1">
                <a:solidFill>
                  <a:srgbClr val="000000"/>
                </a:solidFill>
                <a:highlight>
                  <a:srgbClr val="FFFFFF"/>
                </a:highlight>
                <a:latin typeface="Consolas"/>
              </a:rPr>
              <a:t>.Parse(</a:t>
            </a:r>
            <a:r>
              <a:rPr lang="fi-FI" sz="1400" dirty="0" err="1">
                <a:solidFill>
                  <a:srgbClr val="2B91AF"/>
                </a:solidFill>
                <a:highlight>
                  <a:srgbClr val="FFFFFF"/>
                </a:highlight>
                <a:latin typeface="Consolas"/>
              </a:rPr>
              <a:t>Console</a:t>
            </a:r>
            <a:r>
              <a:rPr lang="fi-FI" sz="1400" dirty="0" err="1">
                <a:solidFill>
                  <a:srgbClr val="000000"/>
                </a:solidFill>
                <a:highlight>
                  <a:srgbClr val="FFFFFF"/>
                </a:highlight>
                <a:latin typeface="Consolas"/>
              </a:rPr>
              <a:t>.ReadLine</a:t>
            </a:r>
            <a:r>
              <a:rPr lang="fi-FI" sz="1400" dirty="0">
                <a:solidFill>
                  <a:srgbClr val="000000"/>
                </a:solidFill>
                <a:highlight>
                  <a:srgbClr val="FFFFFF"/>
                </a:highlight>
                <a:latin typeface="Consolas"/>
              </a:rPr>
              <a:t>());</a:t>
            </a: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seuraavia lausetta ei suoriteta, jos sattuu poikkeus</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    </a:t>
            </a:r>
            <a:r>
              <a:rPr lang="fi-FI" sz="1400" dirty="0" err="1">
                <a:solidFill>
                  <a:srgbClr val="0000FF"/>
                </a:solidFill>
                <a:highlight>
                  <a:srgbClr val="FFFFFF"/>
                </a:highlight>
                <a:latin typeface="Consolas"/>
              </a:rPr>
              <a:t>double</a:t>
            </a:r>
            <a:r>
              <a:rPr lang="fi-FI" sz="1400" dirty="0">
                <a:solidFill>
                  <a:srgbClr val="000000"/>
                </a:solidFill>
                <a:highlight>
                  <a:srgbClr val="FFFFFF"/>
                </a:highlight>
                <a:latin typeface="Consolas"/>
              </a:rPr>
              <a:t> </a:t>
            </a:r>
            <a:r>
              <a:rPr lang="fi-FI" sz="1400" dirty="0" err="1">
                <a:solidFill>
                  <a:srgbClr val="000000"/>
                </a:solidFill>
                <a:highlight>
                  <a:srgbClr val="FFFFFF"/>
                </a:highlight>
                <a:latin typeface="Consolas"/>
              </a:rPr>
              <a:t>nelio</a:t>
            </a:r>
            <a:r>
              <a:rPr lang="fi-FI" sz="1400" dirty="0">
                <a:solidFill>
                  <a:srgbClr val="000000"/>
                </a:solidFill>
                <a:highlight>
                  <a:srgbClr val="FFFFFF"/>
                </a:highlight>
                <a:latin typeface="Consolas"/>
              </a:rPr>
              <a:t> = luku * luku;</a:t>
            </a:r>
          </a:p>
          <a:p>
            <a:r>
              <a:rPr lang="fi-FI" sz="1400" dirty="0">
                <a:solidFill>
                  <a:srgbClr val="000000"/>
                </a:solidFill>
                <a:highlight>
                  <a:srgbClr val="FFFFFF"/>
                </a:highlight>
                <a:latin typeface="Consolas"/>
              </a:rPr>
              <a:t>    </a:t>
            </a:r>
            <a:r>
              <a:rPr lang="fi-FI" sz="1400" dirty="0" err="1">
                <a:solidFill>
                  <a:srgbClr val="2B91AF"/>
                </a:solidFill>
                <a:highlight>
                  <a:srgbClr val="FFFFFF"/>
                </a:highlight>
                <a:latin typeface="Consolas"/>
              </a:rPr>
              <a:t>Console</a:t>
            </a:r>
            <a:r>
              <a:rPr lang="fi-FI" sz="1400" dirty="0" err="1">
                <a:solidFill>
                  <a:srgbClr val="000000"/>
                </a:solidFill>
                <a:highlight>
                  <a:srgbClr val="FFFFFF"/>
                </a:highlight>
                <a:latin typeface="Consolas"/>
              </a:rPr>
              <a:t>.WriteLine(</a:t>
            </a:r>
            <a:r>
              <a:rPr lang="fi-FI" sz="1400" dirty="0" err="1">
                <a:solidFill>
                  <a:srgbClr val="A31515"/>
                </a:solidFill>
                <a:highlight>
                  <a:srgbClr val="FFFFFF"/>
                </a:highlight>
                <a:latin typeface="Consolas"/>
              </a:rPr>
              <a:t>"Luvun</a:t>
            </a:r>
            <a:r>
              <a:rPr lang="fi-FI" sz="1400" dirty="0">
                <a:solidFill>
                  <a:srgbClr val="A31515"/>
                </a:solidFill>
                <a:highlight>
                  <a:srgbClr val="FFFFFF"/>
                </a:highlight>
                <a:latin typeface="Consolas"/>
              </a:rPr>
              <a:t> {0} neliö on {1}"</a:t>
            </a:r>
            <a:r>
              <a:rPr lang="fi-FI" sz="1400" dirty="0">
                <a:solidFill>
                  <a:srgbClr val="000000"/>
                </a:solidFill>
                <a:highlight>
                  <a:srgbClr val="FFFFFF"/>
                </a:highlight>
                <a:latin typeface="Consolas"/>
              </a:rPr>
              <a:t>, luku, </a:t>
            </a:r>
            <a:r>
              <a:rPr lang="fi-FI" sz="1400" dirty="0" err="1">
                <a:solidFill>
                  <a:srgbClr val="000000"/>
                </a:solidFill>
                <a:highlight>
                  <a:srgbClr val="FFFFFF"/>
                </a:highlight>
                <a:latin typeface="Consolas"/>
              </a:rPr>
              <a:t>nelio</a:t>
            </a:r>
            <a:r>
              <a:rPr lang="fi-FI" sz="1400" dirty="0">
                <a:solidFill>
                  <a:srgbClr val="000000"/>
                </a:solidFill>
                <a:highlight>
                  <a:srgbClr val="FFFFFF"/>
                </a:highlight>
                <a:latin typeface="Consolas"/>
              </a:rPr>
              <a:t>);</a:t>
            </a:r>
          </a:p>
          <a:p>
            <a:r>
              <a:rPr lang="fi-FI" sz="1400" dirty="0">
                <a:solidFill>
                  <a:srgbClr val="000000"/>
                </a:solidFill>
                <a:highlight>
                  <a:srgbClr val="FFFFFF"/>
                </a:highlight>
                <a:latin typeface="Consolas"/>
              </a:rPr>
              <a:t>}</a:t>
            </a:r>
          </a:p>
          <a:p>
            <a:r>
              <a:rPr lang="fi-FI" sz="1400" dirty="0" err="1">
                <a:solidFill>
                  <a:srgbClr val="0000FF"/>
                </a:solidFill>
                <a:highlight>
                  <a:srgbClr val="FFFFFF"/>
                </a:highlight>
                <a:latin typeface="Consolas"/>
              </a:rPr>
              <a:t>catch</a:t>
            </a:r>
            <a:r>
              <a:rPr lang="fi-FI" sz="1400" dirty="0">
                <a:solidFill>
                  <a:srgbClr val="000000"/>
                </a:solidFill>
                <a:highlight>
                  <a:srgbClr val="FFFFFF"/>
                </a:highlight>
                <a:latin typeface="Consolas"/>
              </a:rPr>
              <a:t> (</a:t>
            </a:r>
            <a:r>
              <a:rPr lang="fi-FI" sz="1400" dirty="0" err="1">
                <a:solidFill>
                  <a:srgbClr val="2B91AF"/>
                </a:solidFill>
                <a:highlight>
                  <a:srgbClr val="FFFFFF"/>
                </a:highlight>
                <a:latin typeface="Consolas"/>
              </a:rPr>
              <a:t>Exception</a:t>
            </a:r>
            <a:r>
              <a:rPr lang="fi-FI" sz="1400" dirty="0">
                <a:solidFill>
                  <a:srgbClr val="000000"/>
                </a:solidFill>
                <a:highlight>
                  <a:srgbClr val="FFFFFF"/>
                </a:highlight>
                <a:latin typeface="Consolas"/>
              </a:rPr>
              <a:t> e)</a:t>
            </a:r>
          </a:p>
          <a:p>
            <a:r>
              <a:rPr lang="fi-FI" sz="1400" dirty="0">
                <a:solidFill>
                  <a:srgbClr val="000000"/>
                </a:solidFill>
                <a:highlight>
                  <a:srgbClr val="FFFFFF"/>
                </a:highlight>
                <a:latin typeface="Consolas"/>
              </a:rPr>
              <a:t>{</a:t>
            </a: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a:t>
            </a:r>
            <a:r>
              <a:rPr lang="fi-FI" sz="1400" dirty="0" err="1">
                <a:solidFill>
                  <a:srgbClr val="008000"/>
                </a:solidFill>
                <a:highlight>
                  <a:srgbClr val="FFFFFF"/>
                </a:highlight>
                <a:latin typeface="Consolas"/>
              </a:rPr>
              <a:t>catch-lohkoon</a:t>
            </a:r>
            <a:r>
              <a:rPr lang="fi-FI" sz="1400" dirty="0">
                <a:solidFill>
                  <a:srgbClr val="008000"/>
                </a:solidFill>
                <a:highlight>
                  <a:srgbClr val="FFFFFF"/>
                </a:highlight>
                <a:latin typeface="Consolas"/>
              </a:rPr>
              <a:t> sijoitetaan lauseet, jotka suoritetaan,</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    </a:t>
            </a:r>
            <a:r>
              <a:rPr lang="fi-FI" sz="1400" dirty="0">
                <a:solidFill>
                  <a:srgbClr val="008000"/>
                </a:solidFill>
                <a:highlight>
                  <a:srgbClr val="FFFFFF"/>
                </a:highlight>
                <a:latin typeface="Consolas"/>
              </a:rPr>
              <a:t>// jos </a:t>
            </a:r>
            <a:r>
              <a:rPr lang="fi-FI" sz="1400" dirty="0" err="1">
                <a:solidFill>
                  <a:srgbClr val="008000"/>
                </a:solidFill>
                <a:highlight>
                  <a:srgbClr val="FFFFFF"/>
                </a:highlight>
                <a:latin typeface="Consolas"/>
              </a:rPr>
              <a:t>try-lohkossa</a:t>
            </a:r>
            <a:r>
              <a:rPr lang="fi-FI" sz="1400" dirty="0">
                <a:solidFill>
                  <a:srgbClr val="008000"/>
                </a:solidFill>
                <a:highlight>
                  <a:srgbClr val="FFFFFF"/>
                </a:highlight>
                <a:latin typeface="Consolas"/>
              </a:rPr>
              <a:t> sattuu poikkeus.</a:t>
            </a:r>
            <a:endParaRPr lang="fi-FI" sz="1400" dirty="0">
              <a:solidFill>
                <a:srgbClr val="000000"/>
              </a:solidFill>
              <a:highlight>
                <a:srgbClr val="FFFFFF"/>
              </a:highlight>
              <a:latin typeface="Consolas"/>
            </a:endParaRPr>
          </a:p>
          <a:p>
            <a:r>
              <a:rPr lang="fi-FI" sz="1400" dirty="0">
                <a:solidFill>
                  <a:srgbClr val="000000"/>
                </a:solidFill>
                <a:highlight>
                  <a:srgbClr val="FFFFFF"/>
                </a:highlight>
                <a:latin typeface="Consolas"/>
              </a:rPr>
              <a:t>    </a:t>
            </a:r>
            <a:r>
              <a:rPr lang="fi-FI" sz="1400" dirty="0" err="1">
                <a:solidFill>
                  <a:srgbClr val="2B91AF"/>
                </a:solidFill>
                <a:highlight>
                  <a:srgbClr val="FFFFFF"/>
                </a:highlight>
                <a:latin typeface="Consolas"/>
              </a:rPr>
              <a:t>Console</a:t>
            </a:r>
            <a:r>
              <a:rPr lang="fi-FI" sz="1400" dirty="0" err="1">
                <a:solidFill>
                  <a:srgbClr val="000000"/>
                </a:solidFill>
                <a:highlight>
                  <a:srgbClr val="FFFFFF"/>
                </a:highlight>
                <a:latin typeface="Consolas"/>
              </a:rPr>
              <a:t>.WriteLine(</a:t>
            </a:r>
            <a:r>
              <a:rPr lang="fi-FI" sz="1400" dirty="0" err="1">
                <a:solidFill>
                  <a:srgbClr val="A31515"/>
                </a:solidFill>
                <a:highlight>
                  <a:srgbClr val="FFFFFF"/>
                </a:highlight>
                <a:latin typeface="Consolas"/>
              </a:rPr>
              <a:t>"Annettu</a:t>
            </a:r>
            <a:r>
              <a:rPr lang="fi-FI" sz="1400" dirty="0">
                <a:solidFill>
                  <a:srgbClr val="A31515"/>
                </a:solidFill>
                <a:highlight>
                  <a:srgbClr val="FFFFFF"/>
                </a:highlight>
                <a:latin typeface="Consolas"/>
              </a:rPr>
              <a:t> syöte ei kelpaa"</a:t>
            </a:r>
            <a:r>
              <a:rPr lang="fi-FI" sz="1400" dirty="0">
                <a:solidFill>
                  <a:srgbClr val="000000"/>
                </a:solidFill>
                <a:highlight>
                  <a:srgbClr val="FFFFFF"/>
                </a:highlight>
                <a:latin typeface="Consolas"/>
              </a:rPr>
              <a:t>);</a:t>
            </a:r>
          </a:p>
          <a:p>
            <a:r>
              <a:rPr lang="fi-FI" sz="1400" dirty="0">
                <a:solidFill>
                  <a:srgbClr val="000000"/>
                </a:solidFill>
                <a:highlight>
                  <a:srgbClr val="FFFFFF"/>
                </a:highlight>
                <a:latin typeface="Consolas"/>
              </a:rPr>
              <a:t>}</a:t>
            </a:r>
            <a:endParaRPr lang="fi-FI" sz="1400" dirty="0"/>
          </a:p>
        </p:txBody>
      </p:sp>
    </p:spTree>
    <p:extLst>
      <p:ext uri="{BB962C8B-B14F-4D97-AF65-F5344CB8AC3E}">
        <p14:creationId xmlns:p14="http://schemas.microsoft.com/office/powerpoint/2010/main" val="171235654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Poikkeukset</a:t>
            </a:r>
            <a:endParaRPr lang="fi-FI" dirty="0"/>
          </a:p>
        </p:txBody>
      </p:sp>
      <p:sp>
        <p:nvSpPr>
          <p:cNvPr id="3" name="Content Placeholder 2"/>
          <p:cNvSpPr>
            <a:spLocks noGrp="1"/>
          </p:cNvSpPr>
          <p:nvPr>
            <p:ph idx="1"/>
          </p:nvPr>
        </p:nvSpPr>
        <p:spPr/>
        <p:txBody>
          <a:bodyPr>
            <a:normAutofit fontScale="92500"/>
          </a:bodyPr>
          <a:lstStyle/>
          <a:p>
            <a:r>
              <a:rPr lang="fi-FI" dirty="0" smtClean="0"/>
              <a:t>Poikkeuksen syntyessä muodostetaan poikkeusta vastaavan </a:t>
            </a:r>
            <a:r>
              <a:rPr lang="fi-FI" dirty="0" err="1" smtClean="0"/>
              <a:t>Exception-luokan</a:t>
            </a:r>
            <a:r>
              <a:rPr lang="fi-FI" dirty="0" smtClean="0"/>
              <a:t> olio</a:t>
            </a:r>
          </a:p>
          <a:p>
            <a:r>
              <a:rPr lang="fi-FI" dirty="0" smtClean="0"/>
              <a:t>Poikkeukset muodostavat perintähierarkian. </a:t>
            </a:r>
            <a:r>
              <a:rPr lang="fi-FI" dirty="0" err="1" smtClean="0"/>
              <a:t>Exception-luokasta</a:t>
            </a:r>
            <a:r>
              <a:rPr lang="fi-FI" dirty="0" smtClean="0"/>
              <a:t> on peritty muita poikkeusluokkia, esimerkiksi </a:t>
            </a:r>
            <a:r>
              <a:rPr lang="fi-FI" dirty="0" err="1" smtClean="0"/>
              <a:t>FormatException</a:t>
            </a:r>
            <a:endParaRPr lang="fi-FI" dirty="0" smtClean="0"/>
          </a:p>
          <a:p>
            <a:r>
              <a:rPr lang="fi-FI" dirty="0" smtClean="0"/>
              <a:t>Message-ominaisuuteen </a:t>
            </a:r>
            <a:r>
              <a:rPr lang="fi-FI" dirty="0"/>
              <a:t>talletetaan virheen </a:t>
            </a:r>
            <a:r>
              <a:rPr lang="fi-FI" dirty="0" smtClean="0"/>
              <a:t>selväkielinen syy.</a:t>
            </a:r>
          </a:p>
          <a:p>
            <a:r>
              <a:rPr lang="fi-FI" dirty="0" smtClean="0"/>
              <a:t>Metodikutsujen hierarkia (</a:t>
            </a:r>
            <a:r>
              <a:rPr lang="fi-FI" dirty="0" err="1" smtClean="0"/>
              <a:t>call</a:t>
            </a:r>
            <a:r>
              <a:rPr lang="fi-FI" dirty="0" smtClean="0"/>
              <a:t> </a:t>
            </a:r>
            <a:r>
              <a:rPr lang="fi-FI" dirty="0" err="1" smtClean="0"/>
              <a:t>stack</a:t>
            </a:r>
            <a:r>
              <a:rPr lang="fi-FI" dirty="0" smtClean="0"/>
              <a:t>) talletetaan </a:t>
            </a:r>
            <a:r>
              <a:rPr lang="fi-FI" dirty="0"/>
              <a:t>poikkeus-olion </a:t>
            </a:r>
            <a:r>
              <a:rPr lang="fi-FI" dirty="0" err="1" smtClean="0"/>
              <a:t>StackTrace-ominaisuuteen</a:t>
            </a:r>
            <a:r>
              <a:rPr lang="fi-FI" dirty="0" smtClean="0"/>
              <a:t>.</a:t>
            </a:r>
            <a:endParaRPr lang="fi-FI" dirty="0"/>
          </a:p>
        </p:txBody>
      </p:sp>
    </p:spTree>
    <p:extLst>
      <p:ext uri="{BB962C8B-B14F-4D97-AF65-F5344CB8AC3E}">
        <p14:creationId xmlns:p14="http://schemas.microsoft.com/office/powerpoint/2010/main" val="12761439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Poikkeusten käsittely</a:t>
            </a:r>
            <a:endParaRPr lang="fi-FI" dirty="0"/>
          </a:p>
        </p:txBody>
      </p:sp>
      <p:sp>
        <p:nvSpPr>
          <p:cNvPr id="3" name="Content Placeholder 2"/>
          <p:cNvSpPr>
            <a:spLocks noGrp="1"/>
          </p:cNvSpPr>
          <p:nvPr>
            <p:ph idx="1"/>
          </p:nvPr>
        </p:nvSpPr>
        <p:spPr/>
        <p:txBody>
          <a:bodyPr>
            <a:normAutofit fontScale="92500" lnSpcReduction="10000"/>
          </a:bodyPr>
          <a:lstStyle/>
          <a:p>
            <a:r>
              <a:rPr lang="fi-FI" dirty="0" smtClean="0"/>
              <a:t>Virheiden </a:t>
            </a:r>
            <a:r>
              <a:rPr lang="fi-FI" dirty="0"/>
              <a:t>käsittely </a:t>
            </a:r>
            <a:r>
              <a:rPr lang="fi-FI" dirty="0" err="1"/>
              <a:t>try-catch-rakenteella</a:t>
            </a:r>
            <a:r>
              <a:rPr lang="fi-FI" dirty="0"/>
              <a:t> on </a:t>
            </a:r>
            <a:r>
              <a:rPr lang="fi-FI" dirty="0" smtClean="0"/>
              <a:t>verrattain raskasta, joten poikkeusten käsittelyä tulisi käyttää harkiten.</a:t>
            </a:r>
          </a:p>
          <a:p>
            <a:r>
              <a:rPr lang="fi-FI" dirty="0" smtClean="0"/>
              <a:t>Poikkeusten käsittelyllä tulisi hoitaa ainoastaan sananmukaisesti poikkeukselliset tilanteet. Joissakin tapauksissa </a:t>
            </a:r>
            <a:r>
              <a:rPr lang="fi-FI" dirty="0" err="1" smtClean="0"/>
              <a:t>if-rakenne</a:t>
            </a:r>
            <a:r>
              <a:rPr lang="fi-FI" dirty="0" smtClean="0"/>
              <a:t> on parempi.</a:t>
            </a:r>
          </a:p>
          <a:p>
            <a:r>
              <a:rPr lang="fi-FI" dirty="0" smtClean="0"/>
              <a:t>Nollalla jakoon tai taulukon </a:t>
            </a:r>
            <a:r>
              <a:rPr lang="fi-FI" dirty="0"/>
              <a:t>i</a:t>
            </a:r>
            <a:r>
              <a:rPr lang="fi-FI" dirty="0" smtClean="0"/>
              <a:t>ndeksin ylivuotoon ei kannata varautua poikkeusten käsittelyllä. Nämä tilanteet pitää estää tavanomaisilla ohjausrakenteilla</a:t>
            </a:r>
            <a:endParaRPr lang="fi-FI" dirty="0"/>
          </a:p>
        </p:txBody>
      </p:sp>
    </p:spTree>
    <p:extLst>
      <p:ext uri="{BB962C8B-B14F-4D97-AF65-F5344CB8AC3E}">
        <p14:creationId xmlns:p14="http://schemas.microsoft.com/office/powerpoint/2010/main" val="15022097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t>Poikkeusten käsittely tiedostojen käsittelyssä</a:t>
            </a:r>
            <a:endParaRPr lang="fi-FI"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556792"/>
            <a:ext cx="5472608" cy="4893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16588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t>Poikkeukset tiedostojen käsittelyssä</a:t>
            </a:r>
            <a:endParaRPr lang="fi-FI"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4295775"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37208"/>
            <a:ext cx="4305300"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65047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smtClean="0"/>
              <a:t>Suojausmääreet ja perintä</a:t>
            </a:r>
            <a:endParaRPr lang="fi-FI" dirty="0"/>
          </a:p>
        </p:txBody>
      </p:sp>
      <p:sp>
        <p:nvSpPr>
          <p:cNvPr id="3" name="Subtitle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3836029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t>Uuden luokan lisääminen projektiin</a:t>
            </a:r>
            <a:endParaRPr lang="fi-FI"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92814"/>
            <a:ext cx="5976664" cy="5109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a:xfrm>
            <a:off x="457200" y="1412776"/>
            <a:ext cx="3754760" cy="21168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i-FI" sz="2000" dirty="0" smtClean="0"/>
              <a:t>Valitse projekti hiiren oikealla näppäimellä </a:t>
            </a:r>
            <a:r>
              <a:rPr lang="fi-FI" sz="2000" dirty="0" err="1" smtClean="0"/>
              <a:t>Solution</a:t>
            </a:r>
            <a:r>
              <a:rPr lang="fi-FI" sz="2000" dirty="0" smtClean="0"/>
              <a:t> Explorerista</a:t>
            </a:r>
          </a:p>
          <a:p>
            <a:r>
              <a:rPr lang="fi-FI" sz="2000" dirty="0" err="1" smtClean="0"/>
              <a:t>Add</a:t>
            </a:r>
            <a:r>
              <a:rPr lang="fi-FI" sz="2000" dirty="0" smtClean="0"/>
              <a:t> -&gt; Class</a:t>
            </a:r>
          </a:p>
          <a:p>
            <a:r>
              <a:rPr lang="fi-FI" sz="2000" dirty="0" smtClean="0"/>
              <a:t>Anna luokan nimi</a:t>
            </a:r>
            <a:endParaRPr lang="fi-FI" sz="1600" dirty="0" smtClean="0"/>
          </a:p>
          <a:p>
            <a:pPr lvl="1"/>
            <a:endParaRPr lang="fi-FI" sz="1600" dirty="0" smtClean="0"/>
          </a:p>
        </p:txBody>
      </p:sp>
    </p:spTree>
    <p:extLst>
      <p:ext uri="{BB962C8B-B14F-4D97-AF65-F5344CB8AC3E}">
        <p14:creationId xmlns:p14="http://schemas.microsoft.com/office/powerpoint/2010/main" val="19125224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Suojausmääreet ja perintä</a:t>
            </a:r>
          </a:p>
        </p:txBody>
      </p:sp>
      <p:sp>
        <p:nvSpPr>
          <p:cNvPr id="3" name="Content Placeholder 2"/>
          <p:cNvSpPr>
            <a:spLocks noGrp="1"/>
          </p:cNvSpPr>
          <p:nvPr>
            <p:ph idx="1"/>
          </p:nvPr>
        </p:nvSpPr>
        <p:spPr/>
        <p:txBody>
          <a:bodyPr>
            <a:normAutofit fontScale="92500" lnSpcReduction="20000"/>
          </a:bodyPr>
          <a:lstStyle/>
          <a:p>
            <a:r>
              <a:rPr lang="fi-FI" dirty="0" smtClean="0"/>
              <a:t>Luokan jäsenille määritellään suojausmääreillä, miten jäsenet on käytettävissä eri luokissa</a:t>
            </a:r>
          </a:p>
          <a:p>
            <a:r>
              <a:rPr lang="fi-FI" dirty="0" err="1" smtClean="0"/>
              <a:t>C#-ohjelmointikielessä</a:t>
            </a:r>
            <a:r>
              <a:rPr lang="fi-FI" dirty="0" smtClean="0"/>
              <a:t> suojausmääreitä on neljä</a:t>
            </a:r>
          </a:p>
          <a:p>
            <a:pPr lvl="1"/>
            <a:r>
              <a:rPr lang="fi-FI" b="1" dirty="0" err="1" smtClean="0"/>
              <a:t>private</a:t>
            </a:r>
            <a:r>
              <a:rPr lang="fi-FI" b="1" dirty="0" smtClean="0"/>
              <a:t>: </a:t>
            </a:r>
            <a:r>
              <a:rPr lang="fi-FI" dirty="0" smtClean="0"/>
              <a:t>jäsen </a:t>
            </a:r>
            <a:r>
              <a:rPr lang="fi-FI" dirty="0"/>
              <a:t>näkyy vain omassa luokassa, tämä </a:t>
            </a:r>
            <a:r>
              <a:rPr lang="fi-FI" b="1" dirty="0"/>
              <a:t>on oletusarvo</a:t>
            </a:r>
            <a:r>
              <a:rPr lang="fi-FI" dirty="0"/>
              <a:t>.</a:t>
            </a:r>
          </a:p>
          <a:p>
            <a:pPr lvl="1"/>
            <a:r>
              <a:rPr lang="fi-FI" b="1" dirty="0" err="1"/>
              <a:t>protected</a:t>
            </a:r>
            <a:r>
              <a:rPr lang="fi-FI" dirty="0"/>
              <a:t> </a:t>
            </a:r>
            <a:r>
              <a:rPr lang="fi-FI" dirty="0" smtClean="0"/>
              <a:t>: jäsen </a:t>
            </a:r>
            <a:r>
              <a:rPr lang="fi-FI" dirty="0"/>
              <a:t>näkyy omassa luokassa ja perivässä luokassa.</a:t>
            </a:r>
          </a:p>
          <a:p>
            <a:pPr lvl="1"/>
            <a:r>
              <a:rPr lang="fi-FI" b="1" dirty="0" err="1" smtClean="0"/>
              <a:t>public</a:t>
            </a:r>
            <a:r>
              <a:rPr lang="fi-FI" dirty="0" smtClean="0"/>
              <a:t>: jäsen </a:t>
            </a:r>
            <a:r>
              <a:rPr lang="fi-FI" dirty="0"/>
              <a:t>näkyy kaikkialle, missä itse luokkaa on mahdollista käsitellä.</a:t>
            </a:r>
          </a:p>
          <a:p>
            <a:pPr lvl="1"/>
            <a:r>
              <a:rPr lang="fi-FI" b="1" dirty="0" err="1" smtClean="0"/>
              <a:t>internal</a:t>
            </a:r>
            <a:r>
              <a:rPr lang="fi-FI" b="1" dirty="0" smtClean="0"/>
              <a:t>:</a:t>
            </a:r>
            <a:r>
              <a:rPr lang="fi-FI" dirty="0"/>
              <a:t> </a:t>
            </a:r>
            <a:r>
              <a:rPr lang="fi-FI" dirty="0" smtClean="0"/>
              <a:t>jäsen </a:t>
            </a:r>
            <a:r>
              <a:rPr lang="fi-FI" dirty="0"/>
              <a:t>näkyy samassa projektissa määriteltyihin </a:t>
            </a:r>
            <a:r>
              <a:rPr lang="fi-FI" dirty="0" smtClean="0"/>
              <a:t>luokkiin (”pienempi” näkyvyys kuin </a:t>
            </a:r>
            <a:r>
              <a:rPr lang="fi-FI" dirty="0" err="1" smtClean="0"/>
              <a:t>public</a:t>
            </a:r>
            <a:r>
              <a:rPr lang="fi-FI" dirty="0" smtClean="0"/>
              <a:t>) </a:t>
            </a:r>
            <a:endParaRPr lang="fi-FI" dirty="0"/>
          </a:p>
          <a:p>
            <a:pPr lvl="1"/>
            <a:endParaRPr lang="fi-FI" dirty="0"/>
          </a:p>
        </p:txBody>
      </p:sp>
    </p:spTree>
    <p:extLst>
      <p:ext uri="{BB962C8B-B14F-4D97-AF65-F5344CB8AC3E}">
        <p14:creationId xmlns:p14="http://schemas.microsoft.com/office/powerpoint/2010/main" val="382484109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protected</a:t>
            </a:r>
            <a:endParaRPr lang="fi-FI" dirty="0"/>
          </a:p>
        </p:txBody>
      </p:sp>
      <p:sp>
        <p:nvSpPr>
          <p:cNvPr id="3" name="Content Placeholder 2"/>
          <p:cNvSpPr>
            <a:spLocks noGrp="1"/>
          </p:cNvSpPr>
          <p:nvPr>
            <p:ph idx="1"/>
          </p:nvPr>
        </p:nvSpPr>
        <p:spPr/>
        <p:txBody>
          <a:bodyPr/>
          <a:lstStyle/>
          <a:p>
            <a:r>
              <a:rPr lang="fi-FI" dirty="0" err="1" smtClean="0"/>
              <a:t>protected-suojausmääre</a:t>
            </a:r>
            <a:r>
              <a:rPr lang="fi-FI" dirty="0" smtClean="0"/>
              <a:t> aiheuttaa sen, että jäsentä voidaan käyttää luokassa itsessään (kantaluokassa) ja kaikissa perityissä luokissa.</a:t>
            </a:r>
            <a:endParaRPr lang="fi-FI" dirty="0"/>
          </a:p>
        </p:txBody>
      </p:sp>
    </p:spTree>
    <p:extLst>
      <p:ext uri="{BB962C8B-B14F-4D97-AF65-F5344CB8AC3E}">
        <p14:creationId xmlns:p14="http://schemas.microsoft.com/office/powerpoint/2010/main" val="87159018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smtClean="0"/>
              <a:t>Viittaustyyppien muunnokset</a:t>
            </a:r>
            <a:endParaRPr lang="fi-FI" dirty="0"/>
          </a:p>
        </p:txBody>
      </p:sp>
      <p:sp>
        <p:nvSpPr>
          <p:cNvPr id="3" name="Subtitle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160997456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Viittaustyyppien muunnokset</a:t>
            </a:r>
            <a:endParaRPr lang="fi-FI" dirty="0"/>
          </a:p>
        </p:txBody>
      </p:sp>
      <p:sp>
        <p:nvSpPr>
          <p:cNvPr id="3" name="Content Placeholder 2"/>
          <p:cNvSpPr>
            <a:spLocks noGrp="1"/>
          </p:cNvSpPr>
          <p:nvPr>
            <p:ph idx="1"/>
          </p:nvPr>
        </p:nvSpPr>
        <p:spPr/>
        <p:txBody>
          <a:bodyPr>
            <a:normAutofit fontScale="77500" lnSpcReduction="20000"/>
          </a:bodyPr>
          <a:lstStyle/>
          <a:p>
            <a:r>
              <a:rPr lang="fi-FI" dirty="0"/>
              <a:t>Polymorfismista johtuen millä tahansa kantaluokan tyyppisellä viittausmuuttujalla voidaan viitata perivän luokan </a:t>
            </a:r>
            <a:r>
              <a:rPr lang="fi-FI" dirty="0" smtClean="0"/>
              <a:t>olioon.</a:t>
            </a:r>
          </a:p>
          <a:p>
            <a:r>
              <a:rPr lang="fi-FI" dirty="0" smtClean="0"/>
              <a:t>Esimerkiksi</a:t>
            </a:r>
            <a:r>
              <a:rPr lang="fi-FI" dirty="0"/>
              <a:t>, jos luokka </a:t>
            </a:r>
            <a:r>
              <a:rPr lang="fi-FI" dirty="0" smtClean="0"/>
              <a:t>Ympyrä on peritty luokasta Kuvio, voidaan </a:t>
            </a:r>
            <a:r>
              <a:rPr lang="fi-FI" dirty="0"/>
              <a:t>määritellä</a:t>
            </a:r>
            <a:r>
              <a:rPr lang="fi-FI" dirty="0" smtClean="0"/>
              <a:t>:</a:t>
            </a:r>
          </a:p>
          <a:p>
            <a:pPr lvl="1"/>
            <a:r>
              <a:rPr lang="fi-FI" dirty="0"/>
              <a:t>Kuvio </a:t>
            </a:r>
            <a:r>
              <a:rPr lang="fi-FI" dirty="0" smtClean="0"/>
              <a:t>k;</a:t>
            </a:r>
          </a:p>
          <a:p>
            <a:pPr lvl="1"/>
            <a:r>
              <a:rPr lang="fi-FI" dirty="0" smtClean="0"/>
              <a:t>Ympyrä y </a:t>
            </a:r>
            <a:r>
              <a:rPr lang="fi-FI" dirty="0"/>
              <a:t>= new </a:t>
            </a:r>
            <a:r>
              <a:rPr lang="fi-FI" dirty="0" smtClean="0"/>
              <a:t>Ympyrä(1);</a:t>
            </a:r>
            <a:endParaRPr lang="fi-FI" dirty="0"/>
          </a:p>
          <a:p>
            <a:pPr lvl="1"/>
            <a:r>
              <a:rPr lang="fi-FI" dirty="0"/>
              <a:t>k = </a:t>
            </a:r>
            <a:r>
              <a:rPr lang="fi-FI" dirty="0" smtClean="0"/>
              <a:t>y;</a:t>
            </a:r>
            <a:endParaRPr lang="fi-FI" dirty="0"/>
          </a:p>
          <a:p>
            <a:r>
              <a:rPr lang="fi-FI" dirty="0"/>
              <a:t>Nyt molemmat viittaustyypit </a:t>
            </a:r>
            <a:r>
              <a:rPr lang="fi-FI" dirty="0" smtClean="0"/>
              <a:t>Ympyrä y </a:t>
            </a:r>
            <a:r>
              <a:rPr lang="fi-FI" dirty="0"/>
              <a:t>ja Kuvio k viittaavat </a:t>
            </a:r>
            <a:r>
              <a:rPr lang="fi-FI" dirty="0" smtClean="0"/>
              <a:t>Ympyrä-olioon.</a:t>
            </a:r>
          </a:p>
          <a:p>
            <a:r>
              <a:rPr lang="fi-FI" dirty="0" smtClean="0"/>
              <a:t>Metodikutsu </a:t>
            </a:r>
            <a:r>
              <a:rPr lang="fi-FI" dirty="0" err="1" smtClean="0"/>
              <a:t>k.PintaAla</a:t>
            </a:r>
            <a:r>
              <a:rPr lang="fi-FI" dirty="0" smtClean="0"/>
              <a:t>() ajaa Ympyrä-luokassa määritellyn pinta-alan laskennan.</a:t>
            </a:r>
            <a:r>
              <a:rPr lang="fi-FI" dirty="0"/>
              <a:t/>
            </a:r>
            <a:br>
              <a:rPr lang="fi-FI" dirty="0"/>
            </a:br>
            <a:endParaRPr lang="fi-FI" dirty="0"/>
          </a:p>
        </p:txBody>
      </p:sp>
    </p:spTree>
    <p:extLst>
      <p:ext uri="{BB962C8B-B14F-4D97-AF65-F5344CB8AC3E}">
        <p14:creationId xmlns:p14="http://schemas.microsoft.com/office/powerpoint/2010/main" val="221614971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as-operaattori</a:t>
            </a:r>
            <a:endParaRPr lang="fi-FI" dirty="0"/>
          </a:p>
        </p:txBody>
      </p:sp>
      <p:sp>
        <p:nvSpPr>
          <p:cNvPr id="3" name="Content Placeholder 2"/>
          <p:cNvSpPr>
            <a:spLocks noGrp="1"/>
          </p:cNvSpPr>
          <p:nvPr>
            <p:ph idx="1"/>
          </p:nvPr>
        </p:nvSpPr>
        <p:spPr/>
        <p:txBody>
          <a:bodyPr>
            <a:normAutofit fontScale="62500" lnSpcReduction="20000"/>
          </a:bodyPr>
          <a:lstStyle/>
          <a:p>
            <a:r>
              <a:rPr lang="fi-FI" dirty="0" smtClean="0"/>
              <a:t>Kantaluokan tyyppisen viittaustyypin </a:t>
            </a:r>
            <a:r>
              <a:rPr lang="fi-FI" dirty="0"/>
              <a:t>muunnos </a:t>
            </a:r>
            <a:r>
              <a:rPr lang="fi-FI" dirty="0" smtClean="0"/>
              <a:t>perittyyn luokkaan voidaan </a:t>
            </a:r>
            <a:r>
              <a:rPr lang="fi-FI" dirty="0"/>
              <a:t>tehdä </a:t>
            </a:r>
            <a:r>
              <a:rPr lang="fi-FI" b="1" dirty="0"/>
              <a:t>as</a:t>
            </a:r>
            <a:r>
              <a:rPr lang="fi-FI" dirty="0"/>
              <a:t>-operaattorilla, ellei ole varmuutta, onnistuuko tyypin </a:t>
            </a:r>
            <a:r>
              <a:rPr lang="fi-FI" dirty="0" smtClean="0"/>
              <a:t>muunnos.</a:t>
            </a:r>
          </a:p>
          <a:p>
            <a:r>
              <a:rPr lang="fi-FI" dirty="0" smtClean="0"/>
              <a:t>as-operaattori </a:t>
            </a:r>
            <a:r>
              <a:rPr lang="fi-FI" dirty="0"/>
              <a:t>tekee muunnoksen, jos se on mahdollista, muuten sijoituksen arvoksi tulee </a:t>
            </a:r>
            <a:r>
              <a:rPr lang="fi-FI" dirty="0" err="1" smtClean="0"/>
              <a:t>null</a:t>
            </a:r>
            <a:endParaRPr lang="fi-FI" dirty="0" smtClean="0"/>
          </a:p>
          <a:p>
            <a:r>
              <a:rPr lang="fi-FI" dirty="0" smtClean="0"/>
              <a:t>Esimerkki:</a:t>
            </a:r>
          </a:p>
          <a:p>
            <a:pPr lvl="1"/>
            <a:r>
              <a:rPr lang="fi-FI" dirty="0"/>
              <a:t>Kuvio </a:t>
            </a:r>
            <a:r>
              <a:rPr lang="fi-FI" dirty="0" err="1" smtClean="0"/>
              <a:t>kuvio</a:t>
            </a:r>
            <a:r>
              <a:rPr lang="fi-FI" dirty="0" smtClean="0"/>
              <a:t> </a:t>
            </a:r>
            <a:r>
              <a:rPr lang="fi-FI" dirty="0"/>
              <a:t>= new Kuvio();</a:t>
            </a:r>
          </a:p>
          <a:p>
            <a:pPr lvl="1"/>
            <a:r>
              <a:rPr lang="fi-FI" dirty="0" smtClean="0"/>
              <a:t>Kolmio </a:t>
            </a:r>
            <a:r>
              <a:rPr lang="fi-FI" dirty="0" err="1" smtClean="0"/>
              <a:t>kolmio</a:t>
            </a:r>
            <a:r>
              <a:rPr lang="fi-FI" dirty="0" smtClean="0"/>
              <a:t> </a:t>
            </a:r>
            <a:r>
              <a:rPr lang="fi-FI" dirty="0"/>
              <a:t>= </a:t>
            </a:r>
            <a:r>
              <a:rPr lang="fi-FI" dirty="0" smtClean="0"/>
              <a:t>(Kolmio) kuvio; </a:t>
            </a:r>
            <a:r>
              <a:rPr lang="fi-FI" dirty="0"/>
              <a:t>// ei onnistu</a:t>
            </a:r>
          </a:p>
          <a:p>
            <a:pPr lvl="1"/>
            <a:r>
              <a:rPr lang="en-US" dirty="0" smtClean="0"/>
              <a:t>object o </a:t>
            </a:r>
            <a:r>
              <a:rPr lang="en-US" dirty="0"/>
              <a:t>= new </a:t>
            </a:r>
            <a:r>
              <a:rPr lang="en-US" dirty="0" err="1" smtClean="0"/>
              <a:t>Kolmio</a:t>
            </a:r>
            <a:r>
              <a:rPr lang="en-US" dirty="0" smtClean="0"/>
              <a:t>(2, 3); // ok</a:t>
            </a:r>
            <a:endParaRPr lang="fi-FI" dirty="0"/>
          </a:p>
          <a:p>
            <a:pPr lvl="1"/>
            <a:r>
              <a:rPr lang="en-US" dirty="0" err="1"/>
              <a:t>Kuvio</a:t>
            </a:r>
            <a:r>
              <a:rPr lang="en-US" dirty="0"/>
              <a:t> </a:t>
            </a:r>
            <a:r>
              <a:rPr lang="en-US" dirty="0" smtClean="0"/>
              <a:t>kuvio2 </a:t>
            </a:r>
            <a:r>
              <a:rPr lang="en-US" dirty="0"/>
              <a:t>= new </a:t>
            </a:r>
            <a:r>
              <a:rPr lang="en-US" dirty="0" err="1" smtClean="0"/>
              <a:t>Ympyrä</a:t>
            </a:r>
            <a:r>
              <a:rPr lang="en-US" dirty="0" smtClean="0"/>
              <a:t>(2); // ok</a:t>
            </a:r>
            <a:endParaRPr lang="fi-FI" dirty="0"/>
          </a:p>
          <a:p>
            <a:pPr lvl="1"/>
            <a:r>
              <a:rPr lang="fi-FI" dirty="0" smtClean="0"/>
              <a:t>Kolmio kolmio2 </a:t>
            </a:r>
            <a:r>
              <a:rPr lang="fi-FI" dirty="0"/>
              <a:t>= </a:t>
            </a:r>
            <a:r>
              <a:rPr lang="fi-FI" dirty="0" smtClean="0"/>
              <a:t>o </a:t>
            </a:r>
            <a:r>
              <a:rPr lang="fi-FI" b="1"/>
              <a:t>as</a:t>
            </a:r>
            <a:r>
              <a:rPr lang="fi-FI"/>
              <a:t> </a:t>
            </a:r>
            <a:r>
              <a:rPr lang="fi-FI" smtClean="0"/>
              <a:t>Kolmio; </a:t>
            </a:r>
            <a:r>
              <a:rPr lang="fi-FI" dirty="0"/>
              <a:t>// muunnos onnistuu</a:t>
            </a:r>
          </a:p>
          <a:p>
            <a:pPr lvl="1"/>
            <a:r>
              <a:rPr lang="fi-FI" dirty="0" smtClean="0"/>
              <a:t>Kolmio kolmio3 </a:t>
            </a:r>
            <a:r>
              <a:rPr lang="fi-FI" dirty="0"/>
              <a:t>= </a:t>
            </a:r>
            <a:r>
              <a:rPr lang="fi-FI" dirty="0" smtClean="0"/>
              <a:t>(</a:t>
            </a:r>
            <a:r>
              <a:rPr lang="fi-FI" dirty="0" err="1" smtClean="0"/>
              <a:t>Kolmio)o</a:t>
            </a:r>
            <a:r>
              <a:rPr lang="fi-FI" dirty="0" smtClean="0"/>
              <a:t>; </a:t>
            </a:r>
            <a:r>
              <a:rPr lang="fi-FI" dirty="0"/>
              <a:t>// sama kuin edellinen</a:t>
            </a:r>
          </a:p>
          <a:p>
            <a:pPr lvl="1"/>
            <a:r>
              <a:rPr lang="fi-FI" dirty="0" smtClean="0"/>
              <a:t>Kolmio kolmio4 </a:t>
            </a:r>
            <a:r>
              <a:rPr lang="fi-FI" dirty="0"/>
              <a:t>= </a:t>
            </a:r>
            <a:r>
              <a:rPr lang="fi-FI" dirty="0" smtClean="0"/>
              <a:t>kuvio </a:t>
            </a:r>
            <a:r>
              <a:rPr lang="fi-FI" b="1" dirty="0"/>
              <a:t>as</a:t>
            </a:r>
            <a:r>
              <a:rPr lang="fi-FI" dirty="0"/>
              <a:t> </a:t>
            </a:r>
            <a:r>
              <a:rPr lang="fi-FI" dirty="0" smtClean="0"/>
              <a:t>Kolmio;  </a:t>
            </a:r>
            <a:r>
              <a:rPr lang="fi-FI" dirty="0"/>
              <a:t>// muunnos ei onnistu, viittausmuuttujan arvo on </a:t>
            </a:r>
            <a:r>
              <a:rPr lang="fi-FI" dirty="0" err="1"/>
              <a:t>null</a:t>
            </a:r>
            <a:endParaRPr lang="fi-FI" dirty="0"/>
          </a:p>
          <a:p>
            <a:pPr lvl="1"/>
            <a:r>
              <a:rPr lang="fi-FI" dirty="0" smtClean="0"/>
              <a:t>Kolmio kolmio5 </a:t>
            </a:r>
            <a:r>
              <a:rPr lang="fi-FI" dirty="0"/>
              <a:t>= </a:t>
            </a:r>
            <a:r>
              <a:rPr lang="fi-FI" dirty="0" smtClean="0"/>
              <a:t>(</a:t>
            </a:r>
            <a:r>
              <a:rPr lang="fi-FI" dirty="0" err="1" smtClean="0"/>
              <a:t>Kolmio)kuvio</a:t>
            </a:r>
            <a:r>
              <a:rPr lang="fi-FI" dirty="0" smtClean="0"/>
              <a:t>; </a:t>
            </a:r>
            <a:r>
              <a:rPr lang="fi-FI" dirty="0"/>
              <a:t>// kaataa ohjelman ei </a:t>
            </a:r>
            <a:r>
              <a:rPr lang="fi-FI" dirty="0" smtClean="0"/>
              <a:t>onnistu</a:t>
            </a:r>
          </a:p>
          <a:p>
            <a:r>
              <a:rPr lang="fi-FI" b="1" dirty="0"/>
              <a:t>as</a:t>
            </a:r>
            <a:r>
              <a:rPr lang="fi-FI" dirty="0"/>
              <a:t>-operaattorin </a:t>
            </a:r>
            <a:r>
              <a:rPr lang="fi-FI" dirty="0" smtClean="0"/>
              <a:t>etuna </a:t>
            </a:r>
            <a:r>
              <a:rPr lang="fi-FI" dirty="0"/>
              <a:t>on, ettei siitä aiheudu </a:t>
            </a:r>
            <a:r>
              <a:rPr lang="fi-FI" dirty="0" smtClean="0"/>
              <a:t>keskeytystä</a:t>
            </a:r>
            <a:endParaRPr lang="fi-FI" dirty="0"/>
          </a:p>
          <a:p>
            <a:endParaRPr lang="fi-FI" dirty="0"/>
          </a:p>
        </p:txBody>
      </p:sp>
    </p:spTree>
    <p:extLst>
      <p:ext uri="{BB962C8B-B14F-4D97-AF65-F5344CB8AC3E}">
        <p14:creationId xmlns:p14="http://schemas.microsoft.com/office/powerpoint/2010/main" val="19174975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b="1" dirty="0" smtClean="0"/>
              <a:t>is</a:t>
            </a:r>
            <a:r>
              <a:rPr lang="fi-FI" dirty="0" smtClean="0"/>
              <a:t>-operaattori</a:t>
            </a:r>
            <a:endParaRPr lang="fi-FI" dirty="0"/>
          </a:p>
        </p:txBody>
      </p:sp>
      <p:sp>
        <p:nvSpPr>
          <p:cNvPr id="3" name="Content Placeholder 2"/>
          <p:cNvSpPr>
            <a:spLocks noGrp="1"/>
          </p:cNvSpPr>
          <p:nvPr>
            <p:ph idx="1"/>
          </p:nvPr>
        </p:nvSpPr>
        <p:spPr/>
        <p:txBody>
          <a:bodyPr/>
          <a:lstStyle/>
          <a:p>
            <a:r>
              <a:rPr lang="fi-FI" b="1" dirty="0"/>
              <a:t>is</a:t>
            </a:r>
            <a:r>
              <a:rPr lang="fi-FI" dirty="0"/>
              <a:t>-operaattorilla voidaan tutkia, onko muuttuja tiettyä tyyppiä. Operaattori palauttaa </a:t>
            </a:r>
            <a:r>
              <a:rPr lang="fi-FI" dirty="0" err="1"/>
              <a:t>true</a:t>
            </a:r>
            <a:r>
              <a:rPr lang="fi-FI" dirty="0"/>
              <a:t> tai </a:t>
            </a:r>
            <a:r>
              <a:rPr lang="fi-FI" dirty="0" err="1"/>
              <a:t>false</a:t>
            </a:r>
            <a:r>
              <a:rPr lang="fi-FI" dirty="0"/>
              <a:t>.</a:t>
            </a:r>
          </a:p>
          <a:p>
            <a:r>
              <a:rPr lang="fi-FI" dirty="0" err="1"/>
              <a:t>if</a:t>
            </a:r>
            <a:r>
              <a:rPr lang="fi-FI" dirty="0"/>
              <a:t> </a:t>
            </a:r>
            <a:r>
              <a:rPr lang="fi-FI" dirty="0" smtClean="0"/>
              <a:t>(</a:t>
            </a:r>
            <a:r>
              <a:rPr lang="fi-FI" dirty="0"/>
              <a:t>o</a:t>
            </a:r>
            <a:r>
              <a:rPr lang="fi-FI" dirty="0" smtClean="0"/>
              <a:t> </a:t>
            </a:r>
            <a:r>
              <a:rPr lang="fi-FI" b="1" dirty="0"/>
              <a:t>is</a:t>
            </a:r>
            <a:r>
              <a:rPr lang="fi-FI" dirty="0"/>
              <a:t> </a:t>
            </a:r>
            <a:r>
              <a:rPr lang="fi-FI" dirty="0" smtClean="0"/>
              <a:t>Kolmio)  kolmio </a:t>
            </a:r>
            <a:r>
              <a:rPr lang="fi-FI" dirty="0"/>
              <a:t>= </a:t>
            </a:r>
            <a:r>
              <a:rPr lang="fi-FI" dirty="0" smtClean="0"/>
              <a:t>o;</a:t>
            </a:r>
            <a:endParaRPr lang="fi-FI" dirty="0"/>
          </a:p>
          <a:p>
            <a:endParaRPr lang="fi-FI" dirty="0"/>
          </a:p>
        </p:txBody>
      </p:sp>
    </p:spTree>
    <p:extLst>
      <p:ext uri="{BB962C8B-B14F-4D97-AF65-F5344CB8AC3E}">
        <p14:creationId xmlns:p14="http://schemas.microsoft.com/office/powerpoint/2010/main" val="32574578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Type-luokka</a:t>
            </a:r>
            <a:endParaRPr lang="fi-FI" dirty="0"/>
          </a:p>
        </p:txBody>
      </p:sp>
      <p:sp>
        <p:nvSpPr>
          <p:cNvPr id="3" name="Content Placeholder 2"/>
          <p:cNvSpPr>
            <a:spLocks noGrp="1"/>
          </p:cNvSpPr>
          <p:nvPr>
            <p:ph idx="1"/>
          </p:nvPr>
        </p:nvSpPr>
        <p:spPr/>
        <p:txBody>
          <a:bodyPr/>
          <a:lstStyle/>
          <a:p>
            <a:r>
              <a:rPr lang="fi-FI" dirty="0" err="1"/>
              <a:t>Type-luokalla</a:t>
            </a:r>
            <a:r>
              <a:rPr lang="fi-FI" dirty="0"/>
              <a:t> voidaan ohjelmallisesti käsitellä olion tyyppitietoa. Oliosta saadaan Tyyppi-olio selville </a:t>
            </a:r>
            <a:r>
              <a:rPr lang="fi-FI" dirty="0" err="1"/>
              <a:t>GetType()-metodilla</a:t>
            </a:r>
            <a:r>
              <a:rPr lang="fi-FI" dirty="0"/>
              <a:t>.</a:t>
            </a:r>
          </a:p>
          <a:p>
            <a:endParaRPr lang="fi-FI" dirty="0"/>
          </a:p>
        </p:txBody>
      </p:sp>
    </p:spTree>
    <p:extLst>
      <p:ext uri="{BB962C8B-B14F-4D97-AF65-F5344CB8AC3E}">
        <p14:creationId xmlns:p14="http://schemas.microsoft.com/office/powerpoint/2010/main" val="17411862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smtClean="0"/>
              <a:t>Windows </a:t>
            </a:r>
            <a:r>
              <a:rPr lang="fi-FI" dirty="0" err="1" smtClean="0"/>
              <a:t>Forms</a:t>
            </a:r>
            <a:r>
              <a:rPr lang="fi-FI" dirty="0" smtClean="0"/>
              <a:t/>
            </a:r>
            <a:br>
              <a:rPr lang="fi-FI" dirty="0" smtClean="0"/>
            </a:br>
            <a:r>
              <a:rPr lang="fi-FI" dirty="0" smtClean="0"/>
              <a:t>kuvioiden piirtäminen</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26734540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Windows </a:t>
            </a:r>
            <a:r>
              <a:rPr lang="fi-FI" dirty="0" err="1" smtClean="0"/>
              <a:t>Forms</a:t>
            </a:r>
            <a:r>
              <a:rPr lang="fi-FI" dirty="0" smtClean="0"/>
              <a:t> piirtäminen</a:t>
            </a:r>
            <a:endParaRPr lang="fi-FI" dirty="0"/>
          </a:p>
        </p:txBody>
      </p:sp>
      <p:sp>
        <p:nvSpPr>
          <p:cNvPr id="3" name="Sisällön paikkamerkki 2"/>
          <p:cNvSpPr>
            <a:spLocks noGrp="1"/>
          </p:cNvSpPr>
          <p:nvPr>
            <p:ph idx="1"/>
          </p:nvPr>
        </p:nvSpPr>
        <p:spPr/>
        <p:txBody>
          <a:bodyPr>
            <a:normAutofit/>
          </a:bodyPr>
          <a:lstStyle/>
          <a:p>
            <a:r>
              <a:rPr lang="fi-FI" sz="2400" dirty="0" smtClean="0"/>
              <a:t>Oppitunnin tavoitteena on tutustua 2D-grafiikan tekemiseen Windows </a:t>
            </a:r>
            <a:r>
              <a:rPr lang="fi-FI" sz="2400" dirty="0" err="1" smtClean="0"/>
              <a:t>Forms-ympäristöön</a:t>
            </a:r>
            <a:endParaRPr lang="fi-FI" sz="2400" dirty="0" smtClean="0"/>
          </a:p>
          <a:p>
            <a:r>
              <a:rPr lang="fi-FI" sz="2400" dirty="0" smtClean="0"/>
              <a:t>Toisena tavoitteena on opetella MSDN:n käyttöä </a:t>
            </a:r>
            <a:r>
              <a:rPr lang="fi-FI" sz="2400" dirty="0" err="1" smtClean="0"/>
              <a:t>C#-ohjelmointiin</a:t>
            </a:r>
            <a:r>
              <a:rPr lang="fi-FI" sz="2400" dirty="0" smtClean="0"/>
              <a:t> tutustuttaessa</a:t>
            </a:r>
          </a:p>
          <a:p>
            <a:r>
              <a:rPr lang="fi-FI" sz="2400" dirty="0" smtClean="0"/>
              <a:t>Ohjeita (</a:t>
            </a:r>
            <a:r>
              <a:rPr lang="en-US" sz="2400" dirty="0"/>
              <a:t>Getting Started with Graphics </a:t>
            </a:r>
            <a:r>
              <a:rPr lang="en-US" sz="2400" dirty="0" smtClean="0"/>
              <a:t>Programming)</a:t>
            </a:r>
            <a:endParaRPr lang="fi-FI" sz="2400" dirty="0" smtClean="0"/>
          </a:p>
          <a:p>
            <a:pPr lvl="1"/>
            <a:r>
              <a:rPr lang="fi-FI" sz="2000" dirty="0">
                <a:hlinkClick r:id="rId2"/>
              </a:rPr>
              <a:t>http://msdn.microsoft.com/en-us/library/da0f23z7(v=vs.110).</a:t>
            </a:r>
            <a:r>
              <a:rPr lang="fi-FI" sz="2000" dirty="0" smtClean="0">
                <a:hlinkClick r:id="rId2"/>
              </a:rPr>
              <a:t>aspx</a:t>
            </a:r>
            <a:r>
              <a:rPr lang="fi-FI" sz="2000" dirty="0" smtClean="0"/>
              <a:t> </a:t>
            </a:r>
            <a:endParaRPr lang="fi-FI" sz="2000" dirty="0"/>
          </a:p>
          <a:p>
            <a:r>
              <a:rPr lang="fi-FI" sz="2400" dirty="0" smtClean="0"/>
              <a:t>Grafiikan alkeiden opetteluun löytyy tietoa myös seuraavasta ”How </a:t>
            </a:r>
            <a:r>
              <a:rPr lang="fi-FI" sz="2400" dirty="0" err="1" smtClean="0"/>
              <a:t>do</a:t>
            </a:r>
            <a:r>
              <a:rPr lang="fi-FI" sz="2400" dirty="0" smtClean="0"/>
              <a:t> I”-kohdasta:</a:t>
            </a:r>
          </a:p>
          <a:p>
            <a:pPr lvl="1"/>
            <a:r>
              <a:rPr lang="fi-FI" sz="2000" dirty="0" smtClean="0">
                <a:hlinkClick r:id="rId3"/>
              </a:rPr>
              <a:t>http://msdn.microsoft.com/en-us/library/ms186203.aspx</a:t>
            </a:r>
            <a:r>
              <a:rPr lang="fi-FI" sz="2000" dirty="0" smtClean="0"/>
              <a:t> </a:t>
            </a:r>
          </a:p>
          <a:p>
            <a:pPr lvl="2"/>
            <a:r>
              <a:rPr lang="fi-FI" sz="1600" dirty="0" smtClean="0"/>
              <a:t>Sivun lopussa on kohta ”Graphics”</a:t>
            </a:r>
          </a:p>
          <a:p>
            <a:pPr lvl="2"/>
            <a:r>
              <a:rPr lang="en-US" sz="1600" dirty="0" smtClean="0"/>
              <a:t>How Do I in C# / Windows Applications (How Do I in C#) / Graphics</a:t>
            </a:r>
            <a:endParaRPr lang="fi-FI" sz="1600" dirty="0" smtClean="0"/>
          </a:p>
          <a:p>
            <a:pPr lvl="1"/>
            <a:endParaRPr lang="fi-FI" sz="2000" dirty="0"/>
          </a:p>
        </p:txBody>
      </p:sp>
    </p:spTree>
    <p:extLst>
      <p:ext uri="{BB962C8B-B14F-4D97-AF65-F5344CB8AC3E}">
        <p14:creationId xmlns:p14="http://schemas.microsoft.com/office/powerpoint/2010/main" val="243227668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Tehtävä 1</a:t>
            </a:r>
            <a:endParaRPr lang="fi-FI" dirty="0"/>
          </a:p>
        </p:txBody>
      </p:sp>
      <p:sp>
        <p:nvSpPr>
          <p:cNvPr id="3" name="Sisällön paikkamerkki 2"/>
          <p:cNvSpPr>
            <a:spLocks noGrp="1"/>
          </p:cNvSpPr>
          <p:nvPr>
            <p:ph idx="1"/>
          </p:nvPr>
        </p:nvSpPr>
        <p:spPr/>
        <p:txBody>
          <a:bodyPr>
            <a:normAutofit/>
          </a:bodyPr>
          <a:lstStyle/>
          <a:p>
            <a:r>
              <a:rPr lang="fi-FI" sz="2400" dirty="0" smtClean="0"/>
              <a:t>Tee ohjelma, joka piirtää näytölle ympyrän</a:t>
            </a:r>
          </a:p>
          <a:p>
            <a:pPr lvl="1"/>
            <a:r>
              <a:rPr lang="fi-FI" sz="2000" dirty="0" smtClean="0"/>
              <a:t>Tee Windows-sovellus</a:t>
            </a:r>
          </a:p>
          <a:p>
            <a:pPr lvl="1"/>
            <a:r>
              <a:rPr lang="fi-FI" sz="2000" dirty="0" smtClean="0"/>
              <a:t>Lisää painikkeet ellipsin ja suorakaiteen piirtämistä varten</a:t>
            </a:r>
          </a:p>
          <a:p>
            <a:pPr lvl="1"/>
            <a:r>
              <a:rPr lang="fi-FI" sz="2000" dirty="0" smtClean="0"/>
              <a:t>Lisää painikkeelle tapahtumankäsittelijä </a:t>
            </a:r>
            <a:r>
              <a:rPr lang="fi-FI" sz="2000" dirty="0" err="1" smtClean="0"/>
              <a:t>kaksoisklikkaamalla</a:t>
            </a:r>
            <a:r>
              <a:rPr lang="fi-FI" sz="2000" dirty="0" smtClean="0"/>
              <a:t> painiketta</a:t>
            </a:r>
          </a:p>
          <a:p>
            <a:pPr lvl="1"/>
            <a:r>
              <a:rPr lang="fi-FI" sz="2000" dirty="0" smtClean="0"/>
              <a:t>Lisää ohjelmakoodi alla olevasta linkistä</a:t>
            </a:r>
          </a:p>
          <a:p>
            <a:pPr lvl="2"/>
            <a:r>
              <a:rPr lang="en-US" sz="1600" dirty="0" smtClean="0"/>
              <a:t>How to: Draw an Outlined Shape</a:t>
            </a:r>
          </a:p>
          <a:p>
            <a:pPr lvl="2"/>
            <a:r>
              <a:rPr lang="fi-FI" sz="1600" dirty="0" smtClean="0">
                <a:hlinkClick r:id="rId2"/>
              </a:rPr>
              <a:t>http://msdn.microsoft.com/en-us/library/785scy3c.aspx</a:t>
            </a:r>
            <a:r>
              <a:rPr lang="fi-FI" sz="1600" dirty="0" smtClean="0"/>
              <a:t> </a:t>
            </a:r>
          </a:p>
          <a:p>
            <a:pPr lvl="2"/>
            <a:endParaRPr lang="fi-FI" sz="1600" dirty="0"/>
          </a:p>
        </p:txBody>
      </p:sp>
    </p:spTree>
    <p:extLst>
      <p:ext uri="{BB962C8B-B14F-4D97-AF65-F5344CB8AC3E}">
        <p14:creationId xmlns:p14="http://schemas.microsoft.com/office/powerpoint/2010/main" val="632272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fi-FI" dirty="0" smtClean="0"/>
              <a:t>Luokan määrittely</a:t>
            </a:r>
          </a:p>
        </p:txBody>
      </p:sp>
      <p:cxnSp>
        <p:nvCxnSpPr>
          <p:cNvPr id="8" name="Suora nuoliyhdysviiva 7"/>
          <p:cNvCxnSpPr/>
          <p:nvPr/>
        </p:nvCxnSpPr>
        <p:spPr>
          <a:xfrm>
            <a:off x="1526704" y="3140968"/>
            <a:ext cx="762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1907704" y="2348880"/>
            <a:ext cx="6246440" cy="3693319"/>
          </a:xfrm>
          <a:prstGeom prst="rect">
            <a:avLst/>
          </a:prstGeom>
        </p:spPr>
        <p:txBody>
          <a:bodyPr wrap="square">
            <a:spAutoFit/>
          </a:bodyPr>
          <a:lstStyle/>
          <a:p>
            <a:r>
              <a:rPr lang="fi-FI" dirty="0" err="1">
                <a:solidFill>
                  <a:srgbClr val="0000FF"/>
                </a:solidFill>
                <a:highlight>
                  <a:srgbClr val="FFFFFF"/>
                </a:highlight>
                <a:latin typeface="Consolas"/>
              </a:rPr>
              <a:t>namespace</a:t>
            </a:r>
            <a:r>
              <a:rPr lang="fi-FI" dirty="0">
                <a:solidFill>
                  <a:srgbClr val="000000"/>
                </a:solidFill>
                <a:highlight>
                  <a:srgbClr val="FFFFFF"/>
                </a:highlight>
                <a:latin typeface="Consolas"/>
              </a:rPr>
              <a:t> </a:t>
            </a:r>
            <a:r>
              <a:rPr lang="fi-FI" dirty="0" err="1">
                <a:solidFill>
                  <a:srgbClr val="000000"/>
                </a:solidFill>
                <a:highlight>
                  <a:srgbClr val="FFFFFF"/>
                </a:highlight>
                <a:latin typeface="Consolas"/>
              </a:rPr>
              <a:t>SchoolApplication</a:t>
            </a:r>
            <a:endParaRPr lang="fi-FI" dirty="0">
              <a:solidFill>
                <a:srgbClr val="000000"/>
              </a:solidFill>
              <a:highlight>
                <a:srgbClr val="FFFFFF"/>
              </a:highlight>
              <a:latin typeface="Consolas"/>
            </a:endParaRPr>
          </a:p>
          <a:p>
            <a:r>
              <a:rPr lang="fi-FI" dirty="0">
                <a:solidFill>
                  <a:srgbClr val="000000"/>
                </a:solidFill>
                <a:highlight>
                  <a:srgbClr val="FFFFFF"/>
                </a:highlight>
                <a:latin typeface="Consolas"/>
              </a:rPr>
              <a:t>{</a:t>
            </a:r>
          </a:p>
          <a:p>
            <a:r>
              <a:rPr lang="fi-FI" dirty="0">
                <a:solidFill>
                  <a:srgbClr val="000000"/>
                </a:solidFill>
                <a:highlight>
                  <a:srgbClr val="FFFFFF"/>
                </a:highlight>
                <a:latin typeface="Consolas"/>
              </a:rPr>
              <a:t>    </a:t>
            </a:r>
            <a:r>
              <a:rPr lang="fi-FI" dirty="0" err="1">
                <a:solidFill>
                  <a:srgbClr val="0000FF"/>
                </a:solidFill>
                <a:highlight>
                  <a:srgbClr val="FFFFFF"/>
                </a:highlight>
                <a:latin typeface="Consolas"/>
              </a:rPr>
              <a:t>class</a:t>
            </a:r>
            <a:r>
              <a:rPr lang="fi-FI" dirty="0">
                <a:solidFill>
                  <a:srgbClr val="000000"/>
                </a:solidFill>
                <a:highlight>
                  <a:srgbClr val="FFFFFF"/>
                </a:highlight>
                <a:latin typeface="Consolas"/>
              </a:rPr>
              <a:t> </a:t>
            </a:r>
            <a:r>
              <a:rPr lang="fi-FI" dirty="0" err="1">
                <a:solidFill>
                  <a:srgbClr val="2B91AF"/>
                </a:solidFill>
                <a:highlight>
                  <a:srgbClr val="FFFFFF"/>
                </a:highlight>
                <a:latin typeface="Consolas"/>
              </a:rPr>
              <a:t>Student</a:t>
            </a:r>
            <a:endParaRPr lang="fi-FI" dirty="0">
              <a:solidFill>
                <a:srgbClr val="000000"/>
              </a:solidFill>
              <a:highlight>
                <a:srgbClr val="FFFFFF"/>
              </a:highlight>
              <a:latin typeface="Consolas"/>
            </a:endParaRPr>
          </a:p>
          <a:p>
            <a:r>
              <a:rPr lang="fi-FI" dirty="0">
                <a:solidFill>
                  <a:srgbClr val="000000"/>
                </a:solidFill>
                <a:highlight>
                  <a:srgbClr val="FFFFFF"/>
                </a:highlight>
                <a:latin typeface="Consolas"/>
              </a:rPr>
              <a:t>    {</a:t>
            </a:r>
          </a:p>
          <a:p>
            <a:r>
              <a:rPr lang="fi-FI" dirty="0">
                <a:solidFill>
                  <a:srgbClr val="000000"/>
                </a:solidFill>
                <a:highlight>
                  <a:srgbClr val="FFFFFF"/>
                </a:highlight>
                <a:latin typeface="Consolas"/>
              </a:rPr>
              <a:t>        </a:t>
            </a:r>
            <a:r>
              <a:rPr lang="fi-FI" dirty="0">
                <a:solidFill>
                  <a:srgbClr val="008000"/>
                </a:solidFill>
                <a:highlight>
                  <a:srgbClr val="FFFFFF"/>
                </a:highlight>
                <a:latin typeface="Consolas"/>
              </a:rPr>
              <a:t>// jäsenmuuttujat eli opiskelijan tiedot</a:t>
            </a:r>
            <a:endParaRPr lang="fi-FI" dirty="0">
              <a:solidFill>
                <a:srgbClr val="000000"/>
              </a:solidFill>
              <a:highlight>
                <a:srgbClr val="FFFFFF"/>
              </a:highlight>
              <a:latin typeface="Consolas"/>
            </a:endParaRPr>
          </a:p>
          <a:p>
            <a:endParaRPr lang="fi-FI" dirty="0">
              <a:solidFill>
                <a:srgbClr val="000000"/>
              </a:solidFill>
              <a:highlight>
                <a:srgbClr val="FFFFFF"/>
              </a:highlight>
              <a:latin typeface="Consolas"/>
            </a:endParaRPr>
          </a:p>
          <a:p>
            <a:r>
              <a:rPr lang="fi-FI" dirty="0">
                <a:solidFill>
                  <a:srgbClr val="000000"/>
                </a:solidFill>
                <a:highlight>
                  <a:srgbClr val="FFFFFF"/>
                </a:highlight>
                <a:latin typeface="Consolas"/>
              </a:rPr>
              <a:t>        </a:t>
            </a:r>
            <a:r>
              <a:rPr lang="fi-FI" dirty="0">
                <a:solidFill>
                  <a:srgbClr val="008000"/>
                </a:solidFill>
                <a:highlight>
                  <a:srgbClr val="FFFFFF"/>
                </a:highlight>
                <a:latin typeface="Consolas"/>
              </a:rPr>
              <a:t>// ominaisuudet (</a:t>
            </a:r>
            <a:r>
              <a:rPr lang="fi-FI" dirty="0" err="1">
                <a:solidFill>
                  <a:srgbClr val="008000"/>
                </a:solidFill>
                <a:highlight>
                  <a:srgbClr val="FFFFFF"/>
                </a:highlight>
                <a:latin typeface="Consolas"/>
              </a:rPr>
              <a:t>properties</a:t>
            </a:r>
            <a:r>
              <a:rPr lang="fi-FI" dirty="0">
                <a:solidFill>
                  <a:srgbClr val="008000"/>
                </a:solidFill>
                <a:highlight>
                  <a:srgbClr val="FFFFFF"/>
                </a:highlight>
                <a:latin typeface="Consolas"/>
              </a:rPr>
              <a:t>)</a:t>
            </a:r>
            <a:endParaRPr lang="fi-FI" dirty="0">
              <a:solidFill>
                <a:srgbClr val="000000"/>
              </a:solidFill>
              <a:highlight>
                <a:srgbClr val="FFFFFF"/>
              </a:highlight>
              <a:latin typeface="Consolas"/>
            </a:endParaRPr>
          </a:p>
          <a:p>
            <a:endParaRPr lang="fi-FI" dirty="0">
              <a:solidFill>
                <a:srgbClr val="000000"/>
              </a:solidFill>
              <a:highlight>
                <a:srgbClr val="FFFFFF"/>
              </a:highlight>
              <a:latin typeface="Consolas"/>
            </a:endParaRPr>
          </a:p>
          <a:p>
            <a:r>
              <a:rPr lang="fi-FI" dirty="0">
                <a:solidFill>
                  <a:srgbClr val="000000"/>
                </a:solidFill>
                <a:highlight>
                  <a:srgbClr val="FFFFFF"/>
                </a:highlight>
                <a:latin typeface="Consolas"/>
              </a:rPr>
              <a:t>        </a:t>
            </a:r>
            <a:r>
              <a:rPr lang="fi-FI" dirty="0">
                <a:solidFill>
                  <a:srgbClr val="008000"/>
                </a:solidFill>
                <a:highlight>
                  <a:srgbClr val="FFFFFF"/>
                </a:highlight>
                <a:latin typeface="Consolas"/>
              </a:rPr>
              <a:t>// </a:t>
            </a:r>
            <a:r>
              <a:rPr lang="fi-FI" dirty="0" err="1">
                <a:solidFill>
                  <a:srgbClr val="008000"/>
                </a:solidFill>
                <a:highlight>
                  <a:srgbClr val="FFFFFF"/>
                </a:highlight>
                <a:latin typeface="Consolas"/>
              </a:rPr>
              <a:t>konstruktori</a:t>
            </a:r>
            <a:endParaRPr lang="fi-FI" dirty="0">
              <a:solidFill>
                <a:srgbClr val="000000"/>
              </a:solidFill>
              <a:highlight>
                <a:srgbClr val="FFFFFF"/>
              </a:highlight>
              <a:latin typeface="Consolas"/>
            </a:endParaRPr>
          </a:p>
          <a:p>
            <a:endParaRPr lang="fi-FI" dirty="0">
              <a:solidFill>
                <a:srgbClr val="000000"/>
              </a:solidFill>
              <a:highlight>
                <a:srgbClr val="FFFFFF"/>
              </a:highlight>
              <a:latin typeface="Consolas"/>
            </a:endParaRPr>
          </a:p>
          <a:p>
            <a:r>
              <a:rPr lang="fi-FI" dirty="0">
                <a:solidFill>
                  <a:srgbClr val="000000"/>
                </a:solidFill>
                <a:highlight>
                  <a:srgbClr val="FFFFFF"/>
                </a:highlight>
                <a:latin typeface="Consolas"/>
              </a:rPr>
              <a:t>        </a:t>
            </a:r>
            <a:r>
              <a:rPr lang="fi-FI" dirty="0">
                <a:solidFill>
                  <a:srgbClr val="008000"/>
                </a:solidFill>
                <a:highlight>
                  <a:srgbClr val="FFFFFF"/>
                </a:highlight>
                <a:latin typeface="Consolas"/>
              </a:rPr>
              <a:t>// metodit</a:t>
            </a:r>
            <a:endParaRPr lang="fi-FI" dirty="0">
              <a:solidFill>
                <a:srgbClr val="000000"/>
              </a:solidFill>
              <a:highlight>
                <a:srgbClr val="FFFFFF"/>
              </a:highlight>
              <a:latin typeface="Consolas"/>
            </a:endParaRPr>
          </a:p>
          <a:p>
            <a:r>
              <a:rPr lang="fi-FI" dirty="0">
                <a:solidFill>
                  <a:srgbClr val="000000"/>
                </a:solidFill>
                <a:highlight>
                  <a:srgbClr val="FFFFFF"/>
                </a:highlight>
                <a:latin typeface="Consolas"/>
              </a:rPr>
              <a:t>    }</a:t>
            </a:r>
          </a:p>
          <a:p>
            <a:r>
              <a:rPr lang="fi-FI" dirty="0">
                <a:solidFill>
                  <a:srgbClr val="000000"/>
                </a:solidFill>
                <a:highlight>
                  <a:srgbClr val="FFFFFF"/>
                </a:highlight>
                <a:latin typeface="Consolas"/>
              </a:rPr>
              <a:t>}</a:t>
            </a:r>
          </a:p>
        </p:txBody>
      </p:sp>
    </p:spTree>
    <p:extLst>
      <p:ext uri="{BB962C8B-B14F-4D97-AF65-F5344CB8AC3E}">
        <p14:creationId xmlns:p14="http://schemas.microsoft.com/office/powerpoint/2010/main" val="305294028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smtClean="0"/>
              <a:t>Tehtävä 1 – </a:t>
            </a:r>
            <a:r>
              <a:rPr lang="fi-FI" dirty="0" err="1" smtClean="0"/>
              <a:t>Paint-tapahtumankäsittelijän</a:t>
            </a:r>
            <a:r>
              <a:rPr lang="fi-FI" dirty="0" smtClean="0"/>
              <a:t> lisääminen</a:t>
            </a:r>
            <a:endParaRPr lang="fi-FI" dirty="0"/>
          </a:p>
        </p:txBody>
      </p:sp>
      <p:pic>
        <p:nvPicPr>
          <p:cNvPr id="2050" name="Picture 2"/>
          <p:cNvPicPr>
            <a:picLocks noChangeAspect="1" noChangeArrowheads="1"/>
          </p:cNvPicPr>
          <p:nvPr/>
        </p:nvPicPr>
        <p:blipFill>
          <a:blip r:embed="rId2"/>
          <a:srcRect/>
          <a:stretch>
            <a:fillRect/>
          </a:stretch>
        </p:blipFill>
        <p:spPr bwMode="auto">
          <a:xfrm>
            <a:off x="357158" y="1500174"/>
            <a:ext cx="6091464" cy="5143536"/>
          </a:xfrm>
          <a:prstGeom prst="rect">
            <a:avLst/>
          </a:prstGeom>
          <a:noFill/>
          <a:ln w="9525">
            <a:noFill/>
            <a:miter lim="800000"/>
            <a:headEnd/>
            <a:tailEnd/>
          </a:ln>
          <a:effectLst/>
        </p:spPr>
      </p:pic>
      <p:cxnSp>
        <p:nvCxnSpPr>
          <p:cNvPr id="7" name="Suora nuoliyhdysviiva 6"/>
          <p:cNvCxnSpPr/>
          <p:nvPr/>
        </p:nvCxnSpPr>
        <p:spPr>
          <a:xfrm rot="10800000">
            <a:off x="5214942" y="4857760"/>
            <a:ext cx="2357454"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Suora nuoliyhdysviiva 7"/>
          <p:cNvCxnSpPr/>
          <p:nvPr/>
        </p:nvCxnSpPr>
        <p:spPr>
          <a:xfrm rot="10800000">
            <a:off x="6143636" y="5715016"/>
            <a:ext cx="1000132"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Tekstikehys 9"/>
          <p:cNvSpPr txBox="1"/>
          <p:nvPr/>
        </p:nvSpPr>
        <p:spPr>
          <a:xfrm>
            <a:off x="6929454" y="5786454"/>
            <a:ext cx="1764522" cy="646331"/>
          </a:xfrm>
          <a:prstGeom prst="rect">
            <a:avLst/>
          </a:prstGeom>
          <a:noFill/>
        </p:spPr>
        <p:txBody>
          <a:bodyPr wrap="none" rtlCol="0">
            <a:spAutoFit/>
          </a:bodyPr>
          <a:lstStyle/>
          <a:p>
            <a:r>
              <a:rPr lang="fi-FI" dirty="0" smtClean="0"/>
              <a:t>Anna nimi </a:t>
            </a:r>
            <a:r>
              <a:rPr lang="fi-FI" dirty="0" err="1" smtClean="0"/>
              <a:t>Paint-</a:t>
            </a:r>
            <a:r>
              <a:rPr lang="fi-FI" dirty="0" smtClean="0"/>
              <a:t/>
            </a:r>
            <a:br>
              <a:rPr lang="fi-FI" dirty="0" smtClean="0"/>
            </a:br>
            <a:r>
              <a:rPr lang="fi-FI" dirty="0" err="1" smtClean="0"/>
              <a:t>event</a:t>
            </a:r>
            <a:r>
              <a:rPr lang="fi-FI" dirty="0" smtClean="0"/>
              <a:t> </a:t>
            </a:r>
            <a:r>
              <a:rPr lang="fi-FI" dirty="0" err="1" smtClean="0"/>
              <a:t>handlerille</a:t>
            </a:r>
            <a:endParaRPr lang="fi-FI" dirty="0"/>
          </a:p>
        </p:txBody>
      </p:sp>
      <p:sp>
        <p:nvSpPr>
          <p:cNvPr id="11" name="Tekstikehys 10"/>
          <p:cNvSpPr txBox="1"/>
          <p:nvPr/>
        </p:nvSpPr>
        <p:spPr>
          <a:xfrm>
            <a:off x="7072330" y="4429132"/>
            <a:ext cx="1512850" cy="369332"/>
          </a:xfrm>
          <a:prstGeom prst="rect">
            <a:avLst/>
          </a:prstGeom>
          <a:noFill/>
        </p:spPr>
        <p:txBody>
          <a:bodyPr wrap="none" rtlCol="0">
            <a:spAutoFit/>
          </a:bodyPr>
          <a:lstStyle/>
          <a:p>
            <a:r>
              <a:rPr lang="fi-FI" dirty="0" smtClean="0"/>
              <a:t>Valitse </a:t>
            </a:r>
            <a:r>
              <a:rPr lang="fi-FI" dirty="0" err="1" smtClean="0"/>
              <a:t>eventit</a:t>
            </a:r>
            <a:endParaRPr lang="fi-FI" dirty="0"/>
          </a:p>
        </p:txBody>
      </p:sp>
    </p:spTree>
    <p:extLst>
      <p:ext uri="{BB962C8B-B14F-4D97-AF65-F5344CB8AC3E}">
        <p14:creationId xmlns:p14="http://schemas.microsoft.com/office/powerpoint/2010/main" val="339248961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500034" y="142852"/>
            <a:ext cx="1828784" cy="439718"/>
          </a:xfrm>
        </p:spPr>
        <p:txBody>
          <a:bodyPr>
            <a:noAutofit/>
          </a:bodyPr>
          <a:lstStyle/>
          <a:p>
            <a:r>
              <a:rPr lang="fi-FI" sz="2400" dirty="0" smtClean="0"/>
              <a:t>Tehtävä 2</a:t>
            </a:r>
            <a:endParaRPr lang="fi-FI" sz="2400" dirty="0"/>
          </a:p>
        </p:txBody>
      </p:sp>
      <p:pic>
        <p:nvPicPr>
          <p:cNvPr id="1026" name="Picture 2"/>
          <p:cNvPicPr>
            <a:picLocks noChangeAspect="1" noChangeArrowheads="1"/>
          </p:cNvPicPr>
          <p:nvPr/>
        </p:nvPicPr>
        <p:blipFill>
          <a:blip r:embed="rId2"/>
          <a:srcRect/>
          <a:stretch>
            <a:fillRect/>
          </a:stretch>
        </p:blipFill>
        <p:spPr bwMode="auto">
          <a:xfrm>
            <a:off x="571472" y="571480"/>
            <a:ext cx="7305675" cy="6172200"/>
          </a:xfrm>
          <a:prstGeom prst="rect">
            <a:avLst/>
          </a:prstGeom>
          <a:noFill/>
          <a:ln w="9525">
            <a:noFill/>
            <a:miter lim="800000"/>
            <a:headEnd/>
            <a:tailEnd/>
          </a:ln>
          <a:effectLst/>
        </p:spPr>
      </p:pic>
      <p:sp>
        <p:nvSpPr>
          <p:cNvPr id="5" name="Tekstikehys 4"/>
          <p:cNvSpPr txBox="1"/>
          <p:nvPr/>
        </p:nvSpPr>
        <p:spPr>
          <a:xfrm>
            <a:off x="5429256" y="3429000"/>
            <a:ext cx="1540102" cy="523220"/>
          </a:xfrm>
          <a:prstGeom prst="rect">
            <a:avLst/>
          </a:prstGeom>
          <a:noFill/>
        </p:spPr>
        <p:txBody>
          <a:bodyPr wrap="none" rtlCol="0">
            <a:spAutoFit/>
          </a:bodyPr>
          <a:lstStyle/>
          <a:p>
            <a:r>
              <a:rPr lang="fi-FI" sz="1400" dirty="0" smtClean="0"/>
              <a:t>Piirtäminen </a:t>
            </a:r>
            <a:br>
              <a:rPr lang="fi-FI" sz="1400" dirty="0" smtClean="0"/>
            </a:br>
            <a:r>
              <a:rPr lang="fi-FI" sz="1400" dirty="0" smtClean="0"/>
              <a:t>tapahtuu </a:t>
            </a:r>
            <a:r>
              <a:rPr lang="fi-FI" sz="1400" dirty="0" err="1" smtClean="0"/>
              <a:t>paintissä</a:t>
            </a:r>
            <a:endParaRPr lang="fi-FI" sz="1400" dirty="0"/>
          </a:p>
        </p:txBody>
      </p:sp>
      <p:sp>
        <p:nvSpPr>
          <p:cNvPr id="6" name="Tekstikehys 5"/>
          <p:cNvSpPr txBox="1"/>
          <p:nvPr/>
        </p:nvSpPr>
        <p:spPr>
          <a:xfrm>
            <a:off x="4214810" y="1714488"/>
            <a:ext cx="4358493" cy="738664"/>
          </a:xfrm>
          <a:prstGeom prst="rect">
            <a:avLst/>
          </a:prstGeom>
          <a:noFill/>
        </p:spPr>
        <p:txBody>
          <a:bodyPr wrap="square" rtlCol="0">
            <a:spAutoFit/>
          </a:bodyPr>
          <a:lstStyle/>
          <a:p>
            <a:r>
              <a:rPr lang="fi-FI" sz="1400" dirty="0" smtClean="0"/>
              <a:t>Painikkeen tapahtumankäsittelijässä ei kutsuta </a:t>
            </a:r>
            <a:r>
              <a:rPr lang="fi-FI" sz="1400" dirty="0" err="1" smtClean="0"/>
              <a:t>painttia</a:t>
            </a:r>
            <a:r>
              <a:rPr lang="fi-FI" sz="1400" dirty="0" smtClean="0"/>
              <a:t> suoraan, vaan aiheutetaan</a:t>
            </a:r>
            <a:br>
              <a:rPr lang="fi-FI" sz="1400" dirty="0" smtClean="0"/>
            </a:br>
            <a:r>
              <a:rPr lang="fi-FI" sz="1400" dirty="0" err="1" smtClean="0"/>
              <a:t>paint-tapahtuma</a:t>
            </a:r>
            <a:r>
              <a:rPr lang="fi-FI" sz="1400" dirty="0" smtClean="0"/>
              <a:t> </a:t>
            </a:r>
            <a:r>
              <a:rPr lang="fi-FI" sz="1400" dirty="0" err="1" smtClean="0"/>
              <a:t>Invalidate</a:t>
            </a:r>
            <a:r>
              <a:rPr lang="fi-FI" sz="1400" dirty="0" smtClean="0"/>
              <a:t>()-metodin kutsun avulla</a:t>
            </a:r>
            <a:endParaRPr lang="fi-FI" sz="1400" dirty="0"/>
          </a:p>
        </p:txBody>
      </p:sp>
    </p:spTree>
    <p:extLst>
      <p:ext uri="{BB962C8B-B14F-4D97-AF65-F5344CB8AC3E}">
        <p14:creationId xmlns:p14="http://schemas.microsoft.com/office/powerpoint/2010/main" val="29686371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Tehtävä 3</a:t>
            </a:r>
            <a:endParaRPr lang="fi-FI" dirty="0"/>
          </a:p>
        </p:txBody>
      </p:sp>
      <p:sp>
        <p:nvSpPr>
          <p:cNvPr id="3" name="Sisällön paikkamerkki 2"/>
          <p:cNvSpPr>
            <a:spLocks noGrp="1"/>
          </p:cNvSpPr>
          <p:nvPr>
            <p:ph idx="1"/>
          </p:nvPr>
        </p:nvSpPr>
        <p:spPr/>
        <p:txBody>
          <a:bodyPr>
            <a:normAutofit/>
          </a:bodyPr>
          <a:lstStyle/>
          <a:p>
            <a:r>
              <a:rPr lang="fi-FI" sz="2400" dirty="0" smtClean="0"/>
              <a:t>Tee sovellus, joka piirtää lomakkeelle:</a:t>
            </a:r>
          </a:p>
          <a:p>
            <a:pPr lvl="1"/>
            <a:r>
              <a:rPr lang="fi-FI" sz="2000" dirty="0" smtClean="0"/>
              <a:t>Ellipsin (ääriviivat ja täytetty)</a:t>
            </a:r>
          </a:p>
          <a:p>
            <a:pPr lvl="1"/>
            <a:r>
              <a:rPr lang="fi-FI" sz="2000" dirty="0" smtClean="0"/>
              <a:t>Suorakulmion (ääriviivat ja täytetty)</a:t>
            </a:r>
          </a:p>
          <a:p>
            <a:pPr lvl="1"/>
            <a:r>
              <a:rPr lang="fi-FI" sz="2000" dirty="0" smtClean="0"/>
              <a:t>Tekstiä (</a:t>
            </a:r>
            <a:r>
              <a:rPr lang="en-US" sz="2000" dirty="0" smtClean="0"/>
              <a:t>How to: Draw Text on a Windows Form)</a:t>
            </a:r>
          </a:p>
          <a:p>
            <a:pPr lvl="1"/>
            <a:r>
              <a:rPr lang="en-US" sz="2000" dirty="0" err="1" smtClean="0"/>
              <a:t>Viivan</a:t>
            </a:r>
            <a:r>
              <a:rPr lang="en-US" sz="2000" dirty="0" smtClean="0"/>
              <a:t> (How to: Draw a Line on a Windows Form)</a:t>
            </a:r>
          </a:p>
          <a:p>
            <a:r>
              <a:rPr lang="en-US" sz="2400" dirty="0" err="1" smtClean="0"/>
              <a:t>Käynnistä</a:t>
            </a:r>
            <a:r>
              <a:rPr lang="en-US" sz="2400" dirty="0" smtClean="0"/>
              <a:t> </a:t>
            </a:r>
            <a:r>
              <a:rPr lang="en-US" sz="2400" dirty="0" err="1" smtClean="0"/>
              <a:t>edellä</a:t>
            </a:r>
            <a:r>
              <a:rPr lang="en-US" sz="2400" dirty="0" smtClean="0"/>
              <a:t> </a:t>
            </a:r>
            <a:r>
              <a:rPr lang="en-US" sz="2400" dirty="0" err="1" smtClean="0"/>
              <a:t>mainittujen</a:t>
            </a:r>
            <a:r>
              <a:rPr lang="en-US" sz="2400" dirty="0" smtClean="0"/>
              <a:t> </a:t>
            </a:r>
            <a:r>
              <a:rPr lang="en-US" sz="2400" dirty="0" err="1" smtClean="0"/>
              <a:t>kuvioiden</a:t>
            </a:r>
            <a:r>
              <a:rPr lang="en-US" sz="2400" dirty="0" smtClean="0"/>
              <a:t> </a:t>
            </a:r>
            <a:r>
              <a:rPr lang="en-US" sz="2400" dirty="0" err="1" smtClean="0"/>
              <a:t>piirtäminen</a:t>
            </a:r>
            <a:r>
              <a:rPr lang="en-US" sz="2400" dirty="0" smtClean="0"/>
              <a:t> </a:t>
            </a:r>
            <a:r>
              <a:rPr lang="en-US" sz="2400" dirty="0" err="1" smtClean="0"/>
              <a:t>menusta</a:t>
            </a:r>
            <a:endParaRPr lang="en-US" sz="2400" dirty="0" smtClean="0"/>
          </a:p>
          <a:p>
            <a:pPr lvl="1"/>
            <a:endParaRPr lang="fi-FI" sz="2000" dirty="0"/>
          </a:p>
        </p:txBody>
      </p:sp>
      <p:pic>
        <p:nvPicPr>
          <p:cNvPr id="3074" name="Picture 2"/>
          <p:cNvPicPr>
            <a:picLocks noChangeAspect="1" noChangeArrowheads="1"/>
          </p:cNvPicPr>
          <p:nvPr/>
        </p:nvPicPr>
        <p:blipFill>
          <a:blip r:embed="rId2"/>
          <a:srcRect/>
          <a:stretch>
            <a:fillRect/>
          </a:stretch>
        </p:blipFill>
        <p:spPr bwMode="auto">
          <a:xfrm>
            <a:off x="6000760" y="4143380"/>
            <a:ext cx="2286016" cy="228601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928662" y="4071942"/>
            <a:ext cx="4143404" cy="2676436"/>
          </a:xfrm>
          <a:prstGeom prst="rect">
            <a:avLst/>
          </a:prstGeom>
          <a:noFill/>
          <a:ln w="9525">
            <a:noFill/>
            <a:miter lim="800000"/>
            <a:headEnd/>
            <a:tailEnd/>
          </a:ln>
          <a:effectLst/>
        </p:spPr>
      </p:pic>
    </p:spTree>
    <p:extLst>
      <p:ext uri="{BB962C8B-B14F-4D97-AF65-F5344CB8AC3E}">
        <p14:creationId xmlns:p14="http://schemas.microsoft.com/office/powerpoint/2010/main" val="250333603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Mallipohja</a:t>
            </a:r>
            <a:endParaRPr lang="fi-FI"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80350"/>
            <a:ext cx="5054128" cy="345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5292080" y="4606338"/>
            <a:ext cx="756084"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 name="TextBox 6"/>
          <p:cNvSpPr txBox="1"/>
          <p:nvPr/>
        </p:nvSpPr>
        <p:spPr>
          <a:xfrm>
            <a:off x="6156176" y="4421672"/>
            <a:ext cx="2666051" cy="646331"/>
          </a:xfrm>
          <a:prstGeom prst="rect">
            <a:avLst/>
          </a:prstGeom>
          <a:noFill/>
        </p:spPr>
        <p:txBody>
          <a:bodyPr wrap="none" rtlCol="0">
            <a:spAutoFit/>
          </a:bodyPr>
          <a:lstStyle/>
          <a:p>
            <a:r>
              <a:rPr lang="fi-FI" dirty="0" smtClean="0"/>
              <a:t>Piirtoalueena User Control</a:t>
            </a:r>
          </a:p>
          <a:p>
            <a:r>
              <a:rPr lang="fi-FI" dirty="0" smtClean="0"/>
              <a:t>Project-&gt;</a:t>
            </a:r>
            <a:r>
              <a:rPr lang="fi-FI" dirty="0" err="1" smtClean="0"/>
              <a:t>Add-</a:t>
            </a:r>
            <a:r>
              <a:rPr lang="fi-FI" dirty="0" smtClean="0"/>
              <a:t>&gt;Class…</a:t>
            </a:r>
            <a:endParaRPr lang="fi-FI" dirty="0"/>
          </a:p>
        </p:txBody>
      </p:sp>
      <p:sp>
        <p:nvSpPr>
          <p:cNvPr id="8" name="Rectangle 7"/>
          <p:cNvSpPr/>
          <p:nvPr/>
        </p:nvSpPr>
        <p:spPr>
          <a:xfrm>
            <a:off x="747500" y="1700808"/>
            <a:ext cx="7784939" cy="369332"/>
          </a:xfrm>
          <a:prstGeom prst="rect">
            <a:avLst/>
          </a:prstGeom>
        </p:spPr>
        <p:txBody>
          <a:bodyPr wrap="square">
            <a:spAutoFit/>
          </a:bodyPr>
          <a:lstStyle/>
          <a:p>
            <a:r>
              <a:rPr lang="fi-FI" dirty="0"/>
              <a:t>Y:\Makela_Petteri\TITE13\Olio-ohjelmointi\GraafisetKuviot</a:t>
            </a:r>
          </a:p>
        </p:txBody>
      </p:sp>
    </p:spTree>
    <p:extLst>
      <p:ext uri="{BB962C8B-B14F-4D97-AF65-F5344CB8AC3E}">
        <p14:creationId xmlns:p14="http://schemas.microsoft.com/office/powerpoint/2010/main" val="216825726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Tehtävä</a:t>
            </a:r>
            <a:endParaRPr lang="fi-FI" dirty="0"/>
          </a:p>
        </p:txBody>
      </p:sp>
      <p:sp>
        <p:nvSpPr>
          <p:cNvPr id="3" name="Content Placeholder 2"/>
          <p:cNvSpPr>
            <a:spLocks noGrp="1"/>
          </p:cNvSpPr>
          <p:nvPr>
            <p:ph idx="1"/>
          </p:nvPr>
        </p:nvSpPr>
        <p:spPr>
          <a:xfrm>
            <a:off x="457200" y="1600200"/>
            <a:ext cx="3682752" cy="4525963"/>
          </a:xfrm>
        </p:spPr>
        <p:txBody>
          <a:bodyPr>
            <a:normAutofit fontScale="92500" lnSpcReduction="10000"/>
          </a:bodyPr>
          <a:lstStyle/>
          <a:p>
            <a:r>
              <a:rPr lang="fi-FI" sz="2000" dirty="0" smtClean="0"/>
              <a:t>Tehdään ohjelma, joka osaa piirtää erilaisia kuvioita edellisellä sivulla olevaan mallipohjaan</a:t>
            </a:r>
          </a:p>
          <a:p>
            <a:r>
              <a:rPr lang="fi-FI" sz="2000" dirty="0" smtClean="0"/>
              <a:t>Hyödynnetään aiemmin tehtyä luokkakaaviota</a:t>
            </a:r>
          </a:p>
          <a:p>
            <a:r>
              <a:rPr lang="fi-FI" sz="2000" dirty="0" smtClean="0"/>
              <a:t>Lisätään Kuvio-luokkaan jäsenmuuttujat paikkaa ja kokoa varten (x, y, leveys, korkeus)</a:t>
            </a:r>
          </a:p>
          <a:p>
            <a:r>
              <a:rPr lang="fi-FI" sz="2000" dirty="0" smtClean="0"/>
              <a:t>Lisätään jokaiseen luokkaan metodi </a:t>
            </a:r>
            <a:r>
              <a:rPr lang="fi-FI" sz="2000" dirty="0" err="1" smtClean="0"/>
              <a:t>Piirra</a:t>
            </a:r>
            <a:r>
              <a:rPr lang="fi-FI" sz="2000" dirty="0" smtClean="0"/>
              <a:t>(), joka piirtää halutun kokoisen kuvion haluttuun paikkaan</a:t>
            </a:r>
          </a:p>
          <a:p>
            <a:r>
              <a:rPr lang="fi-FI" sz="2000" dirty="0" smtClean="0"/>
              <a:t>Tehdään painikkeet kunkin tyyppisen kuvion piirtämistä varten</a:t>
            </a:r>
            <a:endParaRPr lang="fi-FI"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577379"/>
            <a:ext cx="4474957" cy="4431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00320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Tehtävä jatkuu</a:t>
            </a:r>
            <a:endParaRPr lang="fi-FI" dirty="0"/>
          </a:p>
        </p:txBody>
      </p:sp>
      <p:sp>
        <p:nvSpPr>
          <p:cNvPr id="3" name="Content Placeholder 2"/>
          <p:cNvSpPr>
            <a:spLocks noGrp="1"/>
          </p:cNvSpPr>
          <p:nvPr>
            <p:ph idx="1"/>
          </p:nvPr>
        </p:nvSpPr>
        <p:spPr/>
        <p:txBody>
          <a:bodyPr/>
          <a:lstStyle/>
          <a:p>
            <a:r>
              <a:rPr lang="fi-FI" dirty="0" smtClean="0"/>
              <a:t>Tee tiedosto, jossa määritellään kuvion tyyppi, paikka (x ja y), koko (leveys, korkeus) ja väri</a:t>
            </a:r>
          </a:p>
          <a:p>
            <a:r>
              <a:rPr lang="fi-FI" dirty="0" smtClean="0"/>
              <a:t>Lisää edelliseen ohjelmaan seuraavat asiat:</a:t>
            </a:r>
          </a:p>
          <a:p>
            <a:pPr lvl="1"/>
            <a:r>
              <a:rPr lang="fi-FI" dirty="0" smtClean="0"/>
              <a:t>Lista kuvioista (</a:t>
            </a:r>
            <a:r>
              <a:rPr lang="fi-FI" dirty="0" err="1" smtClean="0"/>
              <a:t>List</a:t>
            </a:r>
            <a:r>
              <a:rPr lang="fi-FI" dirty="0" smtClean="0"/>
              <a:t>&lt;Kuvio&gt;)</a:t>
            </a:r>
          </a:p>
          <a:p>
            <a:pPr lvl="1"/>
            <a:r>
              <a:rPr lang="fi-FI" dirty="0" smtClean="0"/>
              <a:t>Tiedoston lukeminen (avaa tiedosto, lue riveittäin, luo oikean tyyppinen kuvio ja lisää se listaan)</a:t>
            </a:r>
          </a:p>
          <a:p>
            <a:pPr lvl="1"/>
            <a:r>
              <a:rPr lang="fi-FI" dirty="0" smtClean="0"/>
              <a:t>Käy lista läpi ja piirrä kuviot</a:t>
            </a:r>
            <a:endParaRPr lang="fi-FI" dirty="0"/>
          </a:p>
        </p:txBody>
      </p:sp>
    </p:spTree>
    <p:extLst>
      <p:ext uri="{BB962C8B-B14F-4D97-AF65-F5344CB8AC3E}">
        <p14:creationId xmlns:p14="http://schemas.microsoft.com/office/powerpoint/2010/main" val="91344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5514" y="1196752"/>
            <a:ext cx="4552950"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algn="l"/>
            <a:r>
              <a:rPr lang="fi-FI" sz="3600" dirty="0"/>
              <a:t>Luokan määrittely</a:t>
            </a:r>
          </a:p>
        </p:txBody>
      </p:sp>
      <p:sp>
        <p:nvSpPr>
          <p:cNvPr id="3" name="Content Placeholder 2"/>
          <p:cNvSpPr>
            <a:spLocks noGrp="1"/>
          </p:cNvSpPr>
          <p:nvPr>
            <p:ph idx="1"/>
          </p:nvPr>
        </p:nvSpPr>
        <p:spPr>
          <a:xfrm>
            <a:off x="457200" y="1600200"/>
            <a:ext cx="3322712" cy="4525963"/>
          </a:xfrm>
        </p:spPr>
        <p:txBody>
          <a:bodyPr>
            <a:normAutofit fontScale="92500" lnSpcReduction="10000"/>
          </a:bodyPr>
          <a:lstStyle/>
          <a:p>
            <a:pPr>
              <a:lnSpc>
                <a:spcPct val="90000"/>
              </a:lnSpc>
            </a:pPr>
            <a:r>
              <a:rPr lang="fi-FI" sz="2400" dirty="0"/>
              <a:t>Luokan tiedot (eli attribuutit eli jäsenmuuttujat</a:t>
            </a:r>
            <a:r>
              <a:rPr lang="fi-FI" sz="2400" dirty="0" smtClean="0"/>
              <a:t>)</a:t>
            </a:r>
          </a:p>
          <a:p>
            <a:pPr>
              <a:lnSpc>
                <a:spcPct val="90000"/>
              </a:lnSpc>
            </a:pPr>
            <a:endParaRPr lang="fi-FI" sz="2400" dirty="0"/>
          </a:p>
          <a:p>
            <a:pPr>
              <a:lnSpc>
                <a:spcPct val="90000"/>
              </a:lnSpc>
            </a:pPr>
            <a:r>
              <a:rPr lang="fi-FI" sz="2400" dirty="0" err="1"/>
              <a:t>Konstruktori</a:t>
            </a:r>
            <a:r>
              <a:rPr lang="fi-FI" sz="2400" dirty="0"/>
              <a:t> eli rakentaja</a:t>
            </a:r>
          </a:p>
          <a:p>
            <a:pPr>
              <a:lnSpc>
                <a:spcPct val="90000"/>
              </a:lnSpc>
              <a:buNone/>
            </a:pPr>
            <a:endParaRPr lang="fi-FI" sz="2400" dirty="0"/>
          </a:p>
          <a:p>
            <a:pPr>
              <a:lnSpc>
                <a:spcPct val="90000"/>
              </a:lnSpc>
            </a:pPr>
            <a:r>
              <a:rPr lang="fi-FI" sz="2400" dirty="0"/>
              <a:t>Metodeja, jotka muuttavat olion tietoja tai palauttavat niiden arvoja</a:t>
            </a:r>
          </a:p>
          <a:p>
            <a:pPr>
              <a:lnSpc>
                <a:spcPct val="90000"/>
              </a:lnSpc>
            </a:pPr>
            <a:endParaRPr lang="fi-FI" sz="2400" dirty="0"/>
          </a:p>
          <a:p>
            <a:pPr>
              <a:lnSpc>
                <a:spcPct val="90000"/>
              </a:lnSpc>
            </a:pPr>
            <a:r>
              <a:rPr lang="fi-FI" sz="2400" dirty="0" err="1" smtClean="0"/>
              <a:t>C#:ssa</a:t>
            </a:r>
            <a:r>
              <a:rPr lang="fi-FI" sz="2400" dirty="0" smtClean="0"/>
              <a:t> metodien nimet on tapana kirjoittaa suurella alkukirjaimella</a:t>
            </a:r>
            <a:endParaRPr lang="fi-FI" sz="2400" dirty="0"/>
          </a:p>
          <a:p>
            <a:endParaRPr lang="fi-FI" sz="2400" dirty="0"/>
          </a:p>
        </p:txBody>
      </p:sp>
      <p:cxnSp>
        <p:nvCxnSpPr>
          <p:cNvPr id="5" name="Straight Arrow Connector 4"/>
          <p:cNvCxnSpPr/>
          <p:nvPr/>
        </p:nvCxnSpPr>
        <p:spPr>
          <a:xfrm>
            <a:off x="3563888" y="2060848"/>
            <a:ext cx="79208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3635896" y="3212976"/>
            <a:ext cx="79208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a:off x="3635896" y="4293096"/>
            <a:ext cx="79208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a:off x="3635896" y="4293096"/>
            <a:ext cx="792088" cy="7200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a:off x="3635896" y="4293096"/>
            <a:ext cx="792088" cy="1440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89391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Luokan oliot</a:t>
            </a:r>
            <a:endParaRPr lang="fi-FI" dirty="0"/>
          </a:p>
        </p:txBody>
      </p:sp>
      <p:sp>
        <p:nvSpPr>
          <p:cNvPr id="3" name="Content Placeholder 2"/>
          <p:cNvSpPr>
            <a:spLocks noGrp="1"/>
          </p:cNvSpPr>
          <p:nvPr>
            <p:ph idx="1"/>
          </p:nvPr>
        </p:nvSpPr>
        <p:spPr/>
        <p:txBody>
          <a:bodyPr>
            <a:normAutofit/>
          </a:bodyPr>
          <a:lstStyle/>
          <a:p>
            <a:r>
              <a:rPr lang="fi-FI" sz="2400" dirty="0" smtClean="0"/>
              <a:t>Alla olevassa esimerkissä on luotu kaksi </a:t>
            </a:r>
            <a:r>
              <a:rPr lang="fi-FI" sz="2400" dirty="0" err="1" smtClean="0"/>
              <a:t>Employee-luokan</a:t>
            </a:r>
            <a:r>
              <a:rPr lang="fi-FI" sz="2400" dirty="0" smtClean="0"/>
              <a:t> oliota</a:t>
            </a:r>
            <a:endParaRPr lang="fi-FI"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924944"/>
            <a:ext cx="6264696" cy="287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2483768" y="4005064"/>
            <a:ext cx="47672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892500" y="3718773"/>
            <a:ext cx="1417824" cy="646331"/>
          </a:xfrm>
          <a:prstGeom prst="rect">
            <a:avLst/>
          </a:prstGeom>
          <a:noFill/>
        </p:spPr>
        <p:txBody>
          <a:bodyPr wrap="none" rtlCol="0">
            <a:spAutoFit/>
          </a:bodyPr>
          <a:lstStyle/>
          <a:p>
            <a:r>
              <a:rPr lang="fi-FI" dirty="0" smtClean="0"/>
              <a:t>Oliot </a:t>
            </a:r>
            <a:r>
              <a:rPr lang="fi-FI" dirty="0" err="1" smtClean="0"/>
              <a:t>antonio</a:t>
            </a:r>
            <a:endParaRPr lang="fi-FI" dirty="0" smtClean="0"/>
          </a:p>
          <a:p>
            <a:r>
              <a:rPr lang="fi-FI" dirty="0" smtClean="0"/>
              <a:t>ja matti</a:t>
            </a:r>
            <a:endParaRPr lang="fi-FI" dirty="0"/>
          </a:p>
        </p:txBody>
      </p:sp>
      <p:sp>
        <p:nvSpPr>
          <p:cNvPr id="11" name="TextBox 10"/>
          <p:cNvSpPr txBox="1"/>
          <p:nvPr/>
        </p:nvSpPr>
        <p:spPr>
          <a:xfrm>
            <a:off x="899592" y="4509120"/>
            <a:ext cx="1544012" cy="646331"/>
          </a:xfrm>
          <a:prstGeom prst="rect">
            <a:avLst/>
          </a:prstGeom>
          <a:noFill/>
        </p:spPr>
        <p:txBody>
          <a:bodyPr wrap="none" rtlCol="0">
            <a:spAutoFit/>
          </a:bodyPr>
          <a:lstStyle/>
          <a:p>
            <a:r>
              <a:rPr lang="fi-FI" dirty="0" smtClean="0"/>
              <a:t>Metodikutsuja</a:t>
            </a:r>
            <a:br>
              <a:rPr lang="fi-FI" dirty="0" smtClean="0"/>
            </a:br>
            <a:r>
              <a:rPr lang="fi-FI" dirty="0" smtClean="0"/>
              <a:t>olioille</a:t>
            </a:r>
            <a:endParaRPr lang="fi-FI" dirty="0"/>
          </a:p>
        </p:txBody>
      </p:sp>
      <p:cxnSp>
        <p:nvCxnSpPr>
          <p:cNvPr id="14" name="Straight Arrow Connector 13"/>
          <p:cNvCxnSpPr/>
          <p:nvPr/>
        </p:nvCxnSpPr>
        <p:spPr>
          <a:xfrm>
            <a:off x="2483768" y="4869160"/>
            <a:ext cx="47672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53244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Attribuutit eli jäsenmuuttujat</a:t>
            </a:r>
            <a:endParaRPr lang="fi-FI" dirty="0"/>
          </a:p>
        </p:txBody>
      </p:sp>
      <p:sp>
        <p:nvSpPr>
          <p:cNvPr id="3" name="Content Placeholder 2"/>
          <p:cNvSpPr>
            <a:spLocks noGrp="1"/>
          </p:cNvSpPr>
          <p:nvPr>
            <p:ph idx="1"/>
          </p:nvPr>
        </p:nvSpPr>
        <p:spPr>
          <a:xfrm>
            <a:off x="457200" y="1600200"/>
            <a:ext cx="8219256" cy="4525963"/>
          </a:xfrm>
        </p:spPr>
        <p:txBody>
          <a:bodyPr>
            <a:normAutofit/>
          </a:bodyPr>
          <a:lstStyle/>
          <a:p>
            <a:r>
              <a:rPr lang="fi-FI" sz="2400" dirty="0"/>
              <a:t>Olion </a:t>
            </a:r>
            <a:r>
              <a:rPr lang="fi-FI" sz="2400" b="1" dirty="0"/>
              <a:t>tila</a:t>
            </a:r>
            <a:r>
              <a:rPr lang="fi-FI" sz="2400" dirty="0"/>
              <a:t> on tallennettu olion attribuuttien arvoiksi.</a:t>
            </a:r>
          </a:p>
          <a:p>
            <a:r>
              <a:rPr lang="fi-FI" sz="2400" dirty="0" err="1" smtClean="0"/>
              <a:t>Employee-luokan</a:t>
            </a:r>
            <a:r>
              <a:rPr lang="fi-FI" sz="2400" dirty="0" smtClean="0"/>
              <a:t> </a:t>
            </a:r>
            <a:r>
              <a:rPr lang="fi-FI" sz="2400" dirty="0"/>
              <a:t>attribuutteja ovat etunimi, sukunimi ja palkka</a:t>
            </a:r>
          </a:p>
          <a:p>
            <a:r>
              <a:rPr lang="fi-FI" sz="2400" dirty="0"/>
              <a:t>Jokaisella oliolla on oma tilansa, jota voidaan muuttaa ohjelman suorituksen aikana</a:t>
            </a:r>
          </a:p>
          <a:p>
            <a:r>
              <a:rPr lang="fi-FI" sz="2400" dirty="0"/>
              <a:t>Attribuutit voivat olla tyypiltään joko alkeistietotyyppejä (</a:t>
            </a:r>
            <a:r>
              <a:rPr lang="fi-FI" sz="2400" dirty="0" err="1"/>
              <a:t>int</a:t>
            </a:r>
            <a:r>
              <a:rPr lang="fi-FI" sz="2400" dirty="0"/>
              <a:t>, </a:t>
            </a:r>
            <a:r>
              <a:rPr lang="fi-FI" sz="2400" dirty="0" err="1"/>
              <a:t>double</a:t>
            </a:r>
            <a:r>
              <a:rPr lang="fi-FI" sz="2400" dirty="0"/>
              <a:t>, </a:t>
            </a:r>
            <a:r>
              <a:rPr lang="fi-FI" sz="2400" dirty="0" err="1"/>
              <a:t>boolean</a:t>
            </a:r>
            <a:r>
              <a:rPr lang="fi-FI" sz="2400" dirty="0"/>
              <a:t>) tai viittauksia toisiin olioihin</a:t>
            </a:r>
          </a:p>
          <a:p>
            <a:pPr marL="0" indent="0">
              <a:buNone/>
            </a:pPr>
            <a:endParaRPr lang="fi-FI"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581128"/>
            <a:ext cx="6128556"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855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Olion identiteetti</a:t>
            </a:r>
          </a:p>
        </p:txBody>
      </p:sp>
      <p:sp>
        <p:nvSpPr>
          <p:cNvPr id="3" name="Content Placeholder 2"/>
          <p:cNvSpPr>
            <a:spLocks noGrp="1"/>
          </p:cNvSpPr>
          <p:nvPr>
            <p:ph idx="1"/>
          </p:nvPr>
        </p:nvSpPr>
        <p:spPr/>
        <p:txBody>
          <a:bodyPr>
            <a:normAutofit/>
          </a:bodyPr>
          <a:lstStyle/>
          <a:p>
            <a:r>
              <a:rPr lang="fi-FI" sz="2000" dirty="0"/>
              <a:t>Jokainen olio voidaan tunnistaa yksikäsitteisesti. Jokaisella oliolla on siis oma identiteettinsä</a:t>
            </a:r>
          </a:p>
          <a:p>
            <a:r>
              <a:rPr lang="fi-FI" sz="2000" dirty="0"/>
              <a:t>Vaikka kahdella eri oliolla on sama tila eli olion attribuuteilla on samat arvot, ne eivät ole identiteetiltään sama olio</a:t>
            </a:r>
          </a:p>
          <a:p>
            <a:r>
              <a:rPr lang="fi-FI" sz="2000" dirty="0"/>
              <a:t>Olioon viitataan viitteen avulla. Samaan olioon voidaan viitata useasta paikasta</a:t>
            </a:r>
          </a:p>
          <a:p>
            <a:endParaRPr lang="fi-FI"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005064"/>
            <a:ext cx="5804298"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404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Olion identiteetti</a:t>
            </a:r>
          </a:p>
        </p:txBody>
      </p:sp>
      <p:sp>
        <p:nvSpPr>
          <p:cNvPr id="4" name="Rectangle 3"/>
          <p:cNvSpPr/>
          <p:nvPr/>
        </p:nvSpPr>
        <p:spPr>
          <a:xfrm>
            <a:off x="4919966" y="3973613"/>
            <a:ext cx="1296144" cy="797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dirty="0" smtClean="0"/>
              <a:t>Antonio</a:t>
            </a:r>
            <a:br>
              <a:rPr lang="fi-FI" dirty="0" smtClean="0"/>
            </a:br>
            <a:r>
              <a:rPr lang="fi-FI" dirty="0" err="1" smtClean="0"/>
              <a:t>Casagrande</a:t>
            </a:r>
            <a:endParaRPr lang="fi-FI" dirty="0"/>
          </a:p>
        </p:txBody>
      </p:sp>
      <p:sp>
        <p:nvSpPr>
          <p:cNvPr id="5" name="Rectangle 4"/>
          <p:cNvSpPr/>
          <p:nvPr/>
        </p:nvSpPr>
        <p:spPr>
          <a:xfrm>
            <a:off x="4919966" y="5005937"/>
            <a:ext cx="1296144" cy="917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dirty="0" smtClean="0"/>
              <a:t>Antonio</a:t>
            </a:r>
            <a:br>
              <a:rPr lang="fi-FI" dirty="0" smtClean="0"/>
            </a:br>
            <a:r>
              <a:rPr lang="fi-FI" dirty="0" err="1" smtClean="0"/>
              <a:t>Casagrande</a:t>
            </a:r>
            <a:endParaRPr lang="fi-FI" dirty="0"/>
          </a:p>
        </p:txBody>
      </p:sp>
      <p:sp>
        <p:nvSpPr>
          <p:cNvPr id="6" name="Rectangle 5"/>
          <p:cNvSpPr/>
          <p:nvPr/>
        </p:nvSpPr>
        <p:spPr>
          <a:xfrm>
            <a:off x="2759726" y="4219449"/>
            <a:ext cx="144016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i-FI" sz="2000" dirty="0" smtClean="0"/>
              <a:t>antonio1</a:t>
            </a:r>
            <a:endParaRPr lang="fi-FI" sz="2000" dirty="0"/>
          </a:p>
        </p:txBody>
      </p:sp>
      <p:sp>
        <p:nvSpPr>
          <p:cNvPr id="7" name="Rectangle 6"/>
          <p:cNvSpPr/>
          <p:nvPr/>
        </p:nvSpPr>
        <p:spPr>
          <a:xfrm>
            <a:off x="2785693" y="4880952"/>
            <a:ext cx="144016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i-FI" sz="2000" dirty="0" smtClean="0"/>
              <a:t>antonio2</a:t>
            </a:r>
            <a:endParaRPr lang="fi-FI" sz="2000" dirty="0"/>
          </a:p>
        </p:txBody>
      </p:sp>
      <p:sp>
        <p:nvSpPr>
          <p:cNvPr id="8" name="Rectangle 7"/>
          <p:cNvSpPr/>
          <p:nvPr/>
        </p:nvSpPr>
        <p:spPr>
          <a:xfrm>
            <a:off x="2785693" y="5707515"/>
            <a:ext cx="144016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i-FI" sz="2000" dirty="0" err="1" smtClean="0"/>
              <a:t>antti</a:t>
            </a:r>
            <a:endParaRPr lang="fi-FI" sz="2000" dirty="0"/>
          </a:p>
        </p:txBody>
      </p:sp>
      <p:cxnSp>
        <p:nvCxnSpPr>
          <p:cNvPr id="9" name="Straight Arrow Connector 8"/>
          <p:cNvCxnSpPr>
            <a:stCxn id="6" idx="3"/>
            <a:endCxn id="4" idx="1"/>
          </p:cNvCxnSpPr>
          <p:nvPr/>
        </p:nvCxnSpPr>
        <p:spPr>
          <a:xfrm>
            <a:off x="4199886" y="4363465"/>
            <a:ext cx="720080" cy="904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a:stCxn id="7" idx="3"/>
            <a:endCxn id="5" idx="1"/>
          </p:cNvCxnSpPr>
          <p:nvPr/>
        </p:nvCxnSpPr>
        <p:spPr>
          <a:xfrm>
            <a:off x="4225853" y="5024968"/>
            <a:ext cx="694113" cy="43977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a:stCxn id="8" idx="3"/>
            <a:endCxn id="5" idx="1"/>
          </p:cNvCxnSpPr>
          <p:nvPr/>
        </p:nvCxnSpPr>
        <p:spPr>
          <a:xfrm flipV="1">
            <a:off x="4225853" y="5464738"/>
            <a:ext cx="694113" cy="38679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851" y="1556792"/>
            <a:ext cx="5804298"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908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fi-FI" smtClean="0"/>
              <a:t>Metodit</a:t>
            </a:r>
          </a:p>
        </p:txBody>
      </p:sp>
      <p:sp>
        <p:nvSpPr>
          <p:cNvPr id="131075" name="Rectangle 3"/>
          <p:cNvSpPr>
            <a:spLocks noGrp="1" noChangeArrowheads="1"/>
          </p:cNvSpPr>
          <p:nvPr>
            <p:ph type="body" idx="1"/>
          </p:nvPr>
        </p:nvSpPr>
        <p:spPr/>
        <p:txBody>
          <a:bodyPr/>
          <a:lstStyle/>
          <a:p>
            <a:pPr eaLnBrk="1" hangingPunct="1"/>
            <a:r>
              <a:rPr lang="fi-FI" sz="2100" dirty="0" smtClean="0"/>
              <a:t>Metodit määräävät olioiden käyttäytymisen eli ne toimet, joita olio voi suorittaa. Kaikilla saman luokan eri olioilla on samat metodit</a:t>
            </a:r>
          </a:p>
          <a:p>
            <a:pPr eaLnBrk="1" hangingPunct="1"/>
            <a:r>
              <a:rPr lang="fi-FI" sz="2100" dirty="0" smtClean="0"/>
              <a:t>Metodeilla on nimi ja niille voidaan antaa parametreja. Metodeilla voi olla myös paikallisia muuttujia</a:t>
            </a:r>
          </a:p>
          <a:p>
            <a:pPr eaLnBrk="1" hangingPunct="1"/>
            <a:r>
              <a:rPr lang="fi-FI" sz="2100" dirty="0" smtClean="0"/>
              <a:t>Metodit voivat muuttaa olion tilaa ja metodit voivat palauttaa olion tilan kutsujalleen. </a:t>
            </a:r>
            <a:r>
              <a:rPr lang="fi-FI" sz="2100" dirty="0" err="1" smtClean="0"/>
              <a:t>C#:ssa</a:t>
            </a:r>
            <a:r>
              <a:rPr lang="fi-FI" sz="2100" dirty="0" smtClean="0"/>
              <a:t> tämä voidaan tehdä myös ominaisuuksien (</a:t>
            </a:r>
            <a:r>
              <a:rPr lang="fi-FI" sz="2100" dirty="0" err="1" smtClean="0"/>
              <a:t>properties</a:t>
            </a:r>
            <a:r>
              <a:rPr lang="fi-FI" sz="2100" dirty="0" smtClean="0"/>
              <a:t>) avulla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221088"/>
            <a:ext cx="4418940"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8559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smtClean="0"/>
              <a:t>Kurssin tavoitteet</a:t>
            </a:r>
            <a:endParaRPr lang="fi-FI" dirty="0"/>
          </a:p>
        </p:txBody>
      </p:sp>
      <p:sp>
        <p:nvSpPr>
          <p:cNvPr id="3" name="Subtitle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2224114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fi-FI" smtClean="0"/>
              <a:t>Kapselointi, tiedon suojaus</a:t>
            </a:r>
          </a:p>
        </p:txBody>
      </p:sp>
      <p:sp>
        <p:nvSpPr>
          <p:cNvPr id="132099" name="Rectangle 3"/>
          <p:cNvSpPr>
            <a:spLocks noGrp="1" noChangeArrowheads="1"/>
          </p:cNvSpPr>
          <p:nvPr>
            <p:ph type="body" idx="1"/>
          </p:nvPr>
        </p:nvSpPr>
        <p:spPr/>
        <p:txBody>
          <a:bodyPr/>
          <a:lstStyle/>
          <a:p>
            <a:pPr eaLnBrk="1" hangingPunct="1"/>
            <a:r>
              <a:rPr lang="fi-FI" sz="2100" smtClean="0"/>
              <a:t>Oliossa on siis yhdistetty tieto ja siihen liittyvät toiminnot. Yhteenkuuluvan tiedon ja toiminnan yhdistämistä kutsutaan kapseloinniksi tai koteloinniksi (encapsulation)</a:t>
            </a:r>
          </a:p>
          <a:p>
            <a:pPr eaLnBrk="1" hangingPunct="1"/>
            <a:r>
              <a:rPr lang="fi-FI" sz="2100" smtClean="0"/>
              <a:t>Olio piilottaa sellaiset piirteensä, joita muiden ei tule tietää. Tätä kutsutaan tiedon suojaukseksi (information hiding)</a:t>
            </a:r>
          </a:p>
          <a:p>
            <a:pPr lvl="1" eaLnBrk="1" hangingPunct="1"/>
            <a:r>
              <a:rPr lang="fi-FI" sz="2000" smtClean="0"/>
              <a:t>Pääsääntöisesti olio piilottaa kaikki attribuuttinsa (jäsenmuuttujat) ulkopuolisilta käyttäjiltä. Piilottaminen tehdään käytännössä kirjoittamalla attribuuttien määrittelyn eteen avainsana private</a:t>
            </a:r>
          </a:p>
          <a:p>
            <a:pPr lvl="1" eaLnBrk="1" hangingPunct="1"/>
            <a:r>
              <a:rPr lang="fi-FI" sz="2000" smtClean="0"/>
              <a:t>Olio tarjoaa julkisia (public) metodeja, joiden avulla voidaan kysellä tai muuttaa olion tilaa</a:t>
            </a:r>
          </a:p>
        </p:txBody>
      </p:sp>
    </p:spTree>
    <p:extLst>
      <p:ext uri="{BB962C8B-B14F-4D97-AF65-F5344CB8AC3E}">
        <p14:creationId xmlns:p14="http://schemas.microsoft.com/office/powerpoint/2010/main" val="4099862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10"/>
          <p:cNvPicPr>
            <a:picLocks noChangeAspect="1" noChangeArrowheads="1"/>
          </p:cNvPicPr>
          <p:nvPr/>
        </p:nvPicPr>
        <p:blipFill>
          <a:blip r:embed="rId2"/>
          <a:srcRect/>
          <a:stretch>
            <a:fillRect/>
          </a:stretch>
        </p:blipFill>
        <p:spPr bwMode="auto">
          <a:xfrm>
            <a:off x="4284663" y="1341438"/>
            <a:ext cx="4694237" cy="5183187"/>
          </a:xfrm>
          <a:prstGeom prst="rect">
            <a:avLst/>
          </a:prstGeom>
          <a:noFill/>
          <a:ln w="9525">
            <a:noFill/>
            <a:miter lim="800000"/>
            <a:headEnd/>
            <a:tailEnd/>
          </a:ln>
        </p:spPr>
      </p:pic>
      <p:sp>
        <p:nvSpPr>
          <p:cNvPr id="133123" name="Rectangle 2"/>
          <p:cNvSpPr>
            <a:spLocks noGrp="1" noChangeArrowheads="1"/>
          </p:cNvSpPr>
          <p:nvPr>
            <p:ph type="title"/>
          </p:nvPr>
        </p:nvSpPr>
        <p:spPr/>
        <p:txBody>
          <a:bodyPr/>
          <a:lstStyle/>
          <a:p>
            <a:pPr eaLnBrk="1" hangingPunct="1"/>
            <a:r>
              <a:rPr lang="fi-FI" smtClean="0"/>
              <a:t>Metodit ja attribuutit</a:t>
            </a:r>
          </a:p>
        </p:txBody>
      </p:sp>
      <p:sp>
        <p:nvSpPr>
          <p:cNvPr id="133124" name="Rectangle 4"/>
          <p:cNvSpPr>
            <a:spLocks noGrp="1" noChangeArrowheads="1"/>
          </p:cNvSpPr>
          <p:nvPr>
            <p:ph type="body" sz="half" idx="1"/>
          </p:nvPr>
        </p:nvSpPr>
        <p:spPr>
          <a:xfrm>
            <a:off x="250825" y="1557338"/>
            <a:ext cx="4038600" cy="4525962"/>
          </a:xfrm>
          <a:noFill/>
        </p:spPr>
        <p:txBody>
          <a:bodyPr/>
          <a:lstStyle/>
          <a:p>
            <a:pPr eaLnBrk="1" hangingPunct="1"/>
            <a:r>
              <a:rPr lang="fi-FI" sz="2600" smtClean="0"/>
              <a:t>jäsenmuuttujat</a:t>
            </a:r>
          </a:p>
          <a:p>
            <a:pPr eaLnBrk="1" hangingPunct="1"/>
            <a:r>
              <a:rPr lang="fi-FI" sz="2600" smtClean="0"/>
              <a:t>jäsenmuuttujien alkuarvojen asettaminen</a:t>
            </a:r>
          </a:p>
          <a:p>
            <a:pPr eaLnBrk="1" hangingPunct="1"/>
            <a:endParaRPr lang="fi-FI" sz="2600" smtClean="0"/>
          </a:p>
          <a:p>
            <a:pPr eaLnBrk="1" hangingPunct="1"/>
            <a:r>
              <a:rPr lang="fi-FI" sz="2600" smtClean="0"/>
              <a:t>paikallisia muuttujia</a:t>
            </a:r>
          </a:p>
          <a:p>
            <a:pPr eaLnBrk="1" hangingPunct="1"/>
            <a:endParaRPr lang="fi-FI" sz="2600" smtClean="0"/>
          </a:p>
          <a:p>
            <a:pPr eaLnBrk="1" hangingPunct="1"/>
            <a:r>
              <a:rPr lang="fi-FI" sz="2600" smtClean="0"/>
              <a:t>metodi käyttää jäsenmuuttujia</a:t>
            </a:r>
          </a:p>
        </p:txBody>
      </p:sp>
      <p:sp>
        <p:nvSpPr>
          <p:cNvPr id="133125" name="Line 6"/>
          <p:cNvSpPr>
            <a:spLocks noChangeShapeType="1"/>
          </p:cNvSpPr>
          <p:nvPr/>
        </p:nvSpPr>
        <p:spPr bwMode="auto">
          <a:xfrm>
            <a:off x="3348038" y="1844675"/>
            <a:ext cx="863600" cy="0"/>
          </a:xfrm>
          <a:prstGeom prst="line">
            <a:avLst/>
          </a:prstGeom>
          <a:noFill/>
          <a:ln w="9525">
            <a:solidFill>
              <a:schemeClr val="tx1"/>
            </a:solidFill>
            <a:round/>
            <a:headEnd/>
            <a:tailEnd type="triangle" w="med" len="med"/>
          </a:ln>
        </p:spPr>
        <p:txBody>
          <a:bodyPr/>
          <a:lstStyle/>
          <a:p>
            <a:endParaRPr lang="en-US"/>
          </a:p>
        </p:txBody>
      </p:sp>
      <p:sp>
        <p:nvSpPr>
          <p:cNvPr id="133126" name="Line 7"/>
          <p:cNvSpPr>
            <a:spLocks noChangeShapeType="1"/>
          </p:cNvSpPr>
          <p:nvPr/>
        </p:nvSpPr>
        <p:spPr bwMode="auto">
          <a:xfrm>
            <a:off x="3276600" y="2852738"/>
            <a:ext cx="1150938" cy="0"/>
          </a:xfrm>
          <a:prstGeom prst="line">
            <a:avLst/>
          </a:prstGeom>
          <a:noFill/>
          <a:ln w="9525">
            <a:solidFill>
              <a:schemeClr val="tx1"/>
            </a:solidFill>
            <a:round/>
            <a:headEnd/>
            <a:tailEnd type="triangle" w="med" len="med"/>
          </a:ln>
        </p:spPr>
        <p:txBody>
          <a:bodyPr/>
          <a:lstStyle/>
          <a:p>
            <a:endParaRPr lang="en-US"/>
          </a:p>
        </p:txBody>
      </p:sp>
      <p:sp>
        <p:nvSpPr>
          <p:cNvPr id="133127" name="Line 8"/>
          <p:cNvSpPr>
            <a:spLocks noChangeShapeType="1"/>
          </p:cNvSpPr>
          <p:nvPr/>
        </p:nvSpPr>
        <p:spPr bwMode="auto">
          <a:xfrm flipV="1">
            <a:off x="3851275" y="4005263"/>
            <a:ext cx="720725" cy="215900"/>
          </a:xfrm>
          <a:prstGeom prst="line">
            <a:avLst/>
          </a:prstGeom>
          <a:noFill/>
          <a:ln w="9525">
            <a:solidFill>
              <a:schemeClr val="tx1"/>
            </a:solidFill>
            <a:round/>
            <a:headEnd/>
            <a:tailEnd type="triangle" w="med" len="med"/>
          </a:ln>
        </p:spPr>
        <p:txBody>
          <a:bodyPr/>
          <a:lstStyle/>
          <a:p>
            <a:endParaRPr lang="en-US"/>
          </a:p>
        </p:txBody>
      </p:sp>
      <p:sp>
        <p:nvSpPr>
          <p:cNvPr id="133128" name="Line 9"/>
          <p:cNvSpPr>
            <a:spLocks noChangeShapeType="1"/>
          </p:cNvSpPr>
          <p:nvPr/>
        </p:nvSpPr>
        <p:spPr bwMode="auto">
          <a:xfrm flipV="1">
            <a:off x="2819400" y="4437063"/>
            <a:ext cx="1681163" cy="134937"/>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132497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fi-FI" sz="4800" smtClean="0">
                <a:solidFill>
                  <a:srgbClr val="FF0000"/>
                </a:solidFill>
              </a:rPr>
              <a:t>Harjoitus</a:t>
            </a:r>
          </a:p>
        </p:txBody>
      </p:sp>
      <p:sp>
        <p:nvSpPr>
          <p:cNvPr id="134147" name="Rectangle 3"/>
          <p:cNvSpPr>
            <a:spLocks noGrp="1" noChangeArrowheads="1"/>
          </p:cNvSpPr>
          <p:nvPr>
            <p:ph type="body" idx="1"/>
          </p:nvPr>
        </p:nvSpPr>
        <p:spPr/>
        <p:txBody>
          <a:bodyPr>
            <a:normAutofit/>
          </a:bodyPr>
          <a:lstStyle/>
          <a:p>
            <a:pPr eaLnBrk="1" hangingPunct="1"/>
            <a:r>
              <a:rPr lang="fi-FI" sz="2400" dirty="0" smtClean="0"/>
              <a:t>Tee luokka </a:t>
            </a:r>
            <a:r>
              <a:rPr lang="fi-FI" sz="2400" dirty="0" err="1" smtClean="0"/>
              <a:t>Tyontekija</a:t>
            </a:r>
            <a:endParaRPr lang="fi-FI" sz="2400" dirty="0" smtClean="0"/>
          </a:p>
          <a:p>
            <a:pPr lvl="1" eaLnBrk="1" hangingPunct="1"/>
            <a:r>
              <a:rPr lang="fi-FI" sz="2400" dirty="0" smtClean="0"/>
              <a:t>Lisää tiedot etunimi, sukunimi, </a:t>
            </a:r>
            <a:r>
              <a:rPr lang="fi-FI" sz="2400" dirty="0" err="1" smtClean="0"/>
              <a:t>syntymaAika</a:t>
            </a:r>
            <a:r>
              <a:rPr lang="fi-FI" sz="2400" dirty="0" smtClean="0"/>
              <a:t> ja palkka</a:t>
            </a:r>
          </a:p>
          <a:p>
            <a:pPr lvl="1" eaLnBrk="1" hangingPunct="1"/>
            <a:r>
              <a:rPr lang="fi-FI" sz="2400" dirty="0" smtClean="0"/>
              <a:t>Lisää </a:t>
            </a:r>
            <a:r>
              <a:rPr lang="fi-FI" sz="2400" dirty="0" err="1" smtClean="0"/>
              <a:t>konstruktori</a:t>
            </a:r>
            <a:r>
              <a:rPr lang="fi-FI" sz="2400" dirty="0" smtClean="0"/>
              <a:t>, joka </a:t>
            </a:r>
            <a:r>
              <a:rPr lang="fi-FI" sz="2400" smtClean="0"/>
              <a:t>alustaa jäsenmuuttujat</a:t>
            </a:r>
          </a:p>
          <a:p>
            <a:pPr lvl="1" eaLnBrk="1" hangingPunct="1"/>
            <a:r>
              <a:rPr lang="fi-FI" sz="2400" dirty="0" smtClean="0"/>
              <a:t>Lisää </a:t>
            </a:r>
            <a:r>
              <a:rPr lang="fi-FI" sz="2400" dirty="0" err="1" smtClean="0"/>
              <a:t>Tyontekija-luokkaan</a:t>
            </a:r>
            <a:r>
              <a:rPr lang="fi-FI" sz="2400" dirty="0" smtClean="0"/>
              <a:t> metodi ”</a:t>
            </a:r>
            <a:r>
              <a:rPr lang="fi-FI" sz="2400" dirty="0" err="1" smtClean="0"/>
              <a:t>prosenttiKorotus</a:t>
            </a:r>
            <a:r>
              <a:rPr lang="fi-FI" sz="2400" dirty="0" smtClean="0"/>
              <a:t>”, joka korottaa työntekijän palkkaa parametrina annetulla prosentilla</a:t>
            </a:r>
          </a:p>
          <a:p>
            <a:pPr lvl="1"/>
            <a:r>
              <a:rPr lang="fi-FI" sz="2400" dirty="0" smtClean="0"/>
              <a:t>Lisää </a:t>
            </a:r>
            <a:r>
              <a:rPr lang="fi-FI" sz="2400" dirty="0" err="1" smtClean="0"/>
              <a:t>Tyontekija-luokkaan</a:t>
            </a:r>
            <a:r>
              <a:rPr lang="fi-FI" sz="2400" dirty="0" smtClean="0"/>
              <a:t> metodi ”</a:t>
            </a:r>
            <a:r>
              <a:rPr lang="fi-FI" sz="2400" dirty="0" err="1" smtClean="0"/>
              <a:t>euroKorotus</a:t>
            </a:r>
            <a:r>
              <a:rPr lang="fi-FI" sz="2400" dirty="0" smtClean="0"/>
              <a:t>”, joka korottaa työntekijän palkkaa parametrina annetulla summalla</a:t>
            </a:r>
          </a:p>
          <a:p>
            <a:pPr lvl="1" eaLnBrk="1" hangingPunct="1"/>
            <a:r>
              <a:rPr lang="fi-FI" sz="2400" dirty="0" smtClean="0"/>
              <a:t>Lisää metodi </a:t>
            </a:r>
            <a:r>
              <a:rPr lang="fi-FI" sz="2400" dirty="0" err="1" smtClean="0"/>
              <a:t>ToString</a:t>
            </a:r>
            <a:r>
              <a:rPr lang="fi-FI" sz="2400" dirty="0" smtClean="0"/>
              <a:t>()</a:t>
            </a:r>
          </a:p>
        </p:txBody>
      </p:sp>
    </p:spTree>
    <p:extLst>
      <p:ext uri="{BB962C8B-B14F-4D97-AF65-F5344CB8AC3E}">
        <p14:creationId xmlns:p14="http://schemas.microsoft.com/office/powerpoint/2010/main" val="3855344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ChangeArrowheads="1"/>
          </p:cNvSpPr>
          <p:nvPr/>
        </p:nvSpPr>
        <p:spPr bwMode="auto">
          <a:xfrm>
            <a:off x="395288" y="1557338"/>
            <a:ext cx="8229600" cy="4525962"/>
          </a:xfrm>
          <a:prstGeom prst="rect">
            <a:avLst/>
          </a:prstGeom>
          <a:noFill/>
          <a:ln w="9525">
            <a:noFill/>
            <a:miter lim="800000"/>
            <a:headEnd/>
            <a:tailEnd/>
          </a:ln>
        </p:spPr>
        <p:txBody>
          <a:bodyPr/>
          <a:lstStyle/>
          <a:p>
            <a:pPr marL="342900" indent="-342900">
              <a:spcBef>
                <a:spcPct val="20000"/>
              </a:spcBef>
              <a:buClr>
                <a:schemeClr val="accent2"/>
              </a:buClr>
              <a:buSzPct val="70000"/>
              <a:buFont typeface="Wingdings" pitchFamily="2" charset="2"/>
              <a:buChar char="l"/>
            </a:pPr>
            <a:r>
              <a:rPr lang="fi-FI" sz="1900"/>
              <a:t>Rakentajaa kutsutaan heti, kun olio on luotu.</a:t>
            </a:r>
          </a:p>
          <a:p>
            <a:pPr marL="342900" indent="-342900">
              <a:spcBef>
                <a:spcPct val="20000"/>
              </a:spcBef>
              <a:buClr>
                <a:schemeClr val="accent2"/>
              </a:buClr>
              <a:buSzPct val="70000"/>
              <a:buFont typeface="Wingdings" pitchFamily="2" charset="2"/>
              <a:buChar char="l"/>
            </a:pPr>
            <a:r>
              <a:rPr lang="fi-FI" sz="1900"/>
              <a:t>Rakentajassa alustetaan yleensä luokan jäsenmuuttujat. Usein alkuarvot annetaan parametreina</a:t>
            </a:r>
          </a:p>
          <a:p>
            <a:pPr marL="342900" indent="-342900">
              <a:spcBef>
                <a:spcPct val="20000"/>
              </a:spcBef>
              <a:buClr>
                <a:schemeClr val="accent2"/>
              </a:buClr>
              <a:buSzPct val="70000"/>
              <a:buFont typeface="Wingdings" pitchFamily="2" charset="2"/>
              <a:buChar char="l"/>
            </a:pPr>
            <a:r>
              <a:rPr lang="fi-FI" sz="1900"/>
              <a:t>Rakentajan määrittely</a:t>
            </a:r>
          </a:p>
          <a:p>
            <a:pPr marL="692150" lvl="1" indent="-347663">
              <a:spcBef>
                <a:spcPct val="20000"/>
              </a:spcBef>
              <a:buClr>
                <a:schemeClr val="accent2"/>
              </a:buClr>
              <a:buSzPct val="70000"/>
              <a:buFont typeface="Wingdings" pitchFamily="2" charset="2"/>
              <a:buChar char="l"/>
            </a:pPr>
            <a:r>
              <a:rPr lang="fi-FI" sz="2000">
                <a:latin typeface="Courier New" pitchFamily="49" charset="0"/>
              </a:rPr>
              <a:t>näkyvyys Luokka(parametrit)</a:t>
            </a:r>
          </a:p>
          <a:p>
            <a:pPr marL="692150" lvl="1" indent="-347663">
              <a:spcBef>
                <a:spcPct val="20000"/>
              </a:spcBef>
              <a:buClr>
                <a:schemeClr val="accent2"/>
              </a:buClr>
              <a:buSzPct val="70000"/>
              <a:buFont typeface="Wingdings" pitchFamily="2" charset="2"/>
              <a:buChar char="l"/>
            </a:pPr>
            <a:endParaRPr lang="fi-FI" sz="2000">
              <a:latin typeface="Courier New" pitchFamily="49" charset="0"/>
            </a:endParaRPr>
          </a:p>
          <a:p>
            <a:pPr marL="692150" lvl="1" indent="-347663">
              <a:spcBef>
                <a:spcPct val="20000"/>
              </a:spcBef>
              <a:buClr>
                <a:schemeClr val="accent2"/>
              </a:buClr>
              <a:buSzPct val="70000"/>
              <a:buFont typeface="Wingdings" pitchFamily="2" charset="2"/>
              <a:buChar char="l"/>
            </a:pPr>
            <a:endParaRPr lang="fi-FI" sz="2000"/>
          </a:p>
          <a:p>
            <a:pPr marL="692150" lvl="1" indent="-347663">
              <a:spcBef>
                <a:spcPct val="20000"/>
              </a:spcBef>
              <a:buClr>
                <a:schemeClr val="accent2"/>
              </a:buClr>
              <a:buSzPct val="70000"/>
              <a:buFont typeface="Wingdings" pitchFamily="2" charset="2"/>
              <a:buChar char="l"/>
            </a:pPr>
            <a:endParaRPr lang="fi-FI" sz="2000"/>
          </a:p>
          <a:p>
            <a:pPr marL="342900" indent="-342900">
              <a:spcBef>
                <a:spcPct val="20000"/>
              </a:spcBef>
              <a:buClr>
                <a:schemeClr val="accent2"/>
              </a:buClr>
              <a:buSzPct val="70000"/>
              <a:buFont typeface="Wingdings" pitchFamily="2" charset="2"/>
              <a:buChar char="l"/>
            </a:pPr>
            <a:endParaRPr lang="fi-FI" sz="1900"/>
          </a:p>
          <a:p>
            <a:pPr marL="342900" indent="-342900">
              <a:spcBef>
                <a:spcPct val="20000"/>
              </a:spcBef>
              <a:buClr>
                <a:schemeClr val="accent2"/>
              </a:buClr>
              <a:buSzPct val="70000"/>
              <a:buFont typeface="Wingdings" pitchFamily="2" charset="2"/>
              <a:buChar char="l"/>
            </a:pPr>
            <a:r>
              <a:rPr lang="fi-FI" sz="1900"/>
              <a:t>Rakentajan nimi on sama kuin luokan nimi</a:t>
            </a:r>
          </a:p>
          <a:p>
            <a:pPr marL="342900" indent="-342900">
              <a:spcBef>
                <a:spcPct val="20000"/>
              </a:spcBef>
              <a:buClr>
                <a:schemeClr val="accent2"/>
              </a:buClr>
              <a:buSzPct val="70000"/>
              <a:buFont typeface="Wingdings" pitchFamily="2" charset="2"/>
              <a:buChar char="l"/>
            </a:pPr>
            <a:r>
              <a:rPr lang="fi-FI" sz="1900"/>
              <a:t>Rakentajalla ei ole koskaan paluutyyppiä</a:t>
            </a:r>
          </a:p>
          <a:p>
            <a:pPr marL="342900" indent="-342900">
              <a:spcBef>
                <a:spcPct val="20000"/>
              </a:spcBef>
              <a:buClr>
                <a:schemeClr val="accent2"/>
              </a:buClr>
              <a:buSzPct val="70000"/>
              <a:buFont typeface="Wingdings" pitchFamily="2" charset="2"/>
              <a:buChar char="l"/>
            </a:pPr>
            <a:r>
              <a:rPr lang="fi-FI" sz="1900"/>
              <a:t>Rakentajia voi olla useita. Ne erotetaan toisistaan parametrien lukumäärän perusteella silloin, kun niitä kutsutaan</a:t>
            </a:r>
          </a:p>
        </p:txBody>
      </p:sp>
      <p:sp>
        <p:nvSpPr>
          <p:cNvPr id="5" name="Rectangle 2"/>
          <p:cNvSpPr>
            <a:spLocks noGrp="1" noChangeArrowheads="1"/>
          </p:cNvSpPr>
          <p:nvPr>
            <p:ph type="title"/>
          </p:nvPr>
        </p:nvSpPr>
        <p:spPr>
          <a:xfrm>
            <a:off x="457200" y="274638"/>
            <a:ext cx="8229600" cy="1143000"/>
          </a:xfrm>
        </p:spPr>
        <p:txBody>
          <a:bodyPr/>
          <a:lstStyle/>
          <a:p>
            <a:pPr eaLnBrk="1" hangingPunct="1"/>
            <a:r>
              <a:rPr lang="fi-FI" dirty="0" err="1" smtClean="0"/>
              <a:t>Konstruktori</a:t>
            </a:r>
            <a:r>
              <a:rPr lang="fi-FI" dirty="0" smtClean="0"/>
              <a:t> eli rakentaja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410744"/>
            <a:ext cx="5328592" cy="125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301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fi-FI" dirty="0" smtClean="0"/>
              <a:t>Olion luominen</a:t>
            </a:r>
          </a:p>
        </p:txBody>
      </p:sp>
      <p:sp>
        <p:nvSpPr>
          <p:cNvPr id="137219" name="Rectangle 3"/>
          <p:cNvSpPr>
            <a:spLocks noGrp="1" noChangeArrowheads="1"/>
          </p:cNvSpPr>
          <p:nvPr>
            <p:ph type="body" idx="1"/>
          </p:nvPr>
        </p:nvSpPr>
        <p:spPr/>
        <p:txBody>
          <a:bodyPr/>
          <a:lstStyle/>
          <a:p>
            <a:pPr eaLnBrk="1" hangingPunct="1"/>
            <a:r>
              <a:rPr lang="fi-FI" sz="2100" dirty="0" smtClean="0"/>
              <a:t>Olioita luotaessa pitää olla ensin luokka, jossa olio määritellään.</a:t>
            </a:r>
          </a:p>
          <a:p>
            <a:pPr eaLnBrk="1" hangingPunct="1"/>
            <a:r>
              <a:rPr lang="fi-FI" sz="2100" dirty="0" smtClean="0"/>
              <a:t>Olion luonti on muotoa</a:t>
            </a:r>
          </a:p>
          <a:p>
            <a:pPr lvl="1" eaLnBrk="1" hangingPunct="1"/>
            <a:r>
              <a:rPr lang="fi-FI" sz="2000" dirty="0" smtClean="0"/>
              <a:t>new </a:t>
            </a:r>
            <a:r>
              <a:rPr lang="fi-FI" sz="2000" dirty="0" err="1" smtClean="0"/>
              <a:t>LuokanNimi</a:t>
            </a:r>
            <a:r>
              <a:rPr lang="fi-FI" sz="2000" dirty="0" smtClean="0"/>
              <a:t>(parametrit)</a:t>
            </a:r>
          </a:p>
          <a:p>
            <a:pPr eaLnBrk="1" hangingPunct="1"/>
            <a:r>
              <a:rPr lang="fi-FI" sz="2100" dirty="0" smtClean="0"/>
              <a:t>Näin luodaan </a:t>
            </a:r>
            <a:r>
              <a:rPr lang="fi-FI" sz="2100" dirty="0" err="1" smtClean="0"/>
              <a:t>Tyontekija-luokan</a:t>
            </a:r>
            <a:r>
              <a:rPr lang="fi-FI" sz="2100" dirty="0" smtClean="0"/>
              <a:t> olio</a:t>
            </a:r>
          </a:p>
          <a:p>
            <a:pPr eaLnBrk="1" hangingPunct="1"/>
            <a:endParaRPr lang="fi-FI" sz="2100" dirty="0" smtClean="0"/>
          </a:p>
          <a:p>
            <a:pPr eaLnBrk="1" hangingPunct="1"/>
            <a:endParaRPr lang="fi-FI" sz="2100" dirty="0" smtClean="0"/>
          </a:p>
          <a:p>
            <a:pPr eaLnBrk="1" hangingPunct="1"/>
            <a:r>
              <a:rPr lang="fi-FI" sz="2100" dirty="0" smtClean="0"/>
              <a:t>Valmiiden luokkien oliot luotiin samalla tavalla. Esimerkkinä taulukko-olion luominen:</a:t>
            </a:r>
          </a:p>
          <a:p>
            <a:pPr lvl="1" eaLnBrk="1" hangingPunct="1"/>
            <a:endParaRPr lang="fi-FI" sz="2000" dirty="0" smtClean="0"/>
          </a:p>
          <a:p>
            <a:pPr lvl="1" eaLnBrk="1" hangingPunct="1"/>
            <a:endParaRPr lang="fi-FI" sz="2000" dirty="0" smtClean="0"/>
          </a:p>
        </p:txBody>
      </p:sp>
      <p:pic>
        <p:nvPicPr>
          <p:cNvPr id="137220" name="Picture 4"/>
          <p:cNvPicPr>
            <a:picLocks noChangeAspect="1" noChangeArrowheads="1"/>
          </p:cNvPicPr>
          <p:nvPr/>
        </p:nvPicPr>
        <p:blipFill>
          <a:blip r:embed="rId2"/>
          <a:srcRect/>
          <a:stretch>
            <a:fillRect/>
          </a:stretch>
        </p:blipFill>
        <p:spPr bwMode="auto">
          <a:xfrm>
            <a:off x="609600" y="3352800"/>
            <a:ext cx="7632700" cy="365125"/>
          </a:xfrm>
          <a:prstGeom prst="rect">
            <a:avLst/>
          </a:prstGeom>
          <a:noFill/>
          <a:ln w="9525">
            <a:noFill/>
            <a:miter lim="800000"/>
            <a:headEnd/>
            <a:tailEnd/>
          </a:ln>
        </p:spPr>
      </p:pic>
      <p:pic>
        <p:nvPicPr>
          <p:cNvPr id="137221" name="Picture 5"/>
          <p:cNvPicPr>
            <a:picLocks noChangeAspect="1" noChangeArrowheads="1"/>
          </p:cNvPicPr>
          <p:nvPr/>
        </p:nvPicPr>
        <p:blipFill>
          <a:blip r:embed="rId3"/>
          <a:srcRect/>
          <a:stretch>
            <a:fillRect/>
          </a:stretch>
        </p:blipFill>
        <p:spPr bwMode="auto">
          <a:xfrm>
            <a:off x="685800" y="4724400"/>
            <a:ext cx="4032250" cy="409575"/>
          </a:xfrm>
          <a:prstGeom prst="rect">
            <a:avLst/>
          </a:prstGeom>
          <a:noFill/>
          <a:ln w="9525">
            <a:noFill/>
            <a:miter lim="800000"/>
            <a:headEnd/>
            <a:tailEnd/>
          </a:ln>
        </p:spPr>
      </p:pic>
    </p:spTree>
    <p:extLst>
      <p:ext uri="{BB962C8B-B14F-4D97-AF65-F5344CB8AC3E}">
        <p14:creationId xmlns:p14="http://schemas.microsoft.com/office/powerpoint/2010/main" val="2072436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fi-FI" smtClean="0"/>
              <a:t>Olion tilan alustaminen</a:t>
            </a:r>
          </a:p>
        </p:txBody>
      </p:sp>
      <p:sp>
        <p:nvSpPr>
          <p:cNvPr id="138243" name="Rectangle 3"/>
          <p:cNvSpPr>
            <a:spLocks noGrp="1" noChangeArrowheads="1"/>
          </p:cNvSpPr>
          <p:nvPr>
            <p:ph type="body" idx="1"/>
          </p:nvPr>
        </p:nvSpPr>
        <p:spPr/>
        <p:txBody>
          <a:bodyPr/>
          <a:lstStyle/>
          <a:p>
            <a:pPr eaLnBrk="1" hangingPunct="1"/>
            <a:r>
              <a:rPr lang="fi-FI" sz="2100" dirty="0" smtClean="0"/>
              <a:t>Edellä todettiin, että olion luonnin yhteydessä olion tila alustetaan rakentajalla eli </a:t>
            </a:r>
            <a:r>
              <a:rPr lang="fi-FI" sz="2100" dirty="0" err="1" smtClean="0"/>
              <a:t>konstruktorilla</a:t>
            </a:r>
            <a:endParaRPr lang="fi-FI" sz="2100" dirty="0" smtClean="0"/>
          </a:p>
          <a:p>
            <a:pPr eaLnBrk="1" hangingPunct="1"/>
            <a:r>
              <a:rPr lang="fi-FI" sz="2100" dirty="0" smtClean="0"/>
              <a:t>Jokaisella luokalla on yksi tai useampi tai useampi rakentaja</a:t>
            </a:r>
          </a:p>
          <a:p>
            <a:pPr eaLnBrk="1" hangingPunct="1"/>
            <a:r>
              <a:rPr lang="fi-FI" sz="2100" dirty="0" err="1" smtClean="0"/>
              <a:t>Konstruktori</a:t>
            </a:r>
            <a:r>
              <a:rPr lang="fi-FI" sz="2100" dirty="0" smtClean="0"/>
              <a:t> on erikoisasemassa oleva metodi.</a:t>
            </a:r>
          </a:p>
          <a:p>
            <a:pPr lvl="1" eaLnBrk="1" hangingPunct="1"/>
            <a:r>
              <a:rPr lang="fi-FI" sz="2000" dirty="0" smtClean="0"/>
              <a:t>Nimi sama kuin luokan nimi</a:t>
            </a:r>
          </a:p>
          <a:p>
            <a:pPr lvl="1" eaLnBrk="1" hangingPunct="1"/>
            <a:r>
              <a:rPr lang="fi-FI" sz="2000" dirty="0" smtClean="0"/>
              <a:t>Ei paluuarvoa</a:t>
            </a:r>
          </a:p>
          <a:p>
            <a:pPr lvl="1" eaLnBrk="1" hangingPunct="1"/>
            <a:r>
              <a:rPr lang="fi-FI" sz="2000" dirty="0" smtClean="0"/>
              <a:t>Ei voi käyttää muuhun tarkoitukseen</a:t>
            </a:r>
          </a:p>
        </p:txBody>
      </p:sp>
    </p:spTree>
    <p:extLst>
      <p:ext uri="{BB962C8B-B14F-4D97-AF65-F5344CB8AC3E}">
        <p14:creationId xmlns:p14="http://schemas.microsoft.com/office/powerpoint/2010/main" val="3364981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fi-FI" smtClean="0"/>
              <a:t>Konstruktori</a:t>
            </a:r>
          </a:p>
        </p:txBody>
      </p:sp>
      <p:sp>
        <p:nvSpPr>
          <p:cNvPr id="139267" name="Rectangle 3"/>
          <p:cNvSpPr>
            <a:spLocks noGrp="1" noChangeArrowheads="1"/>
          </p:cNvSpPr>
          <p:nvPr>
            <p:ph type="body" idx="1"/>
          </p:nvPr>
        </p:nvSpPr>
        <p:spPr/>
        <p:txBody>
          <a:bodyPr/>
          <a:lstStyle/>
          <a:p>
            <a:pPr eaLnBrk="1" hangingPunct="1">
              <a:buClr>
                <a:schemeClr val="accent2"/>
              </a:buClr>
            </a:pPr>
            <a:r>
              <a:rPr lang="fi-FI" sz="2100" smtClean="0"/>
              <a:t>Konstruktoria kutsutaan, kun olio luodaan new-operaattorilla.</a:t>
            </a:r>
          </a:p>
          <a:p>
            <a:pPr eaLnBrk="1" hangingPunct="1">
              <a:buClr>
                <a:schemeClr val="accent2"/>
              </a:buClr>
            </a:pPr>
            <a:r>
              <a:rPr lang="fi-FI" sz="2100" smtClean="0"/>
              <a:t>Olion luominen jossakin muussa luokassa</a:t>
            </a:r>
          </a:p>
          <a:p>
            <a:pPr eaLnBrk="1" hangingPunct="1">
              <a:buClr>
                <a:schemeClr val="accent2"/>
              </a:buClr>
            </a:pPr>
            <a:endParaRPr lang="fi-FI" sz="2100" smtClean="0"/>
          </a:p>
          <a:p>
            <a:pPr eaLnBrk="1" hangingPunct="1">
              <a:buClr>
                <a:schemeClr val="accent2"/>
              </a:buClr>
            </a:pPr>
            <a:endParaRPr lang="fi-FI" sz="2100" smtClean="0"/>
          </a:p>
          <a:p>
            <a:pPr eaLnBrk="1" hangingPunct="1">
              <a:buClr>
                <a:schemeClr val="accent2"/>
              </a:buClr>
              <a:buFont typeface="Wingdings" pitchFamily="2" charset="2"/>
              <a:buNone/>
            </a:pPr>
            <a:r>
              <a:rPr lang="fi-FI" sz="2100" smtClean="0"/>
              <a:t>	aiheuttaa luokan konstruktorin ”kutsumisen”</a:t>
            </a:r>
          </a:p>
          <a:p>
            <a:pPr eaLnBrk="1" hangingPunct="1">
              <a:buClr>
                <a:schemeClr val="accent2"/>
              </a:buClr>
            </a:pPr>
            <a:endParaRPr lang="fi-FI" sz="2100" smtClean="0"/>
          </a:p>
          <a:p>
            <a:pPr eaLnBrk="1" hangingPunct="1"/>
            <a:endParaRPr lang="fi-FI" smtClean="0"/>
          </a:p>
        </p:txBody>
      </p:sp>
      <p:pic>
        <p:nvPicPr>
          <p:cNvPr id="139268" name="Picture 4"/>
          <p:cNvPicPr>
            <a:picLocks noChangeAspect="1" noChangeArrowheads="1"/>
          </p:cNvPicPr>
          <p:nvPr/>
        </p:nvPicPr>
        <p:blipFill>
          <a:blip r:embed="rId2"/>
          <a:srcRect/>
          <a:stretch>
            <a:fillRect/>
          </a:stretch>
        </p:blipFill>
        <p:spPr bwMode="auto">
          <a:xfrm>
            <a:off x="609600" y="2590800"/>
            <a:ext cx="7632700" cy="365125"/>
          </a:xfrm>
          <a:prstGeom prst="rect">
            <a:avLst/>
          </a:prstGeom>
          <a:noFill/>
          <a:ln w="9525">
            <a:noFill/>
            <a:miter lim="800000"/>
            <a:headEnd/>
            <a:tailEnd/>
          </a:ln>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077072"/>
            <a:ext cx="6112306"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937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fi-FI" smtClean="0"/>
              <a:t>Olion luominen</a:t>
            </a:r>
          </a:p>
        </p:txBody>
      </p:sp>
      <p:sp>
        <p:nvSpPr>
          <p:cNvPr id="140291" name="Rectangle 3"/>
          <p:cNvSpPr>
            <a:spLocks noGrp="1" noChangeArrowheads="1"/>
          </p:cNvSpPr>
          <p:nvPr>
            <p:ph type="body" idx="1"/>
          </p:nvPr>
        </p:nvSpPr>
        <p:spPr/>
        <p:txBody>
          <a:bodyPr/>
          <a:lstStyle/>
          <a:p>
            <a:pPr lvl="1" eaLnBrk="1" hangingPunct="1">
              <a:buFontTx/>
              <a:buChar char="•"/>
            </a:pPr>
            <a:r>
              <a:rPr lang="fi-FI" sz="2000" smtClean="0"/>
              <a:t>new-lauseen toiminta</a:t>
            </a:r>
          </a:p>
          <a:p>
            <a:pPr lvl="2" eaLnBrk="1" hangingPunct="1">
              <a:buClr>
                <a:schemeClr val="accent2"/>
              </a:buClr>
            </a:pPr>
            <a:r>
              <a:rPr lang="fi-FI" sz="2100" smtClean="0"/>
              <a:t>varaa muistista tilan oliolle</a:t>
            </a:r>
          </a:p>
          <a:p>
            <a:pPr lvl="2" eaLnBrk="1" hangingPunct="1">
              <a:buClr>
                <a:schemeClr val="accent2"/>
              </a:buClr>
            </a:pPr>
            <a:r>
              <a:rPr lang="fi-FI" sz="2100" smtClean="0"/>
              <a:t>alustaa jäsenmuuttujat niiden tyyppien oletusarvoihin</a:t>
            </a:r>
          </a:p>
          <a:p>
            <a:pPr lvl="2" eaLnBrk="1" hangingPunct="1">
              <a:buClr>
                <a:schemeClr val="accent2"/>
              </a:buClr>
            </a:pPr>
            <a:r>
              <a:rPr lang="fi-FI" sz="2100" smtClean="0"/>
              <a:t>kutsuu uuden olion konstruktoria</a:t>
            </a:r>
          </a:p>
          <a:p>
            <a:pPr lvl="2" eaLnBrk="1" hangingPunct="1">
              <a:buClr>
                <a:schemeClr val="accent2"/>
              </a:buClr>
            </a:pPr>
            <a:r>
              <a:rPr lang="fi-FI" sz="2100" smtClean="0"/>
              <a:t>palauttaa olioviittauksen</a:t>
            </a:r>
          </a:p>
          <a:p>
            <a:pPr lvl="1" eaLnBrk="1" hangingPunct="1">
              <a:buFontTx/>
              <a:buChar char="•"/>
            </a:pPr>
            <a:r>
              <a:rPr lang="fi-FI" sz="2000" smtClean="0"/>
              <a:t>Käyttäjän kannalta kaksi vaihetta</a:t>
            </a:r>
          </a:p>
          <a:p>
            <a:pPr lvl="2" eaLnBrk="1" hangingPunct="1">
              <a:buClr>
                <a:schemeClr val="accent2"/>
              </a:buClr>
            </a:pPr>
            <a:r>
              <a:rPr lang="fi-FI" sz="2100" smtClean="0"/>
              <a:t>Määritellään muuttuja (olioviittaus) määritellystä luokasta</a:t>
            </a:r>
          </a:p>
          <a:p>
            <a:pPr lvl="2" eaLnBrk="1" hangingPunct="1">
              <a:buClr>
                <a:schemeClr val="accent2"/>
              </a:buClr>
            </a:pPr>
            <a:r>
              <a:rPr lang="fi-FI" sz="2100" smtClean="0"/>
              <a:t>Luodaan olio new-lauseella ja talletetaan olioviittaus muuttujaan</a:t>
            </a:r>
          </a:p>
          <a:p>
            <a:pPr lvl="3" eaLnBrk="1" hangingPunct="1">
              <a:buClr>
                <a:schemeClr val="accent2"/>
              </a:buClr>
            </a:pPr>
            <a:r>
              <a:rPr lang="fi-FI" smtClean="0">
                <a:latin typeface="Courier New" pitchFamily="49" charset="0"/>
              </a:rPr>
              <a:t>Ihminen antti = null;</a:t>
            </a:r>
            <a:br>
              <a:rPr lang="fi-FI" smtClean="0">
                <a:latin typeface="Courier New" pitchFamily="49" charset="0"/>
              </a:rPr>
            </a:br>
            <a:r>
              <a:rPr lang="fi-FI" smtClean="0">
                <a:latin typeface="Courier New" pitchFamily="49" charset="0"/>
              </a:rPr>
              <a:t>antti = new Ihminen(”antti”, 50);</a:t>
            </a:r>
          </a:p>
          <a:p>
            <a:pPr lvl="3" eaLnBrk="1" hangingPunct="1">
              <a:buClr>
                <a:schemeClr val="accent2"/>
              </a:buClr>
            </a:pPr>
            <a:r>
              <a:rPr lang="fi-FI" smtClean="0">
                <a:latin typeface="Courier New" pitchFamily="49" charset="0"/>
              </a:rPr>
              <a:t>Ihminen antti = new Ihminen(”antti”, 50);</a:t>
            </a:r>
          </a:p>
        </p:txBody>
      </p:sp>
    </p:spTree>
    <p:extLst>
      <p:ext uri="{BB962C8B-B14F-4D97-AF65-F5344CB8AC3E}">
        <p14:creationId xmlns:p14="http://schemas.microsoft.com/office/powerpoint/2010/main" val="3640485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fi-FI" smtClean="0"/>
              <a:t>Olioihin viittaavat muuttujat</a:t>
            </a:r>
          </a:p>
        </p:txBody>
      </p:sp>
      <p:sp>
        <p:nvSpPr>
          <p:cNvPr id="143363" name="Rectangle 3"/>
          <p:cNvSpPr>
            <a:spLocks noGrp="1" noChangeArrowheads="1"/>
          </p:cNvSpPr>
          <p:nvPr>
            <p:ph type="body" idx="1"/>
          </p:nvPr>
        </p:nvSpPr>
        <p:spPr/>
        <p:txBody>
          <a:bodyPr>
            <a:normAutofit/>
          </a:bodyPr>
          <a:lstStyle/>
          <a:p>
            <a:pPr eaLnBrk="1" hangingPunct="1"/>
            <a:r>
              <a:rPr lang="fi-FI" sz="2400" dirty="0" smtClean="0"/>
              <a:t>Olion luontioperaatio palauttaa viitteen luotuun olioon. Viite pitää ottaa talteen viitemuuttujaan, jotta olioon päästään myöhemmin käsiksi</a:t>
            </a:r>
          </a:p>
          <a:p>
            <a:pPr eaLnBrk="1" hangingPunct="1"/>
            <a:r>
              <a:rPr lang="fi-FI" sz="2400" dirty="0" smtClean="0"/>
              <a:t>Viitemuuttujan määrittely vastaa yksinkertaisen muuttujan määrittelyä</a:t>
            </a:r>
          </a:p>
          <a:p>
            <a:pPr eaLnBrk="1" hangingPunct="1"/>
            <a:r>
              <a:rPr lang="fi-FI" sz="2400" dirty="0" smtClean="0"/>
              <a:t>Viitemuuttujan arvoksi ei tule itse oliota, vaan viite olioon</a:t>
            </a:r>
          </a:p>
        </p:txBody>
      </p:sp>
    </p:spTree>
    <p:extLst>
      <p:ext uri="{BB962C8B-B14F-4D97-AF65-F5344CB8AC3E}">
        <p14:creationId xmlns:p14="http://schemas.microsoft.com/office/powerpoint/2010/main" val="2309852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fi-FI" smtClean="0"/>
              <a:t>Viittausmuuttuja</a:t>
            </a:r>
          </a:p>
        </p:txBody>
      </p:sp>
      <p:sp>
        <p:nvSpPr>
          <p:cNvPr id="144387" name="Rectangle 3"/>
          <p:cNvSpPr>
            <a:spLocks noGrp="1" noChangeArrowheads="1"/>
          </p:cNvSpPr>
          <p:nvPr>
            <p:ph type="body" idx="1"/>
          </p:nvPr>
        </p:nvSpPr>
        <p:spPr/>
        <p:txBody>
          <a:bodyPr/>
          <a:lstStyle/>
          <a:p>
            <a:pPr eaLnBrk="1" hangingPunct="1"/>
            <a:r>
              <a:rPr lang="fi-FI" sz="2100" smtClean="0"/>
              <a:t>Alla on pelkästään Tyontekija tyyppisen viitemuuttujan määrittely:</a:t>
            </a:r>
          </a:p>
          <a:p>
            <a:pPr lvl="1" eaLnBrk="1" hangingPunct="1"/>
            <a:r>
              <a:rPr lang="fi-FI" sz="2000" smtClean="0">
                <a:latin typeface="CourierHP" pitchFamily="49" charset="0"/>
              </a:rPr>
              <a:t>Tyontekija jaakko;</a:t>
            </a:r>
          </a:p>
          <a:p>
            <a:pPr eaLnBrk="1" hangingPunct="1"/>
            <a:r>
              <a:rPr lang="fi-FI" sz="2100" smtClean="0"/>
              <a:t>Oletetaan, että muuttuja on paikallinen muuttuja, joten muuttujalla ei ole vielä määriteltyä arvoa. Alustetaan muuttujan arvoksi tyhjä viite</a:t>
            </a:r>
          </a:p>
          <a:p>
            <a:pPr lvl="1" eaLnBrk="1" hangingPunct="1"/>
            <a:r>
              <a:rPr lang="fi-FI" sz="2000" smtClean="0">
                <a:latin typeface="CourierHP" pitchFamily="49" charset="0"/>
              </a:rPr>
              <a:t>jaakko = null;</a:t>
            </a:r>
          </a:p>
          <a:p>
            <a:pPr eaLnBrk="1" hangingPunct="1"/>
            <a:r>
              <a:rPr lang="fi-FI" sz="2100" smtClean="0"/>
              <a:t>Nyt muuttujalla jaakko on määritelty arvo. Se ei viittaa mihinkään olioon eli sen arvo on null (tyhjä viite)</a:t>
            </a:r>
          </a:p>
          <a:p>
            <a:pPr lvl="1" eaLnBrk="1" hangingPunct="1">
              <a:buFont typeface="Wingdings" pitchFamily="2" charset="2"/>
              <a:buNone/>
            </a:pPr>
            <a:endParaRPr lang="fi-FI" sz="2000" smtClean="0">
              <a:latin typeface="CourierHP" pitchFamily="49" charset="0"/>
            </a:endParaRPr>
          </a:p>
          <a:p>
            <a:pPr lvl="1" eaLnBrk="1" hangingPunct="1"/>
            <a:endParaRPr lang="fi-FI" sz="2000" smtClean="0">
              <a:latin typeface="CourierHP" pitchFamily="49" charset="0"/>
            </a:endParaRPr>
          </a:p>
          <a:p>
            <a:pPr eaLnBrk="1" hangingPunct="1"/>
            <a:endParaRPr lang="fi-FI" smtClean="0"/>
          </a:p>
        </p:txBody>
      </p:sp>
      <p:sp>
        <p:nvSpPr>
          <p:cNvPr id="144388" name="Rectangle 4"/>
          <p:cNvSpPr>
            <a:spLocks noChangeArrowheads="1"/>
          </p:cNvSpPr>
          <p:nvPr/>
        </p:nvSpPr>
        <p:spPr bwMode="auto">
          <a:xfrm>
            <a:off x="1619250" y="5661025"/>
            <a:ext cx="936625" cy="431800"/>
          </a:xfrm>
          <a:prstGeom prst="rect">
            <a:avLst/>
          </a:prstGeom>
          <a:solidFill>
            <a:schemeClr val="accent1"/>
          </a:solidFill>
          <a:ln w="9525">
            <a:solidFill>
              <a:schemeClr val="tx1"/>
            </a:solidFill>
            <a:miter lim="800000"/>
            <a:headEnd/>
            <a:tailEnd/>
          </a:ln>
        </p:spPr>
        <p:txBody>
          <a:bodyPr wrap="none" anchor="ctr"/>
          <a:lstStyle/>
          <a:p>
            <a:endParaRPr lang="fi-FI"/>
          </a:p>
        </p:txBody>
      </p:sp>
      <p:sp>
        <p:nvSpPr>
          <p:cNvPr id="144389" name="Text Box 5"/>
          <p:cNvSpPr txBox="1">
            <a:spLocks noChangeArrowheads="1"/>
          </p:cNvSpPr>
          <p:nvPr/>
        </p:nvSpPr>
        <p:spPr bwMode="auto">
          <a:xfrm>
            <a:off x="1619250" y="5300663"/>
            <a:ext cx="919163" cy="396875"/>
          </a:xfrm>
          <a:prstGeom prst="rect">
            <a:avLst/>
          </a:prstGeom>
          <a:noFill/>
          <a:ln w="9525">
            <a:noFill/>
            <a:miter lim="800000"/>
            <a:headEnd/>
            <a:tailEnd/>
          </a:ln>
        </p:spPr>
        <p:txBody>
          <a:bodyPr wrap="none">
            <a:spAutoFit/>
          </a:bodyPr>
          <a:lstStyle/>
          <a:p>
            <a:r>
              <a:rPr lang="fi-FI" sz="2000"/>
              <a:t>jaakko</a:t>
            </a:r>
          </a:p>
        </p:txBody>
      </p:sp>
      <p:sp>
        <p:nvSpPr>
          <p:cNvPr id="144390" name="Line 6"/>
          <p:cNvSpPr>
            <a:spLocks noChangeShapeType="1"/>
          </p:cNvSpPr>
          <p:nvPr/>
        </p:nvSpPr>
        <p:spPr bwMode="auto">
          <a:xfrm>
            <a:off x="2484438" y="5876925"/>
            <a:ext cx="647700" cy="0"/>
          </a:xfrm>
          <a:prstGeom prst="line">
            <a:avLst/>
          </a:prstGeom>
          <a:noFill/>
          <a:ln w="9525">
            <a:solidFill>
              <a:schemeClr val="tx1"/>
            </a:solidFill>
            <a:round/>
            <a:headEnd/>
            <a:tailEnd/>
          </a:ln>
        </p:spPr>
        <p:txBody>
          <a:bodyPr/>
          <a:lstStyle/>
          <a:p>
            <a:endParaRPr lang="en-US"/>
          </a:p>
        </p:txBody>
      </p:sp>
      <p:sp>
        <p:nvSpPr>
          <p:cNvPr id="144391" name="Line 7"/>
          <p:cNvSpPr>
            <a:spLocks noChangeShapeType="1"/>
          </p:cNvSpPr>
          <p:nvPr/>
        </p:nvSpPr>
        <p:spPr bwMode="auto">
          <a:xfrm>
            <a:off x="3132138" y="5876925"/>
            <a:ext cx="0" cy="288925"/>
          </a:xfrm>
          <a:prstGeom prst="line">
            <a:avLst/>
          </a:prstGeom>
          <a:noFill/>
          <a:ln w="9525">
            <a:solidFill>
              <a:schemeClr val="tx1"/>
            </a:solidFill>
            <a:round/>
            <a:headEnd/>
            <a:tailEnd/>
          </a:ln>
        </p:spPr>
        <p:txBody>
          <a:bodyPr/>
          <a:lstStyle/>
          <a:p>
            <a:endParaRPr lang="en-US"/>
          </a:p>
        </p:txBody>
      </p:sp>
      <p:sp>
        <p:nvSpPr>
          <p:cNvPr id="144392" name="Line 8"/>
          <p:cNvSpPr>
            <a:spLocks noChangeShapeType="1"/>
          </p:cNvSpPr>
          <p:nvPr/>
        </p:nvSpPr>
        <p:spPr bwMode="auto">
          <a:xfrm>
            <a:off x="2916238" y="6165850"/>
            <a:ext cx="431800" cy="0"/>
          </a:xfrm>
          <a:prstGeom prst="line">
            <a:avLst/>
          </a:prstGeom>
          <a:noFill/>
          <a:ln w="9525">
            <a:solidFill>
              <a:schemeClr val="tx1"/>
            </a:solidFill>
            <a:round/>
            <a:headEnd/>
            <a:tailEnd/>
          </a:ln>
        </p:spPr>
        <p:txBody>
          <a:bodyPr/>
          <a:lstStyle/>
          <a:p>
            <a:endParaRPr lang="en-US"/>
          </a:p>
        </p:txBody>
      </p:sp>
      <p:sp>
        <p:nvSpPr>
          <p:cNvPr id="144393" name="Line 9"/>
          <p:cNvSpPr>
            <a:spLocks noChangeShapeType="1"/>
          </p:cNvSpPr>
          <p:nvPr/>
        </p:nvSpPr>
        <p:spPr bwMode="auto">
          <a:xfrm>
            <a:off x="2987675" y="6237288"/>
            <a:ext cx="288925"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2172320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Olio-ohjelmointi</a:t>
            </a:r>
            <a:endParaRPr lang="fi-FI" dirty="0"/>
          </a:p>
        </p:txBody>
      </p:sp>
      <p:sp>
        <p:nvSpPr>
          <p:cNvPr id="3" name="Content Placeholder 2"/>
          <p:cNvSpPr>
            <a:spLocks noGrp="1"/>
          </p:cNvSpPr>
          <p:nvPr>
            <p:ph idx="1"/>
          </p:nvPr>
        </p:nvSpPr>
        <p:spPr/>
        <p:txBody>
          <a:bodyPr>
            <a:normAutofit fontScale="92500"/>
          </a:bodyPr>
          <a:lstStyle/>
          <a:p>
            <a:r>
              <a:rPr lang="fi-FI" dirty="0" smtClean="0"/>
              <a:t>4 op</a:t>
            </a:r>
          </a:p>
          <a:p>
            <a:r>
              <a:rPr lang="fi-FI" dirty="0" smtClean="0"/>
              <a:t>48 lähiopetustuntia</a:t>
            </a:r>
          </a:p>
          <a:p>
            <a:r>
              <a:rPr lang="fi-FI" dirty="0" smtClean="0"/>
              <a:t>Tentti ja harjoitustyö</a:t>
            </a:r>
          </a:p>
          <a:p>
            <a:r>
              <a:rPr lang="fi-FI" dirty="0" smtClean="0"/>
              <a:t>Tavoitteet</a:t>
            </a:r>
          </a:p>
          <a:p>
            <a:pPr lvl="1"/>
            <a:r>
              <a:rPr lang="fi-FI" dirty="0" smtClean="0"/>
              <a:t>Kurssin suoritettuaan opiskelija osaa tehdä ohjelmia olio-ohjelmoinnin periaatteita hyödyntäen</a:t>
            </a:r>
          </a:p>
          <a:p>
            <a:pPr lvl="1"/>
            <a:r>
              <a:rPr lang="fi-FI" dirty="0" smtClean="0"/>
              <a:t>Opiskelija osaa hyödyntää </a:t>
            </a:r>
            <a:r>
              <a:rPr lang="fi-FI" dirty="0" err="1" smtClean="0"/>
              <a:t>Git-versionhallintaa</a:t>
            </a:r>
            <a:r>
              <a:rPr lang="fi-FI" dirty="0" smtClean="0"/>
              <a:t> </a:t>
            </a:r>
            <a:r>
              <a:rPr lang="fi-FI" dirty="0" err="1" smtClean="0"/>
              <a:t>GitHub-palvelun</a:t>
            </a:r>
            <a:r>
              <a:rPr lang="fi-FI" dirty="0" smtClean="0"/>
              <a:t> kautta ohjelmistotekniikan opinnoissaan.</a:t>
            </a:r>
          </a:p>
          <a:p>
            <a:endParaRPr lang="fi-FI" dirty="0"/>
          </a:p>
        </p:txBody>
      </p:sp>
    </p:spTree>
    <p:extLst>
      <p:ext uri="{BB962C8B-B14F-4D97-AF65-F5344CB8AC3E}">
        <p14:creationId xmlns:p14="http://schemas.microsoft.com/office/powerpoint/2010/main" val="315133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fi-FI" smtClean="0"/>
              <a:t>Viittausmuuttuja</a:t>
            </a:r>
          </a:p>
        </p:txBody>
      </p:sp>
      <p:sp>
        <p:nvSpPr>
          <p:cNvPr id="145411" name="Rectangle 3"/>
          <p:cNvSpPr>
            <a:spLocks noGrp="1" noChangeArrowheads="1"/>
          </p:cNvSpPr>
          <p:nvPr>
            <p:ph type="body" idx="1"/>
          </p:nvPr>
        </p:nvSpPr>
        <p:spPr/>
        <p:txBody>
          <a:bodyPr/>
          <a:lstStyle/>
          <a:p>
            <a:pPr eaLnBrk="1" hangingPunct="1"/>
            <a:r>
              <a:rPr lang="fi-FI" sz="2100" smtClean="0"/>
              <a:t>Seuraavaksi luodaan Tyontekija-luokan olio new-operaattorilla ja sijoitetaan sen palauttama viite muuttujan jaakko arvoksi</a:t>
            </a:r>
          </a:p>
          <a:p>
            <a:pPr lvl="1" eaLnBrk="1" hangingPunct="1"/>
            <a:r>
              <a:rPr lang="fi-FI" sz="2000" smtClean="0">
                <a:latin typeface="CourierHP" pitchFamily="49" charset="0"/>
              </a:rPr>
              <a:t>jaakko = new Tyontekija(”Jaakko”, ”Pukkila”);</a:t>
            </a:r>
          </a:p>
          <a:p>
            <a:pPr eaLnBrk="1" hangingPunct="1"/>
            <a:r>
              <a:rPr lang="fi-FI" sz="2100" smtClean="0"/>
              <a:t>Olion tila alustetaan kutsumalla luokan rakentajaa, joka saa parametreiksi etunimen ja sukunimen</a:t>
            </a:r>
          </a:p>
          <a:p>
            <a:pPr eaLnBrk="1" hangingPunct="1"/>
            <a:r>
              <a:rPr lang="fi-FI" sz="2100" smtClean="0"/>
              <a:t>Tilanne näyttää tältä olion luomisen jälkeen</a:t>
            </a:r>
          </a:p>
          <a:p>
            <a:pPr lvl="1" eaLnBrk="1" hangingPunct="1"/>
            <a:endParaRPr lang="fi-FI" sz="2000" smtClean="0"/>
          </a:p>
          <a:p>
            <a:pPr eaLnBrk="1" hangingPunct="1"/>
            <a:endParaRPr lang="fi-FI" sz="2100" smtClean="0"/>
          </a:p>
        </p:txBody>
      </p:sp>
      <p:sp>
        <p:nvSpPr>
          <p:cNvPr id="145412" name="Rectangle 4"/>
          <p:cNvSpPr>
            <a:spLocks noChangeArrowheads="1"/>
          </p:cNvSpPr>
          <p:nvPr/>
        </p:nvSpPr>
        <p:spPr bwMode="auto">
          <a:xfrm>
            <a:off x="1476375" y="5157788"/>
            <a:ext cx="936625" cy="431800"/>
          </a:xfrm>
          <a:prstGeom prst="rect">
            <a:avLst/>
          </a:prstGeom>
          <a:solidFill>
            <a:schemeClr val="accent1"/>
          </a:solidFill>
          <a:ln w="9525">
            <a:solidFill>
              <a:schemeClr val="tx1"/>
            </a:solidFill>
            <a:miter lim="800000"/>
            <a:headEnd/>
            <a:tailEnd/>
          </a:ln>
        </p:spPr>
        <p:txBody>
          <a:bodyPr wrap="none" anchor="ctr"/>
          <a:lstStyle/>
          <a:p>
            <a:endParaRPr lang="fi-FI"/>
          </a:p>
        </p:txBody>
      </p:sp>
      <p:sp>
        <p:nvSpPr>
          <p:cNvPr id="145413" name="Text Box 5"/>
          <p:cNvSpPr txBox="1">
            <a:spLocks noChangeArrowheads="1"/>
          </p:cNvSpPr>
          <p:nvPr/>
        </p:nvSpPr>
        <p:spPr bwMode="auto">
          <a:xfrm>
            <a:off x="1476375" y="4797425"/>
            <a:ext cx="919163" cy="396875"/>
          </a:xfrm>
          <a:prstGeom prst="rect">
            <a:avLst/>
          </a:prstGeom>
          <a:noFill/>
          <a:ln w="9525">
            <a:noFill/>
            <a:miter lim="800000"/>
            <a:headEnd/>
            <a:tailEnd/>
          </a:ln>
        </p:spPr>
        <p:txBody>
          <a:bodyPr wrap="none">
            <a:spAutoFit/>
          </a:bodyPr>
          <a:lstStyle/>
          <a:p>
            <a:r>
              <a:rPr lang="fi-FI" sz="2000"/>
              <a:t>jaakko</a:t>
            </a:r>
          </a:p>
        </p:txBody>
      </p:sp>
      <p:sp>
        <p:nvSpPr>
          <p:cNvPr id="145414" name="Rectangle 6"/>
          <p:cNvSpPr>
            <a:spLocks noChangeArrowheads="1"/>
          </p:cNvSpPr>
          <p:nvPr/>
        </p:nvSpPr>
        <p:spPr bwMode="auto">
          <a:xfrm>
            <a:off x="3995738" y="4652963"/>
            <a:ext cx="2376487" cy="360362"/>
          </a:xfrm>
          <a:prstGeom prst="rect">
            <a:avLst/>
          </a:prstGeom>
          <a:solidFill>
            <a:schemeClr val="accent1"/>
          </a:solidFill>
          <a:ln w="9525">
            <a:solidFill>
              <a:schemeClr val="tx1"/>
            </a:solidFill>
            <a:miter lim="800000"/>
            <a:headEnd/>
            <a:tailEnd/>
          </a:ln>
        </p:spPr>
        <p:txBody>
          <a:bodyPr wrap="none" anchor="ctr"/>
          <a:lstStyle/>
          <a:p>
            <a:pPr algn="ctr"/>
            <a:r>
              <a:rPr lang="fi-FI" sz="2000"/>
              <a:t>:</a:t>
            </a:r>
            <a:r>
              <a:rPr lang="fi-FI" sz="2000" u="sng"/>
              <a:t>Tyontekija</a:t>
            </a:r>
          </a:p>
        </p:txBody>
      </p:sp>
      <p:sp>
        <p:nvSpPr>
          <p:cNvPr id="145415" name="Rectangle 7"/>
          <p:cNvSpPr>
            <a:spLocks noChangeArrowheads="1"/>
          </p:cNvSpPr>
          <p:nvPr/>
        </p:nvSpPr>
        <p:spPr bwMode="auto">
          <a:xfrm>
            <a:off x="3995738" y="5013325"/>
            <a:ext cx="2376487" cy="1008063"/>
          </a:xfrm>
          <a:prstGeom prst="rect">
            <a:avLst/>
          </a:prstGeom>
          <a:solidFill>
            <a:schemeClr val="accent1"/>
          </a:solidFill>
          <a:ln w="9525">
            <a:solidFill>
              <a:schemeClr val="tx1"/>
            </a:solidFill>
            <a:miter lim="800000"/>
            <a:headEnd/>
            <a:tailEnd/>
          </a:ln>
        </p:spPr>
        <p:txBody>
          <a:bodyPr wrap="none" anchor="ctr"/>
          <a:lstStyle/>
          <a:p>
            <a:r>
              <a:rPr lang="fi-FI" sz="2000"/>
              <a:t>Etunimi=Jaakko</a:t>
            </a:r>
          </a:p>
          <a:p>
            <a:r>
              <a:rPr lang="fi-FI" sz="2000"/>
              <a:t>Sukunimi=Pukkila</a:t>
            </a:r>
          </a:p>
          <a:p>
            <a:r>
              <a:rPr lang="fi-FI" sz="2000"/>
              <a:t>Palkka=0.0</a:t>
            </a:r>
          </a:p>
        </p:txBody>
      </p:sp>
      <p:sp>
        <p:nvSpPr>
          <p:cNvPr id="145416" name="Line 8"/>
          <p:cNvSpPr>
            <a:spLocks noChangeShapeType="1"/>
          </p:cNvSpPr>
          <p:nvPr/>
        </p:nvSpPr>
        <p:spPr bwMode="auto">
          <a:xfrm>
            <a:off x="2124075" y="5373688"/>
            <a:ext cx="1871663" cy="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1042368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fi-FI" smtClean="0"/>
              <a:t>Viittausmuuttuja</a:t>
            </a:r>
          </a:p>
        </p:txBody>
      </p:sp>
      <p:sp>
        <p:nvSpPr>
          <p:cNvPr id="146435" name="Rectangle 3"/>
          <p:cNvSpPr>
            <a:spLocks noGrp="1" noChangeArrowheads="1"/>
          </p:cNvSpPr>
          <p:nvPr>
            <p:ph type="body" idx="1"/>
          </p:nvPr>
        </p:nvSpPr>
        <p:spPr/>
        <p:txBody>
          <a:bodyPr/>
          <a:lstStyle/>
          <a:p>
            <a:pPr eaLnBrk="1" hangingPunct="1"/>
            <a:r>
              <a:rPr lang="fi-FI" sz="2100" smtClean="0"/>
              <a:t>Nyt muuttujan jaakko arvona on viite luotuun olioon. Muuttujan arvona ei siis ole luotu olio!</a:t>
            </a:r>
          </a:p>
          <a:p>
            <a:pPr eaLnBrk="1" hangingPunct="1"/>
            <a:r>
              <a:rPr lang="fi-FI" sz="2100" smtClean="0"/>
              <a:t>Luodaan vielä toinen Tyontekija-luokan olio</a:t>
            </a:r>
          </a:p>
          <a:p>
            <a:pPr eaLnBrk="1" hangingPunct="1"/>
            <a:endParaRPr lang="fi-FI" sz="2100" smtClean="0"/>
          </a:p>
          <a:p>
            <a:pPr eaLnBrk="1" hangingPunct="1"/>
            <a:endParaRPr lang="fi-FI" sz="2100" smtClean="0"/>
          </a:p>
          <a:p>
            <a:pPr eaLnBrk="1" hangingPunct="1"/>
            <a:endParaRPr lang="fi-FI" sz="2100" smtClean="0"/>
          </a:p>
          <a:p>
            <a:pPr eaLnBrk="1" hangingPunct="1"/>
            <a:r>
              <a:rPr lang="fi-FI" sz="2100" smtClean="0"/>
              <a:t>Tilanne näyttää tältä</a:t>
            </a:r>
          </a:p>
        </p:txBody>
      </p:sp>
      <p:pic>
        <p:nvPicPr>
          <p:cNvPr id="146436" name="Picture 4"/>
          <p:cNvPicPr>
            <a:picLocks noChangeAspect="1" noChangeArrowheads="1"/>
          </p:cNvPicPr>
          <p:nvPr/>
        </p:nvPicPr>
        <p:blipFill>
          <a:blip r:embed="rId2"/>
          <a:srcRect/>
          <a:stretch>
            <a:fillRect/>
          </a:stretch>
        </p:blipFill>
        <p:spPr bwMode="auto">
          <a:xfrm>
            <a:off x="900113" y="2997200"/>
            <a:ext cx="6264275" cy="914400"/>
          </a:xfrm>
          <a:prstGeom prst="rect">
            <a:avLst/>
          </a:prstGeom>
          <a:noFill/>
          <a:ln w="9525">
            <a:noFill/>
            <a:miter lim="800000"/>
            <a:headEnd/>
            <a:tailEnd/>
          </a:ln>
        </p:spPr>
      </p:pic>
      <p:sp>
        <p:nvSpPr>
          <p:cNvPr id="146437" name="Rectangle 5"/>
          <p:cNvSpPr>
            <a:spLocks noChangeArrowheads="1"/>
          </p:cNvSpPr>
          <p:nvPr/>
        </p:nvSpPr>
        <p:spPr bwMode="auto">
          <a:xfrm>
            <a:off x="3781425" y="4892675"/>
            <a:ext cx="936625" cy="431800"/>
          </a:xfrm>
          <a:prstGeom prst="rect">
            <a:avLst/>
          </a:prstGeom>
          <a:solidFill>
            <a:schemeClr val="accent1"/>
          </a:solidFill>
          <a:ln w="9525">
            <a:solidFill>
              <a:schemeClr val="tx1"/>
            </a:solidFill>
            <a:miter lim="800000"/>
            <a:headEnd/>
            <a:tailEnd/>
          </a:ln>
        </p:spPr>
        <p:txBody>
          <a:bodyPr wrap="none" anchor="ctr"/>
          <a:lstStyle/>
          <a:p>
            <a:endParaRPr lang="fi-FI"/>
          </a:p>
        </p:txBody>
      </p:sp>
      <p:sp>
        <p:nvSpPr>
          <p:cNvPr id="146438" name="Text Box 6"/>
          <p:cNvSpPr txBox="1">
            <a:spLocks noChangeArrowheads="1"/>
          </p:cNvSpPr>
          <p:nvPr/>
        </p:nvSpPr>
        <p:spPr bwMode="auto">
          <a:xfrm>
            <a:off x="3875088" y="4581525"/>
            <a:ext cx="769937" cy="336550"/>
          </a:xfrm>
          <a:prstGeom prst="rect">
            <a:avLst/>
          </a:prstGeom>
          <a:noFill/>
          <a:ln w="9525">
            <a:noFill/>
            <a:miter lim="800000"/>
            <a:headEnd/>
            <a:tailEnd/>
          </a:ln>
        </p:spPr>
        <p:txBody>
          <a:bodyPr wrap="none">
            <a:spAutoFit/>
          </a:bodyPr>
          <a:lstStyle/>
          <a:p>
            <a:r>
              <a:rPr lang="fi-FI" sz="1600"/>
              <a:t>jaakko</a:t>
            </a:r>
          </a:p>
        </p:txBody>
      </p:sp>
      <p:sp>
        <p:nvSpPr>
          <p:cNvPr id="146439" name="Rectangle 7"/>
          <p:cNvSpPr>
            <a:spLocks noChangeArrowheads="1"/>
          </p:cNvSpPr>
          <p:nvPr/>
        </p:nvSpPr>
        <p:spPr bwMode="auto">
          <a:xfrm>
            <a:off x="6300788" y="4149725"/>
            <a:ext cx="2376487" cy="288925"/>
          </a:xfrm>
          <a:prstGeom prst="rect">
            <a:avLst/>
          </a:prstGeom>
          <a:solidFill>
            <a:schemeClr val="accent1"/>
          </a:solidFill>
          <a:ln w="9525">
            <a:solidFill>
              <a:schemeClr val="tx1"/>
            </a:solidFill>
            <a:miter lim="800000"/>
            <a:headEnd/>
            <a:tailEnd/>
          </a:ln>
        </p:spPr>
        <p:txBody>
          <a:bodyPr wrap="none" anchor="ctr"/>
          <a:lstStyle/>
          <a:p>
            <a:pPr algn="ctr"/>
            <a:r>
              <a:rPr lang="fi-FI" sz="1600"/>
              <a:t>:</a:t>
            </a:r>
            <a:r>
              <a:rPr lang="fi-FI" sz="1600" u="sng"/>
              <a:t>Tyontekija</a:t>
            </a:r>
          </a:p>
        </p:txBody>
      </p:sp>
      <p:sp>
        <p:nvSpPr>
          <p:cNvPr id="146440" name="Rectangle 8"/>
          <p:cNvSpPr>
            <a:spLocks noChangeArrowheads="1"/>
          </p:cNvSpPr>
          <p:nvPr/>
        </p:nvSpPr>
        <p:spPr bwMode="auto">
          <a:xfrm>
            <a:off x="6300788" y="4438650"/>
            <a:ext cx="2376487" cy="790575"/>
          </a:xfrm>
          <a:prstGeom prst="rect">
            <a:avLst/>
          </a:prstGeom>
          <a:solidFill>
            <a:schemeClr val="accent1"/>
          </a:solidFill>
          <a:ln w="9525">
            <a:solidFill>
              <a:schemeClr val="tx1"/>
            </a:solidFill>
            <a:miter lim="800000"/>
            <a:headEnd/>
            <a:tailEnd/>
          </a:ln>
        </p:spPr>
        <p:txBody>
          <a:bodyPr wrap="none" anchor="ctr"/>
          <a:lstStyle/>
          <a:p>
            <a:r>
              <a:rPr lang="fi-FI" sz="1600"/>
              <a:t>Etunimi=Jaakko</a:t>
            </a:r>
          </a:p>
          <a:p>
            <a:r>
              <a:rPr lang="fi-FI" sz="1600"/>
              <a:t>Sukunimi=Pukkila</a:t>
            </a:r>
          </a:p>
          <a:p>
            <a:r>
              <a:rPr lang="fi-FI" sz="1600"/>
              <a:t>Palkka=0.0</a:t>
            </a:r>
          </a:p>
        </p:txBody>
      </p:sp>
      <p:sp>
        <p:nvSpPr>
          <p:cNvPr id="146441" name="Line 9"/>
          <p:cNvSpPr>
            <a:spLocks noChangeShapeType="1"/>
          </p:cNvSpPr>
          <p:nvPr/>
        </p:nvSpPr>
        <p:spPr bwMode="auto">
          <a:xfrm>
            <a:off x="4429125" y="5108575"/>
            <a:ext cx="1871663" cy="0"/>
          </a:xfrm>
          <a:prstGeom prst="line">
            <a:avLst/>
          </a:prstGeom>
          <a:noFill/>
          <a:ln w="9525">
            <a:solidFill>
              <a:schemeClr val="tx1"/>
            </a:solidFill>
            <a:round/>
            <a:headEnd/>
            <a:tailEnd type="triangle" w="med" len="med"/>
          </a:ln>
        </p:spPr>
        <p:txBody>
          <a:bodyPr/>
          <a:lstStyle/>
          <a:p>
            <a:endParaRPr lang="en-US"/>
          </a:p>
        </p:txBody>
      </p:sp>
      <p:sp>
        <p:nvSpPr>
          <p:cNvPr id="146442" name="Rectangle 10"/>
          <p:cNvSpPr>
            <a:spLocks noChangeArrowheads="1"/>
          </p:cNvSpPr>
          <p:nvPr/>
        </p:nvSpPr>
        <p:spPr bwMode="auto">
          <a:xfrm>
            <a:off x="6300788" y="5445125"/>
            <a:ext cx="2376487" cy="288925"/>
          </a:xfrm>
          <a:prstGeom prst="rect">
            <a:avLst/>
          </a:prstGeom>
          <a:solidFill>
            <a:schemeClr val="accent1"/>
          </a:solidFill>
          <a:ln w="9525">
            <a:solidFill>
              <a:schemeClr val="tx1"/>
            </a:solidFill>
            <a:miter lim="800000"/>
            <a:headEnd/>
            <a:tailEnd/>
          </a:ln>
        </p:spPr>
        <p:txBody>
          <a:bodyPr wrap="none" anchor="ctr"/>
          <a:lstStyle/>
          <a:p>
            <a:pPr algn="ctr"/>
            <a:r>
              <a:rPr lang="fi-FI" sz="1600"/>
              <a:t>:</a:t>
            </a:r>
            <a:r>
              <a:rPr lang="fi-FI" sz="1600" u="sng"/>
              <a:t>Tyontekija</a:t>
            </a:r>
          </a:p>
        </p:txBody>
      </p:sp>
      <p:sp>
        <p:nvSpPr>
          <p:cNvPr id="146443" name="Rectangle 11"/>
          <p:cNvSpPr>
            <a:spLocks noChangeArrowheads="1"/>
          </p:cNvSpPr>
          <p:nvPr/>
        </p:nvSpPr>
        <p:spPr bwMode="auto">
          <a:xfrm>
            <a:off x="6300788" y="5734050"/>
            <a:ext cx="2376487" cy="790575"/>
          </a:xfrm>
          <a:prstGeom prst="rect">
            <a:avLst/>
          </a:prstGeom>
          <a:solidFill>
            <a:schemeClr val="accent1"/>
          </a:solidFill>
          <a:ln w="9525">
            <a:solidFill>
              <a:schemeClr val="tx1"/>
            </a:solidFill>
            <a:miter lim="800000"/>
            <a:headEnd/>
            <a:tailEnd/>
          </a:ln>
        </p:spPr>
        <p:txBody>
          <a:bodyPr wrap="none" anchor="ctr"/>
          <a:lstStyle/>
          <a:p>
            <a:r>
              <a:rPr lang="fi-FI" sz="1600"/>
              <a:t>Etunimi=Jukka</a:t>
            </a:r>
          </a:p>
          <a:p>
            <a:r>
              <a:rPr lang="fi-FI" sz="1600"/>
              <a:t>Sukunimi=Anssi</a:t>
            </a:r>
          </a:p>
          <a:p>
            <a:r>
              <a:rPr lang="fi-FI" sz="1600"/>
              <a:t>Palkka=0.0</a:t>
            </a:r>
          </a:p>
        </p:txBody>
      </p:sp>
      <p:sp>
        <p:nvSpPr>
          <p:cNvPr id="146444" name="Rectangle 12"/>
          <p:cNvSpPr>
            <a:spLocks noChangeArrowheads="1"/>
          </p:cNvSpPr>
          <p:nvPr/>
        </p:nvSpPr>
        <p:spPr bwMode="auto">
          <a:xfrm>
            <a:off x="3779838" y="6021388"/>
            <a:ext cx="936625" cy="431800"/>
          </a:xfrm>
          <a:prstGeom prst="rect">
            <a:avLst/>
          </a:prstGeom>
          <a:solidFill>
            <a:schemeClr val="accent1"/>
          </a:solidFill>
          <a:ln w="9525">
            <a:solidFill>
              <a:schemeClr val="tx1"/>
            </a:solidFill>
            <a:miter lim="800000"/>
            <a:headEnd/>
            <a:tailEnd/>
          </a:ln>
        </p:spPr>
        <p:txBody>
          <a:bodyPr wrap="none" anchor="ctr"/>
          <a:lstStyle/>
          <a:p>
            <a:endParaRPr lang="fi-FI"/>
          </a:p>
        </p:txBody>
      </p:sp>
      <p:sp>
        <p:nvSpPr>
          <p:cNvPr id="146445" name="Text Box 13"/>
          <p:cNvSpPr txBox="1">
            <a:spLocks noChangeArrowheads="1"/>
          </p:cNvSpPr>
          <p:nvPr/>
        </p:nvSpPr>
        <p:spPr bwMode="auto">
          <a:xfrm>
            <a:off x="3873500" y="5710238"/>
            <a:ext cx="657225" cy="336550"/>
          </a:xfrm>
          <a:prstGeom prst="rect">
            <a:avLst/>
          </a:prstGeom>
          <a:noFill/>
          <a:ln w="9525">
            <a:noFill/>
            <a:miter lim="800000"/>
            <a:headEnd/>
            <a:tailEnd/>
          </a:ln>
        </p:spPr>
        <p:txBody>
          <a:bodyPr wrap="none">
            <a:spAutoFit/>
          </a:bodyPr>
          <a:lstStyle/>
          <a:p>
            <a:r>
              <a:rPr lang="fi-FI" sz="1600"/>
              <a:t>jukka</a:t>
            </a:r>
          </a:p>
        </p:txBody>
      </p:sp>
      <p:sp>
        <p:nvSpPr>
          <p:cNvPr id="146446" name="Line 14"/>
          <p:cNvSpPr>
            <a:spLocks noChangeShapeType="1"/>
          </p:cNvSpPr>
          <p:nvPr/>
        </p:nvSpPr>
        <p:spPr bwMode="auto">
          <a:xfrm>
            <a:off x="4427538" y="6237288"/>
            <a:ext cx="1871662" cy="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2582913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fi-FI" smtClean="0"/>
              <a:t>Olion metodien kutsuminen</a:t>
            </a:r>
          </a:p>
        </p:txBody>
      </p:sp>
      <p:sp>
        <p:nvSpPr>
          <p:cNvPr id="148483" name="Rectangle 3"/>
          <p:cNvSpPr>
            <a:spLocks noGrp="1" noChangeArrowheads="1"/>
          </p:cNvSpPr>
          <p:nvPr>
            <p:ph type="body" idx="1"/>
          </p:nvPr>
        </p:nvSpPr>
        <p:spPr/>
        <p:txBody>
          <a:bodyPr/>
          <a:lstStyle/>
          <a:p>
            <a:pPr eaLnBrk="1" hangingPunct="1"/>
            <a:r>
              <a:rPr lang="fi-FI" sz="2100" smtClean="0"/>
              <a:t>Kun oliot on luotu ja viite on tallessa, on mahdollista kutsua olion metodeja.</a:t>
            </a:r>
          </a:p>
          <a:p>
            <a:pPr eaLnBrk="1" hangingPunct="1"/>
            <a:r>
              <a:rPr lang="fi-FI" sz="2100" smtClean="0"/>
              <a:t>Metodien kutsumiseen käytetään .-operaatiota.</a:t>
            </a:r>
          </a:p>
          <a:p>
            <a:pPr eaLnBrk="1" hangingPunct="1"/>
            <a:r>
              <a:rPr lang="fi-FI" sz="2100" smtClean="0"/>
              <a:t>Pisteen jälkeen kirjoitetaan metodin nimi ja nimen perään sulkuihin mahdolliset metodin parametrit</a:t>
            </a:r>
          </a:p>
          <a:p>
            <a:pPr eaLnBrk="1" hangingPunct="1"/>
            <a:endParaRPr lang="fi-FI" sz="210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573016"/>
            <a:ext cx="5497606"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900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fi-FI" smtClean="0"/>
              <a:t>Olion metodien kutsuminen</a:t>
            </a:r>
          </a:p>
        </p:txBody>
      </p:sp>
      <p:pic>
        <p:nvPicPr>
          <p:cNvPr id="149507" name="Picture 4"/>
          <p:cNvPicPr>
            <a:picLocks noGrp="1" noChangeAspect="1" noChangeArrowheads="1"/>
          </p:cNvPicPr>
          <p:nvPr>
            <p:ph type="body" idx="1"/>
          </p:nvPr>
        </p:nvPicPr>
        <p:blipFill>
          <a:blip r:embed="rId2"/>
          <a:srcRect/>
          <a:stretch>
            <a:fillRect/>
          </a:stretch>
        </p:blipFill>
        <p:spPr>
          <a:xfrm>
            <a:off x="1692275" y="1746250"/>
            <a:ext cx="5905500" cy="1487488"/>
          </a:xfrm>
          <a:noFill/>
        </p:spPr>
      </p:pic>
      <p:sp>
        <p:nvSpPr>
          <p:cNvPr id="149508" name="Rectangle 5"/>
          <p:cNvSpPr>
            <a:spLocks noChangeArrowheads="1"/>
          </p:cNvSpPr>
          <p:nvPr/>
        </p:nvSpPr>
        <p:spPr bwMode="auto">
          <a:xfrm>
            <a:off x="2124075" y="4821238"/>
            <a:ext cx="936625" cy="431800"/>
          </a:xfrm>
          <a:prstGeom prst="rect">
            <a:avLst/>
          </a:prstGeom>
          <a:solidFill>
            <a:schemeClr val="accent1"/>
          </a:solidFill>
          <a:ln w="9525">
            <a:solidFill>
              <a:schemeClr val="tx1"/>
            </a:solidFill>
            <a:miter lim="800000"/>
            <a:headEnd/>
            <a:tailEnd/>
          </a:ln>
        </p:spPr>
        <p:txBody>
          <a:bodyPr wrap="none" anchor="ctr"/>
          <a:lstStyle/>
          <a:p>
            <a:endParaRPr lang="fi-FI"/>
          </a:p>
        </p:txBody>
      </p:sp>
      <p:sp>
        <p:nvSpPr>
          <p:cNvPr id="149509" name="Text Box 6"/>
          <p:cNvSpPr txBox="1">
            <a:spLocks noChangeArrowheads="1"/>
          </p:cNvSpPr>
          <p:nvPr/>
        </p:nvSpPr>
        <p:spPr bwMode="auto">
          <a:xfrm>
            <a:off x="2217738" y="4510088"/>
            <a:ext cx="625475" cy="336550"/>
          </a:xfrm>
          <a:prstGeom prst="rect">
            <a:avLst/>
          </a:prstGeom>
          <a:noFill/>
          <a:ln w="9525">
            <a:noFill/>
            <a:miter lim="800000"/>
            <a:headEnd/>
            <a:tailEnd/>
          </a:ln>
        </p:spPr>
        <p:txBody>
          <a:bodyPr wrap="none">
            <a:spAutoFit/>
          </a:bodyPr>
          <a:lstStyle/>
          <a:p>
            <a:r>
              <a:rPr lang="fi-FI" sz="1600"/>
              <a:t>matti</a:t>
            </a:r>
          </a:p>
        </p:txBody>
      </p:sp>
      <p:sp>
        <p:nvSpPr>
          <p:cNvPr id="149510" name="Rectangle 7"/>
          <p:cNvSpPr>
            <a:spLocks noChangeArrowheads="1"/>
          </p:cNvSpPr>
          <p:nvPr/>
        </p:nvSpPr>
        <p:spPr bwMode="auto">
          <a:xfrm>
            <a:off x="4643438" y="4078288"/>
            <a:ext cx="2376487" cy="288925"/>
          </a:xfrm>
          <a:prstGeom prst="rect">
            <a:avLst/>
          </a:prstGeom>
          <a:solidFill>
            <a:schemeClr val="accent1"/>
          </a:solidFill>
          <a:ln w="9525">
            <a:solidFill>
              <a:schemeClr val="tx1"/>
            </a:solidFill>
            <a:miter lim="800000"/>
            <a:headEnd/>
            <a:tailEnd/>
          </a:ln>
        </p:spPr>
        <p:txBody>
          <a:bodyPr wrap="none" anchor="ctr"/>
          <a:lstStyle/>
          <a:p>
            <a:pPr algn="ctr"/>
            <a:r>
              <a:rPr lang="fi-FI" sz="1600"/>
              <a:t>:</a:t>
            </a:r>
            <a:r>
              <a:rPr lang="fi-FI" sz="1600" u="sng"/>
              <a:t>Tyontekija</a:t>
            </a:r>
          </a:p>
        </p:txBody>
      </p:sp>
      <p:sp>
        <p:nvSpPr>
          <p:cNvPr id="149511" name="Rectangle 8"/>
          <p:cNvSpPr>
            <a:spLocks noChangeArrowheads="1"/>
          </p:cNvSpPr>
          <p:nvPr/>
        </p:nvSpPr>
        <p:spPr bwMode="auto">
          <a:xfrm>
            <a:off x="4643438" y="4367213"/>
            <a:ext cx="2376487" cy="790575"/>
          </a:xfrm>
          <a:prstGeom prst="rect">
            <a:avLst/>
          </a:prstGeom>
          <a:solidFill>
            <a:schemeClr val="accent1"/>
          </a:solidFill>
          <a:ln w="9525">
            <a:solidFill>
              <a:schemeClr val="tx1"/>
            </a:solidFill>
            <a:miter lim="800000"/>
            <a:headEnd/>
            <a:tailEnd/>
          </a:ln>
        </p:spPr>
        <p:txBody>
          <a:bodyPr wrap="none" anchor="ctr"/>
          <a:lstStyle/>
          <a:p>
            <a:r>
              <a:rPr lang="fi-FI" sz="1600"/>
              <a:t>Etunimi=Matti</a:t>
            </a:r>
          </a:p>
          <a:p>
            <a:r>
              <a:rPr lang="fi-FI" sz="1600"/>
              <a:t>Sukunimi=Haapoja</a:t>
            </a:r>
          </a:p>
          <a:p>
            <a:r>
              <a:rPr lang="fi-FI" sz="1600"/>
              <a:t>Palkka=104.5</a:t>
            </a:r>
          </a:p>
        </p:txBody>
      </p:sp>
      <p:sp>
        <p:nvSpPr>
          <p:cNvPr id="149512" name="Line 9"/>
          <p:cNvSpPr>
            <a:spLocks noChangeShapeType="1"/>
          </p:cNvSpPr>
          <p:nvPr/>
        </p:nvSpPr>
        <p:spPr bwMode="auto">
          <a:xfrm>
            <a:off x="2771775" y="5037138"/>
            <a:ext cx="1871663" cy="0"/>
          </a:xfrm>
          <a:prstGeom prst="line">
            <a:avLst/>
          </a:prstGeom>
          <a:noFill/>
          <a:ln w="9525">
            <a:solidFill>
              <a:schemeClr val="tx1"/>
            </a:solidFill>
            <a:round/>
            <a:headEnd/>
            <a:tailEnd type="triangle" w="med" len="med"/>
          </a:ln>
        </p:spPr>
        <p:txBody>
          <a:bodyPr/>
          <a:lstStyle/>
          <a:p>
            <a:endParaRPr lang="en-US"/>
          </a:p>
        </p:txBody>
      </p:sp>
      <p:sp>
        <p:nvSpPr>
          <p:cNvPr id="149513" name="Rectangle 10"/>
          <p:cNvSpPr>
            <a:spLocks noChangeArrowheads="1"/>
          </p:cNvSpPr>
          <p:nvPr/>
        </p:nvSpPr>
        <p:spPr bwMode="auto">
          <a:xfrm>
            <a:off x="4643438" y="5373688"/>
            <a:ext cx="2376487" cy="288925"/>
          </a:xfrm>
          <a:prstGeom prst="rect">
            <a:avLst/>
          </a:prstGeom>
          <a:solidFill>
            <a:schemeClr val="accent1"/>
          </a:solidFill>
          <a:ln w="9525">
            <a:solidFill>
              <a:schemeClr val="tx1"/>
            </a:solidFill>
            <a:miter lim="800000"/>
            <a:headEnd/>
            <a:tailEnd/>
          </a:ln>
        </p:spPr>
        <p:txBody>
          <a:bodyPr wrap="none" anchor="ctr"/>
          <a:lstStyle/>
          <a:p>
            <a:pPr algn="ctr"/>
            <a:r>
              <a:rPr lang="fi-FI" sz="1600"/>
              <a:t>:</a:t>
            </a:r>
            <a:r>
              <a:rPr lang="fi-FI" sz="1600" u="sng"/>
              <a:t>Tyontekija</a:t>
            </a:r>
          </a:p>
        </p:txBody>
      </p:sp>
      <p:sp>
        <p:nvSpPr>
          <p:cNvPr id="149514" name="Rectangle 11"/>
          <p:cNvSpPr>
            <a:spLocks noChangeArrowheads="1"/>
          </p:cNvSpPr>
          <p:nvPr/>
        </p:nvSpPr>
        <p:spPr bwMode="auto">
          <a:xfrm>
            <a:off x="4643438" y="5662613"/>
            <a:ext cx="2376487" cy="790575"/>
          </a:xfrm>
          <a:prstGeom prst="rect">
            <a:avLst/>
          </a:prstGeom>
          <a:solidFill>
            <a:schemeClr val="accent1"/>
          </a:solidFill>
          <a:ln w="9525">
            <a:solidFill>
              <a:schemeClr val="tx1"/>
            </a:solidFill>
            <a:miter lim="800000"/>
            <a:headEnd/>
            <a:tailEnd/>
          </a:ln>
        </p:spPr>
        <p:txBody>
          <a:bodyPr wrap="none" anchor="ctr"/>
          <a:lstStyle/>
          <a:p>
            <a:r>
              <a:rPr lang="fi-FI" sz="1600"/>
              <a:t>Etunimi=Antti</a:t>
            </a:r>
          </a:p>
          <a:p>
            <a:r>
              <a:rPr lang="fi-FI" sz="1600"/>
              <a:t>Sukunimi=Rannanjärvi</a:t>
            </a:r>
          </a:p>
          <a:p>
            <a:r>
              <a:rPr lang="fi-FI" sz="1600"/>
              <a:t>Palkka=200.0</a:t>
            </a:r>
          </a:p>
        </p:txBody>
      </p:sp>
      <p:sp>
        <p:nvSpPr>
          <p:cNvPr id="149515" name="Rectangle 12"/>
          <p:cNvSpPr>
            <a:spLocks noChangeArrowheads="1"/>
          </p:cNvSpPr>
          <p:nvPr/>
        </p:nvSpPr>
        <p:spPr bwMode="auto">
          <a:xfrm>
            <a:off x="2122488" y="5949950"/>
            <a:ext cx="936625" cy="431800"/>
          </a:xfrm>
          <a:prstGeom prst="rect">
            <a:avLst/>
          </a:prstGeom>
          <a:solidFill>
            <a:schemeClr val="accent1"/>
          </a:solidFill>
          <a:ln w="9525">
            <a:solidFill>
              <a:schemeClr val="tx1"/>
            </a:solidFill>
            <a:miter lim="800000"/>
            <a:headEnd/>
            <a:tailEnd/>
          </a:ln>
        </p:spPr>
        <p:txBody>
          <a:bodyPr wrap="none" anchor="ctr"/>
          <a:lstStyle/>
          <a:p>
            <a:endParaRPr lang="fi-FI"/>
          </a:p>
        </p:txBody>
      </p:sp>
      <p:sp>
        <p:nvSpPr>
          <p:cNvPr id="149516" name="Text Box 13"/>
          <p:cNvSpPr txBox="1">
            <a:spLocks noChangeArrowheads="1"/>
          </p:cNvSpPr>
          <p:nvPr/>
        </p:nvSpPr>
        <p:spPr bwMode="auto">
          <a:xfrm>
            <a:off x="2216150" y="5638800"/>
            <a:ext cx="568325" cy="336550"/>
          </a:xfrm>
          <a:prstGeom prst="rect">
            <a:avLst/>
          </a:prstGeom>
          <a:noFill/>
          <a:ln w="9525">
            <a:noFill/>
            <a:miter lim="800000"/>
            <a:headEnd/>
            <a:tailEnd/>
          </a:ln>
        </p:spPr>
        <p:txBody>
          <a:bodyPr wrap="none">
            <a:spAutoFit/>
          </a:bodyPr>
          <a:lstStyle/>
          <a:p>
            <a:r>
              <a:rPr lang="fi-FI" sz="1600"/>
              <a:t>antti</a:t>
            </a:r>
          </a:p>
        </p:txBody>
      </p:sp>
      <p:sp>
        <p:nvSpPr>
          <p:cNvPr id="149517" name="Line 14"/>
          <p:cNvSpPr>
            <a:spLocks noChangeShapeType="1"/>
          </p:cNvSpPr>
          <p:nvPr/>
        </p:nvSpPr>
        <p:spPr bwMode="auto">
          <a:xfrm>
            <a:off x="2770188" y="6165850"/>
            <a:ext cx="1871662" cy="0"/>
          </a:xfrm>
          <a:prstGeom prst="line">
            <a:avLst/>
          </a:prstGeom>
          <a:noFill/>
          <a:ln w="9525">
            <a:solidFill>
              <a:schemeClr val="tx1"/>
            </a:solidFill>
            <a:round/>
            <a:headEnd/>
            <a:tailEnd type="triangle" w="med" len="med"/>
          </a:ln>
        </p:spPr>
        <p:txBody>
          <a:bodyPr/>
          <a:lstStyle/>
          <a:p>
            <a:endParaRPr lang="en-US"/>
          </a:p>
        </p:txBody>
      </p:sp>
      <p:sp>
        <p:nvSpPr>
          <p:cNvPr id="149518" name="Text Box 15"/>
          <p:cNvSpPr txBox="1">
            <a:spLocks noChangeArrowheads="1"/>
          </p:cNvSpPr>
          <p:nvPr/>
        </p:nvSpPr>
        <p:spPr bwMode="auto">
          <a:xfrm>
            <a:off x="1311275" y="3351213"/>
            <a:ext cx="5799138" cy="396875"/>
          </a:xfrm>
          <a:prstGeom prst="rect">
            <a:avLst/>
          </a:prstGeom>
          <a:noFill/>
          <a:ln w="9525">
            <a:noFill/>
            <a:miter lim="800000"/>
            <a:headEnd/>
            <a:tailEnd/>
          </a:ln>
        </p:spPr>
        <p:txBody>
          <a:bodyPr wrap="none">
            <a:spAutoFit/>
          </a:bodyPr>
          <a:lstStyle/>
          <a:p>
            <a:r>
              <a:rPr lang="fi-FI" sz="2000"/>
              <a:t>Metodien kutsumisen jälkeen tilanne näyttää tältä:</a:t>
            </a:r>
          </a:p>
        </p:txBody>
      </p:sp>
    </p:spTree>
    <p:extLst>
      <p:ext uri="{BB962C8B-B14F-4D97-AF65-F5344CB8AC3E}">
        <p14:creationId xmlns:p14="http://schemas.microsoft.com/office/powerpoint/2010/main" val="1946703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fi-FI" smtClean="0"/>
              <a:t>Viitteen kopioiminen</a:t>
            </a:r>
          </a:p>
        </p:txBody>
      </p:sp>
      <p:sp>
        <p:nvSpPr>
          <p:cNvPr id="151555" name="Rectangle 3"/>
          <p:cNvSpPr>
            <a:spLocks noGrp="1" noChangeArrowheads="1"/>
          </p:cNvSpPr>
          <p:nvPr>
            <p:ph type="body" idx="1"/>
          </p:nvPr>
        </p:nvSpPr>
        <p:spPr/>
        <p:txBody>
          <a:bodyPr/>
          <a:lstStyle/>
          <a:p>
            <a:pPr eaLnBrk="1" hangingPunct="1"/>
            <a:r>
              <a:rPr lang="fi-FI" sz="1900" smtClean="0"/>
              <a:t>Katsotaan mitä tapahtuu, jos edellisen esimerkin viite sijoitetaan toiseen viittausmuuttujaan</a:t>
            </a:r>
          </a:p>
          <a:p>
            <a:pPr eaLnBrk="1" hangingPunct="1"/>
            <a:endParaRPr lang="fi-FI" sz="1900" smtClean="0"/>
          </a:p>
          <a:p>
            <a:pPr eaLnBrk="1" hangingPunct="1"/>
            <a:endParaRPr lang="fi-FI" sz="1900" smtClean="0"/>
          </a:p>
          <a:p>
            <a:pPr eaLnBrk="1" hangingPunct="1"/>
            <a:endParaRPr lang="fi-FI" sz="1900" smtClean="0"/>
          </a:p>
          <a:p>
            <a:pPr eaLnBrk="1" hangingPunct="1"/>
            <a:r>
              <a:rPr lang="fi-FI" sz="1900" smtClean="0"/>
              <a:t>Matti ja antti viittaavat nyt samaan olioon. Sijoituksen jälkeen metodikutsut kohdistuvat siis samaan olioon</a:t>
            </a:r>
          </a:p>
        </p:txBody>
      </p:sp>
      <p:pic>
        <p:nvPicPr>
          <p:cNvPr id="151556" name="Picture 5"/>
          <p:cNvPicPr>
            <a:picLocks noChangeAspect="1" noChangeArrowheads="1"/>
          </p:cNvPicPr>
          <p:nvPr/>
        </p:nvPicPr>
        <p:blipFill>
          <a:blip r:embed="rId2"/>
          <a:srcRect/>
          <a:stretch>
            <a:fillRect/>
          </a:stretch>
        </p:blipFill>
        <p:spPr bwMode="auto">
          <a:xfrm>
            <a:off x="1042988" y="2420938"/>
            <a:ext cx="6121400" cy="779462"/>
          </a:xfrm>
          <a:prstGeom prst="rect">
            <a:avLst/>
          </a:prstGeom>
          <a:noFill/>
          <a:ln w="9525">
            <a:noFill/>
            <a:miter lim="800000"/>
            <a:headEnd/>
            <a:tailEnd/>
          </a:ln>
        </p:spPr>
      </p:pic>
      <p:sp>
        <p:nvSpPr>
          <p:cNvPr id="151557" name="Rectangle 6"/>
          <p:cNvSpPr>
            <a:spLocks noChangeArrowheads="1"/>
          </p:cNvSpPr>
          <p:nvPr/>
        </p:nvSpPr>
        <p:spPr bwMode="auto">
          <a:xfrm>
            <a:off x="2989263" y="4964113"/>
            <a:ext cx="936625" cy="431800"/>
          </a:xfrm>
          <a:prstGeom prst="rect">
            <a:avLst/>
          </a:prstGeom>
          <a:solidFill>
            <a:schemeClr val="accent1"/>
          </a:solidFill>
          <a:ln w="9525">
            <a:solidFill>
              <a:schemeClr val="tx1"/>
            </a:solidFill>
            <a:miter lim="800000"/>
            <a:headEnd/>
            <a:tailEnd/>
          </a:ln>
        </p:spPr>
        <p:txBody>
          <a:bodyPr wrap="none" anchor="ctr"/>
          <a:lstStyle/>
          <a:p>
            <a:endParaRPr lang="fi-FI"/>
          </a:p>
        </p:txBody>
      </p:sp>
      <p:sp>
        <p:nvSpPr>
          <p:cNvPr id="151558" name="Text Box 7"/>
          <p:cNvSpPr txBox="1">
            <a:spLocks noChangeArrowheads="1"/>
          </p:cNvSpPr>
          <p:nvPr/>
        </p:nvSpPr>
        <p:spPr bwMode="auto">
          <a:xfrm>
            <a:off x="3082925" y="4652963"/>
            <a:ext cx="625475" cy="336550"/>
          </a:xfrm>
          <a:prstGeom prst="rect">
            <a:avLst/>
          </a:prstGeom>
          <a:noFill/>
          <a:ln w="9525">
            <a:noFill/>
            <a:miter lim="800000"/>
            <a:headEnd/>
            <a:tailEnd/>
          </a:ln>
        </p:spPr>
        <p:txBody>
          <a:bodyPr wrap="none">
            <a:spAutoFit/>
          </a:bodyPr>
          <a:lstStyle/>
          <a:p>
            <a:r>
              <a:rPr lang="fi-FI" sz="1600"/>
              <a:t>matti</a:t>
            </a:r>
          </a:p>
        </p:txBody>
      </p:sp>
      <p:sp>
        <p:nvSpPr>
          <p:cNvPr id="151559" name="Rectangle 8"/>
          <p:cNvSpPr>
            <a:spLocks noChangeArrowheads="1"/>
          </p:cNvSpPr>
          <p:nvPr/>
        </p:nvSpPr>
        <p:spPr bwMode="auto">
          <a:xfrm>
            <a:off x="5508625" y="4221163"/>
            <a:ext cx="2376488" cy="288925"/>
          </a:xfrm>
          <a:prstGeom prst="rect">
            <a:avLst/>
          </a:prstGeom>
          <a:solidFill>
            <a:schemeClr val="accent1"/>
          </a:solidFill>
          <a:ln w="9525">
            <a:solidFill>
              <a:schemeClr val="tx1"/>
            </a:solidFill>
            <a:miter lim="800000"/>
            <a:headEnd/>
            <a:tailEnd/>
          </a:ln>
        </p:spPr>
        <p:txBody>
          <a:bodyPr wrap="none" anchor="ctr"/>
          <a:lstStyle/>
          <a:p>
            <a:pPr algn="ctr"/>
            <a:r>
              <a:rPr lang="fi-FI" sz="1600"/>
              <a:t>:</a:t>
            </a:r>
            <a:r>
              <a:rPr lang="fi-FI" sz="1600" u="sng"/>
              <a:t>Tyontekija</a:t>
            </a:r>
          </a:p>
        </p:txBody>
      </p:sp>
      <p:sp>
        <p:nvSpPr>
          <p:cNvPr id="151560" name="Rectangle 9"/>
          <p:cNvSpPr>
            <a:spLocks noChangeArrowheads="1"/>
          </p:cNvSpPr>
          <p:nvPr/>
        </p:nvSpPr>
        <p:spPr bwMode="auto">
          <a:xfrm>
            <a:off x="5508625" y="4510088"/>
            <a:ext cx="2376488" cy="790575"/>
          </a:xfrm>
          <a:prstGeom prst="rect">
            <a:avLst/>
          </a:prstGeom>
          <a:solidFill>
            <a:schemeClr val="accent1"/>
          </a:solidFill>
          <a:ln w="9525">
            <a:solidFill>
              <a:schemeClr val="tx1"/>
            </a:solidFill>
            <a:miter lim="800000"/>
            <a:headEnd/>
            <a:tailEnd/>
          </a:ln>
        </p:spPr>
        <p:txBody>
          <a:bodyPr wrap="none" anchor="ctr"/>
          <a:lstStyle/>
          <a:p>
            <a:r>
              <a:rPr lang="fi-FI" sz="1600"/>
              <a:t>Etunimi=Matti</a:t>
            </a:r>
          </a:p>
          <a:p>
            <a:r>
              <a:rPr lang="fi-FI" sz="1600"/>
              <a:t>Sukunimi=Haapoja</a:t>
            </a:r>
          </a:p>
          <a:p>
            <a:r>
              <a:rPr lang="fi-FI" sz="1600"/>
              <a:t>Palkka=104.5</a:t>
            </a:r>
          </a:p>
        </p:txBody>
      </p:sp>
      <p:sp>
        <p:nvSpPr>
          <p:cNvPr id="151561" name="Line 10"/>
          <p:cNvSpPr>
            <a:spLocks noChangeShapeType="1"/>
          </p:cNvSpPr>
          <p:nvPr/>
        </p:nvSpPr>
        <p:spPr bwMode="auto">
          <a:xfrm>
            <a:off x="3636963" y="5180013"/>
            <a:ext cx="1871662" cy="912812"/>
          </a:xfrm>
          <a:prstGeom prst="line">
            <a:avLst/>
          </a:prstGeom>
          <a:noFill/>
          <a:ln w="9525">
            <a:solidFill>
              <a:schemeClr val="tx1"/>
            </a:solidFill>
            <a:round/>
            <a:headEnd/>
            <a:tailEnd type="triangle" w="med" len="med"/>
          </a:ln>
        </p:spPr>
        <p:txBody>
          <a:bodyPr/>
          <a:lstStyle/>
          <a:p>
            <a:endParaRPr lang="en-US"/>
          </a:p>
        </p:txBody>
      </p:sp>
      <p:sp>
        <p:nvSpPr>
          <p:cNvPr id="151562" name="Rectangle 11"/>
          <p:cNvSpPr>
            <a:spLocks noChangeArrowheads="1"/>
          </p:cNvSpPr>
          <p:nvPr/>
        </p:nvSpPr>
        <p:spPr bwMode="auto">
          <a:xfrm>
            <a:off x="5508625" y="5516563"/>
            <a:ext cx="2376488" cy="288925"/>
          </a:xfrm>
          <a:prstGeom prst="rect">
            <a:avLst/>
          </a:prstGeom>
          <a:solidFill>
            <a:schemeClr val="accent1"/>
          </a:solidFill>
          <a:ln w="9525">
            <a:solidFill>
              <a:schemeClr val="tx1"/>
            </a:solidFill>
            <a:miter lim="800000"/>
            <a:headEnd/>
            <a:tailEnd/>
          </a:ln>
        </p:spPr>
        <p:txBody>
          <a:bodyPr wrap="none" anchor="ctr"/>
          <a:lstStyle/>
          <a:p>
            <a:pPr algn="ctr"/>
            <a:r>
              <a:rPr lang="fi-FI" sz="1600"/>
              <a:t>:</a:t>
            </a:r>
            <a:r>
              <a:rPr lang="fi-FI" sz="1600" u="sng"/>
              <a:t>Tyontekija</a:t>
            </a:r>
          </a:p>
        </p:txBody>
      </p:sp>
      <p:sp>
        <p:nvSpPr>
          <p:cNvPr id="151563" name="Rectangle 12"/>
          <p:cNvSpPr>
            <a:spLocks noChangeArrowheads="1"/>
          </p:cNvSpPr>
          <p:nvPr/>
        </p:nvSpPr>
        <p:spPr bwMode="auto">
          <a:xfrm>
            <a:off x="5508625" y="5805488"/>
            <a:ext cx="2376488" cy="790575"/>
          </a:xfrm>
          <a:prstGeom prst="rect">
            <a:avLst/>
          </a:prstGeom>
          <a:solidFill>
            <a:schemeClr val="accent1"/>
          </a:solidFill>
          <a:ln w="9525">
            <a:solidFill>
              <a:schemeClr val="tx1"/>
            </a:solidFill>
            <a:miter lim="800000"/>
            <a:headEnd/>
            <a:tailEnd/>
          </a:ln>
        </p:spPr>
        <p:txBody>
          <a:bodyPr wrap="none" anchor="ctr"/>
          <a:lstStyle/>
          <a:p>
            <a:r>
              <a:rPr lang="fi-FI" sz="1600"/>
              <a:t>Etunimi=Antti</a:t>
            </a:r>
          </a:p>
          <a:p>
            <a:r>
              <a:rPr lang="fi-FI" sz="1600"/>
              <a:t>Sukunimi=Rannanjärvi</a:t>
            </a:r>
          </a:p>
          <a:p>
            <a:r>
              <a:rPr lang="fi-FI" sz="1600"/>
              <a:t>Palkka=200.0</a:t>
            </a:r>
          </a:p>
        </p:txBody>
      </p:sp>
      <p:sp>
        <p:nvSpPr>
          <p:cNvPr id="151564" name="Rectangle 13"/>
          <p:cNvSpPr>
            <a:spLocks noChangeArrowheads="1"/>
          </p:cNvSpPr>
          <p:nvPr/>
        </p:nvSpPr>
        <p:spPr bwMode="auto">
          <a:xfrm>
            <a:off x="2987675" y="6092825"/>
            <a:ext cx="936625" cy="431800"/>
          </a:xfrm>
          <a:prstGeom prst="rect">
            <a:avLst/>
          </a:prstGeom>
          <a:solidFill>
            <a:schemeClr val="accent1"/>
          </a:solidFill>
          <a:ln w="9525">
            <a:solidFill>
              <a:schemeClr val="tx1"/>
            </a:solidFill>
            <a:miter lim="800000"/>
            <a:headEnd/>
            <a:tailEnd/>
          </a:ln>
        </p:spPr>
        <p:txBody>
          <a:bodyPr wrap="none" anchor="ctr"/>
          <a:lstStyle/>
          <a:p>
            <a:endParaRPr lang="fi-FI"/>
          </a:p>
        </p:txBody>
      </p:sp>
      <p:sp>
        <p:nvSpPr>
          <p:cNvPr id="151565" name="Text Box 14"/>
          <p:cNvSpPr txBox="1">
            <a:spLocks noChangeArrowheads="1"/>
          </p:cNvSpPr>
          <p:nvPr/>
        </p:nvSpPr>
        <p:spPr bwMode="auto">
          <a:xfrm>
            <a:off x="3081338" y="5781675"/>
            <a:ext cx="568325" cy="336550"/>
          </a:xfrm>
          <a:prstGeom prst="rect">
            <a:avLst/>
          </a:prstGeom>
          <a:noFill/>
          <a:ln w="9525">
            <a:noFill/>
            <a:miter lim="800000"/>
            <a:headEnd/>
            <a:tailEnd/>
          </a:ln>
        </p:spPr>
        <p:txBody>
          <a:bodyPr wrap="none">
            <a:spAutoFit/>
          </a:bodyPr>
          <a:lstStyle/>
          <a:p>
            <a:r>
              <a:rPr lang="fi-FI" sz="1600"/>
              <a:t>antti</a:t>
            </a:r>
          </a:p>
        </p:txBody>
      </p:sp>
      <p:sp>
        <p:nvSpPr>
          <p:cNvPr id="151566" name="Line 15"/>
          <p:cNvSpPr>
            <a:spLocks noChangeShapeType="1"/>
          </p:cNvSpPr>
          <p:nvPr/>
        </p:nvSpPr>
        <p:spPr bwMode="auto">
          <a:xfrm>
            <a:off x="3635375" y="6308725"/>
            <a:ext cx="1871663" cy="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30888945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fi-FI" smtClean="0"/>
              <a:t>Olioiden tuhoaminen</a:t>
            </a:r>
          </a:p>
        </p:txBody>
      </p:sp>
      <p:sp>
        <p:nvSpPr>
          <p:cNvPr id="152579" name="Rectangle 3"/>
          <p:cNvSpPr>
            <a:spLocks noGrp="1" noChangeArrowheads="1"/>
          </p:cNvSpPr>
          <p:nvPr>
            <p:ph type="body" idx="1"/>
          </p:nvPr>
        </p:nvSpPr>
        <p:spPr/>
        <p:txBody>
          <a:bodyPr>
            <a:normAutofit/>
          </a:bodyPr>
          <a:lstStyle/>
          <a:p>
            <a:pPr eaLnBrk="1" hangingPunct="1"/>
            <a:r>
              <a:rPr lang="fi-FI" sz="2400" dirty="0" smtClean="0"/>
              <a:t>Edellisessä esimerkissä ”Matti Haapoja” olioon ei viitata enää mistään, joten siihen ei päästä enää mistään käsiksi</a:t>
            </a:r>
          </a:p>
          <a:p>
            <a:pPr eaLnBrk="1" hangingPunct="1"/>
            <a:r>
              <a:rPr lang="fi-FI" sz="2400" dirty="0" smtClean="0"/>
              <a:t>Oliosta on tullut kuollut. Se on roska, jonka voi poistaa.</a:t>
            </a:r>
          </a:p>
          <a:p>
            <a:pPr eaLnBrk="1" hangingPunct="1"/>
            <a:r>
              <a:rPr lang="fi-FI" sz="2400" dirty="0" smtClean="0"/>
              <a:t>Vastaavasti oliot, jotka ovat saavutettavissa ohjelmasta jonkin viitteen kautta, ovat eläviä</a:t>
            </a:r>
          </a:p>
          <a:p>
            <a:pPr eaLnBrk="1" hangingPunct="1"/>
            <a:r>
              <a:rPr lang="fi-FI" sz="2400" dirty="0" smtClean="0"/>
              <a:t>Javassa (tai </a:t>
            </a:r>
            <a:r>
              <a:rPr lang="fi-FI" sz="2400" dirty="0" err="1" smtClean="0"/>
              <a:t>C#:ssa</a:t>
            </a:r>
            <a:r>
              <a:rPr lang="fi-FI" sz="2400" dirty="0" smtClean="0"/>
              <a:t>) ohjelmoijan ei tarvitse huolehtia olioiden tuhoamisesta. Javassa (ja </a:t>
            </a:r>
            <a:r>
              <a:rPr lang="fi-FI" sz="2400" dirty="0" err="1" smtClean="0"/>
              <a:t>C#:ssa</a:t>
            </a:r>
            <a:r>
              <a:rPr lang="fi-FI" sz="2400" dirty="0" smtClean="0"/>
              <a:t>) on automaattinen roskienkeruu, joka vapauttaa kuolleiden olioiden varaaman muistin</a:t>
            </a:r>
          </a:p>
          <a:p>
            <a:pPr eaLnBrk="1" hangingPunct="1"/>
            <a:r>
              <a:rPr lang="fi-FI" sz="2400" dirty="0" smtClean="0"/>
              <a:t>Roskienkeruusta huolehtii </a:t>
            </a:r>
            <a:r>
              <a:rPr lang="fi-FI" sz="2400" dirty="0" err="1" smtClean="0"/>
              <a:t>java-virtuaalikone</a:t>
            </a:r>
            <a:endParaRPr lang="fi-FI" sz="2400" dirty="0" smtClean="0"/>
          </a:p>
        </p:txBody>
      </p:sp>
    </p:spTree>
    <p:extLst>
      <p:ext uri="{BB962C8B-B14F-4D97-AF65-F5344CB8AC3E}">
        <p14:creationId xmlns:p14="http://schemas.microsoft.com/office/powerpoint/2010/main" val="19073536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fi-FI" smtClean="0"/>
              <a:t>Olioiden tuhoaminen</a:t>
            </a:r>
          </a:p>
        </p:txBody>
      </p:sp>
      <p:sp>
        <p:nvSpPr>
          <p:cNvPr id="153603" name="Rectangle 3"/>
          <p:cNvSpPr>
            <a:spLocks noGrp="1" noChangeArrowheads="1"/>
          </p:cNvSpPr>
          <p:nvPr>
            <p:ph type="body" idx="1"/>
          </p:nvPr>
        </p:nvSpPr>
        <p:spPr/>
        <p:txBody>
          <a:bodyPr/>
          <a:lstStyle/>
          <a:p>
            <a:pPr eaLnBrk="1" hangingPunct="1">
              <a:lnSpc>
                <a:spcPct val="90000"/>
              </a:lnSpc>
            </a:pPr>
            <a:r>
              <a:rPr lang="fi-FI" sz="1900" smtClean="0"/>
              <a:t>Viitemuuttujan viittaus voidaan tyhjentää sijoittamalla muuttujan arvoksi null </a:t>
            </a:r>
          </a:p>
          <a:p>
            <a:pPr lvl="1" eaLnBrk="1" hangingPunct="1">
              <a:lnSpc>
                <a:spcPct val="90000"/>
              </a:lnSpc>
            </a:pPr>
            <a:r>
              <a:rPr lang="fi-FI" sz="1700" smtClean="0"/>
              <a:t>antti = null;</a:t>
            </a:r>
          </a:p>
          <a:p>
            <a:pPr eaLnBrk="1" hangingPunct="1">
              <a:lnSpc>
                <a:spcPct val="90000"/>
              </a:lnSpc>
            </a:pPr>
            <a:r>
              <a:rPr lang="fi-FI" sz="1900" smtClean="0"/>
              <a:t>Tilanne näyttää tältä</a:t>
            </a:r>
          </a:p>
          <a:p>
            <a:pPr eaLnBrk="1" hangingPunct="1">
              <a:lnSpc>
                <a:spcPct val="90000"/>
              </a:lnSpc>
            </a:pPr>
            <a:endParaRPr lang="fi-FI" sz="1900" smtClean="0"/>
          </a:p>
          <a:p>
            <a:pPr eaLnBrk="1" hangingPunct="1">
              <a:lnSpc>
                <a:spcPct val="90000"/>
              </a:lnSpc>
            </a:pPr>
            <a:endParaRPr lang="fi-FI" sz="1900" smtClean="0"/>
          </a:p>
          <a:p>
            <a:pPr eaLnBrk="1" hangingPunct="1">
              <a:lnSpc>
                <a:spcPct val="90000"/>
              </a:lnSpc>
            </a:pPr>
            <a:r>
              <a:rPr lang="fi-FI" sz="1900" smtClean="0"/>
              <a:t>Jos yritetään suorittaa lause</a:t>
            </a:r>
          </a:p>
          <a:p>
            <a:pPr lvl="1" eaLnBrk="1" hangingPunct="1">
              <a:lnSpc>
                <a:spcPct val="90000"/>
              </a:lnSpc>
            </a:pPr>
            <a:r>
              <a:rPr lang="fi-FI" sz="1700" smtClean="0"/>
              <a:t>antti.asetaPalkka();</a:t>
            </a:r>
          </a:p>
          <a:p>
            <a:pPr eaLnBrk="1" hangingPunct="1">
              <a:lnSpc>
                <a:spcPct val="90000"/>
              </a:lnSpc>
              <a:buFont typeface="Wingdings" pitchFamily="2" charset="2"/>
              <a:buNone/>
            </a:pPr>
            <a:r>
              <a:rPr lang="fi-FI" sz="1900" smtClean="0"/>
              <a:t>	aiheutuu tästä ohjelman </a:t>
            </a:r>
            <a:r>
              <a:rPr lang="fi-FI" sz="1900" i="1" smtClean="0"/>
              <a:t>ajon aikana</a:t>
            </a:r>
            <a:r>
              <a:rPr lang="fi-FI" sz="1900" smtClean="0"/>
              <a:t> virhe NullPointerException. Koska muuttuja antti ei viittaa mihinkään olioon, olion metodin kutsuminen ei ole mahdollista.</a:t>
            </a:r>
            <a:br>
              <a:rPr lang="fi-FI" sz="1900" smtClean="0"/>
            </a:br>
            <a:endParaRPr lang="fi-FI" sz="1900" smtClean="0"/>
          </a:p>
          <a:p>
            <a:pPr eaLnBrk="1" hangingPunct="1">
              <a:lnSpc>
                <a:spcPct val="90000"/>
              </a:lnSpc>
              <a:buFont typeface="Wingdings" pitchFamily="2" charset="2"/>
              <a:buNone/>
            </a:pPr>
            <a:r>
              <a:rPr lang="fi-FI" sz="1900" smtClean="0"/>
              <a:t>	Automaattiinen roskienkeruu käy vapauttamassa kuolleen olion varaaman muistin jossakin vaiheessa</a:t>
            </a:r>
            <a:endParaRPr lang="fi-FI" smtClean="0"/>
          </a:p>
        </p:txBody>
      </p:sp>
      <p:sp>
        <p:nvSpPr>
          <p:cNvPr id="153604" name="Rectangle 4"/>
          <p:cNvSpPr>
            <a:spLocks noChangeArrowheads="1"/>
          </p:cNvSpPr>
          <p:nvPr/>
        </p:nvSpPr>
        <p:spPr bwMode="auto">
          <a:xfrm>
            <a:off x="5724525" y="2205038"/>
            <a:ext cx="2376488" cy="288925"/>
          </a:xfrm>
          <a:prstGeom prst="rect">
            <a:avLst/>
          </a:prstGeom>
          <a:solidFill>
            <a:schemeClr val="accent1"/>
          </a:solidFill>
          <a:ln w="9525">
            <a:solidFill>
              <a:schemeClr val="tx1"/>
            </a:solidFill>
            <a:miter lim="800000"/>
            <a:headEnd/>
            <a:tailEnd/>
          </a:ln>
        </p:spPr>
        <p:txBody>
          <a:bodyPr wrap="none" anchor="ctr"/>
          <a:lstStyle/>
          <a:p>
            <a:pPr algn="ctr"/>
            <a:r>
              <a:rPr lang="fi-FI" sz="1600"/>
              <a:t>:</a:t>
            </a:r>
            <a:r>
              <a:rPr lang="fi-FI" sz="1600" u="sng"/>
              <a:t>Tyontekija</a:t>
            </a:r>
          </a:p>
        </p:txBody>
      </p:sp>
      <p:sp>
        <p:nvSpPr>
          <p:cNvPr id="153605" name="Rectangle 5"/>
          <p:cNvSpPr>
            <a:spLocks noChangeArrowheads="1"/>
          </p:cNvSpPr>
          <p:nvPr/>
        </p:nvSpPr>
        <p:spPr bwMode="auto">
          <a:xfrm>
            <a:off x="5724525" y="2493963"/>
            <a:ext cx="2376488" cy="790575"/>
          </a:xfrm>
          <a:prstGeom prst="rect">
            <a:avLst/>
          </a:prstGeom>
          <a:solidFill>
            <a:schemeClr val="accent1"/>
          </a:solidFill>
          <a:ln w="9525">
            <a:solidFill>
              <a:schemeClr val="tx1"/>
            </a:solidFill>
            <a:miter lim="800000"/>
            <a:headEnd/>
            <a:tailEnd/>
          </a:ln>
        </p:spPr>
        <p:txBody>
          <a:bodyPr wrap="none" anchor="ctr"/>
          <a:lstStyle/>
          <a:p>
            <a:r>
              <a:rPr lang="fi-FI" sz="1600"/>
              <a:t>Etunimi=Antti</a:t>
            </a:r>
          </a:p>
          <a:p>
            <a:r>
              <a:rPr lang="fi-FI" sz="1600"/>
              <a:t>Sukunimi=Rannanjärvi</a:t>
            </a:r>
          </a:p>
          <a:p>
            <a:r>
              <a:rPr lang="fi-FI" sz="1600"/>
              <a:t>Palkka=1000.0</a:t>
            </a:r>
          </a:p>
        </p:txBody>
      </p:sp>
      <p:sp>
        <p:nvSpPr>
          <p:cNvPr id="153606" name="Rectangle 6"/>
          <p:cNvSpPr>
            <a:spLocks noChangeArrowheads="1"/>
          </p:cNvSpPr>
          <p:nvPr/>
        </p:nvSpPr>
        <p:spPr bwMode="auto">
          <a:xfrm>
            <a:off x="3757613" y="2732088"/>
            <a:ext cx="936625" cy="431800"/>
          </a:xfrm>
          <a:prstGeom prst="rect">
            <a:avLst/>
          </a:prstGeom>
          <a:solidFill>
            <a:schemeClr val="accent1"/>
          </a:solidFill>
          <a:ln w="9525">
            <a:solidFill>
              <a:schemeClr val="tx1"/>
            </a:solidFill>
            <a:miter lim="800000"/>
            <a:headEnd/>
            <a:tailEnd/>
          </a:ln>
        </p:spPr>
        <p:txBody>
          <a:bodyPr wrap="none" anchor="ctr"/>
          <a:lstStyle/>
          <a:p>
            <a:endParaRPr lang="fi-FI"/>
          </a:p>
        </p:txBody>
      </p:sp>
      <p:sp>
        <p:nvSpPr>
          <p:cNvPr id="153607" name="Text Box 7"/>
          <p:cNvSpPr txBox="1">
            <a:spLocks noChangeArrowheads="1"/>
          </p:cNvSpPr>
          <p:nvPr/>
        </p:nvSpPr>
        <p:spPr bwMode="auto">
          <a:xfrm>
            <a:off x="3851275" y="2420938"/>
            <a:ext cx="568325" cy="336550"/>
          </a:xfrm>
          <a:prstGeom prst="rect">
            <a:avLst/>
          </a:prstGeom>
          <a:noFill/>
          <a:ln w="9525">
            <a:noFill/>
            <a:miter lim="800000"/>
            <a:headEnd/>
            <a:tailEnd/>
          </a:ln>
        </p:spPr>
        <p:txBody>
          <a:bodyPr wrap="none">
            <a:spAutoFit/>
          </a:bodyPr>
          <a:lstStyle/>
          <a:p>
            <a:r>
              <a:rPr lang="fi-FI" sz="1600"/>
              <a:t>antti</a:t>
            </a:r>
          </a:p>
        </p:txBody>
      </p:sp>
      <p:sp>
        <p:nvSpPr>
          <p:cNvPr id="153608" name="Line 9"/>
          <p:cNvSpPr>
            <a:spLocks noChangeShapeType="1"/>
          </p:cNvSpPr>
          <p:nvPr/>
        </p:nvSpPr>
        <p:spPr bwMode="auto">
          <a:xfrm>
            <a:off x="4549775" y="2947988"/>
            <a:ext cx="647700" cy="0"/>
          </a:xfrm>
          <a:prstGeom prst="line">
            <a:avLst/>
          </a:prstGeom>
          <a:noFill/>
          <a:ln w="9525">
            <a:solidFill>
              <a:schemeClr val="tx1"/>
            </a:solidFill>
            <a:round/>
            <a:headEnd/>
            <a:tailEnd/>
          </a:ln>
        </p:spPr>
        <p:txBody>
          <a:bodyPr/>
          <a:lstStyle/>
          <a:p>
            <a:endParaRPr lang="en-US"/>
          </a:p>
        </p:txBody>
      </p:sp>
      <p:sp>
        <p:nvSpPr>
          <p:cNvPr id="153609" name="Line 10"/>
          <p:cNvSpPr>
            <a:spLocks noChangeShapeType="1"/>
          </p:cNvSpPr>
          <p:nvPr/>
        </p:nvSpPr>
        <p:spPr bwMode="auto">
          <a:xfrm>
            <a:off x="5197475" y="2947988"/>
            <a:ext cx="0" cy="288925"/>
          </a:xfrm>
          <a:prstGeom prst="line">
            <a:avLst/>
          </a:prstGeom>
          <a:noFill/>
          <a:ln w="9525">
            <a:solidFill>
              <a:schemeClr val="tx1"/>
            </a:solidFill>
            <a:round/>
            <a:headEnd/>
            <a:tailEnd/>
          </a:ln>
        </p:spPr>
        <p:txBody>
          <a:bodyPr/>
          <a:lstStyle/>
          <a:p>
            <a:endParaRPr lang="en-US"/>
          </a:p>
        </p:txBody>
      </p:sp>
      <p:sp>
        <p:nvSpPr>
          <p:cNvPr id="153610" name="Line 11"/>
          <p:cNvSpPr>
            <a:spLocks noChangeShapeType="1"/>
          </p:cNvSpPr>
          <p:nvPr/>
        </p:nvSpPr>
        <p:spPr bwMode="auto">
          <a:xfrm>
            <a:off x="4981575" y="3236913"/>
            <a:ext cx="431800" cy="0"/>
          </a:xfrm>
          <a:prstGeom prst="line">
            <a:avLst/>
          </a:prstGeom>
          <a:noFill/>
          <a:ln w="9525">
            <a:solidFill>
              <a:schemeClr val="tx1"/>
            </a:solidFill>
            <a:round/>
            <a:headEnd/>
            <a:tailEnd/>
          </a:ln>
        </p:spPr>
        <p:txBody>
          <a:bodyPr/>
          <a:lstStyle/>
          <a:p>
            <a:endParaRPr lang="en-US"/>
          </a:p>
        </p:txBody>
      </p:sp>
      <p:sp>
        <p:nvSpPr>
          <p:cNvPr id="153611" name="Line 12"/>
          <p:cNvSpPr>
            <a:spLocks noChangeShapeType="1"/>
          </p:cNvSpPr>
          <p:nvPr/>
        </p:nvSpPr>
        <p:spPr bwMode="auto">
          <a:xfrm>
            <a:off x="5053013" y="3308350"/>
            <a:ext cx="288925"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2856264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fi-FI" dirty="0" smtClean="0">
                <a:solidFill>
                  <a:srgbClr val="FF0000"/>
                </a:solidFill>
              </a:rPr>
              <a:t>Tehtävä</a:t>
            </a:r>
          </a:p>
        </p:txBody>
      </p:sp>
      <p:sp>
        <p:nvSpPr>
          <p:cNvPr id="155651" name="Rectangle 3"/>
          <p:cNvSpPr>
            <a:spLocks noGrp="1" noChangeArrowheads="1"/>
          </p:cNvSpPr>
          <p:nvPr>
            <p:ph type="body" idx="1"/>
          </p:nvPr>
        </p:nvSpPr>
        <p:spPr/>
        <p:txBody>
          <a:bodyPr/>
          <a:lstStyle/>
          <a:p>
            <a:pPr eaLnBrk="1" hangingPunct="1">
              <a:lnSpc>
                <a:spcPct val="90000"/>
              </a:lnSpc>
            </a:pPr>
            <a:r>
              <a:rPr lang="fi-FI" sz="1900" dirty="0" smtClean="0"/>
              <a:t>Tee oliomainen ratkaisu aiempaan laina-esimerkkiin</a:t>
            </a:r>
            <a:r>
              <a:rPr lang="fi-FI" sz="1900" smtClean="0"/>
              <a:t>. </a:t>
            </a:r>
            <a:endParaRPr lang="fi-FI" sz="1900" dirty="0" smtClean="0"/>
          </a:p>
          <a:p>
            <a:pPr eaLnBrk="1" hangingPunct="1">
              <a:lnSpc>
                <a:spcPct val="90000"/>
              </a:lnSpc>
            </a:pPr>
            <a:r>
              <a:rPr lang="fi-FI" sz="1900" dirty="0" smtClean="0"/>
              <a:t>Etene seuraavasti</a:t>
            </a:r>
          </a:p>
          <a:p>
            <a:pPr lvl="1" eaLnBrk="1" hangingPunct="1">
              <a:lnSpc>
                <a:spcPct val="90000"/>
              </a:lnSpc>
            </a:pPr>
            <a:r>
              <a:rPr lang="fi-FI" sz="2000" dirty="0" smtClean="0"/>
              <a:t>Luo uusi projekti</a:t>
            </a:r>
          </a:p>
          <a:p>
            <a:pPr lvl="1" eaLnBrk="1" hangingPunct="1">
              <a:lnSpc>
                <a:spcPct val="90000"/>
              </a:lnSpc>
            </a:pPr>
            <a:r>
              <a:rPr lang="fi-FI" sz="2000" dirty="0" smtClean="0"/>
              <a:t>Lisää luokka Laina</a:t>
            </a:r>
          </a:p>
          <a:p>
            <a:pPr lvl="2" eaLnBrk="1" hangingPunct="1">
              <a:lnSpc>
                <a:spcPct val="90000"/>
              </a:lnSpc>
            </a:pPr>
            <a:r>
              <a:rPr lang="fi-FI" sz="2100" dirty="0" smtClean="0"/>
              <a:t>Jäsenmuuttujat: </a:t>
            </a:r>
            <a:r>
              <a:rPr lang="fi-FI" sz="2100" dirty="0" err="1" smtClean="0"/>
              <a:t>double</a:t>
            </a:r>
            <a:r>
              <a:rPr lang="fi-FI" sz="2100" dirty="0" smtClean="0"/>
              <a:t> saldo, </a:t>
            </a:r>
            <a:r>
              <a:rPr lang="fi-FI" sz="2100" dirty="0" err="1" smtClean="0"/>
              <a:t>String</a:t>
            </a:r>
            <a:r>
              <a:rPr lang="fi-FI" sz="2100" dirty="0" smtClean="0"/>
              <a:t> tilinomistaja</a:t>
            </a:r>
          </a:p>
          <a:p>
            <a:pPr lvl="2" eaLnBrk="1" hangingPunct="1">
              <a:lnSpc>
                <a:spcPct val="90000"/>
              </a:lnSpc>
            </a:pPr>
            <a:r>
              <a:rPr lang="fi-FI" sz="2100" dirty="0" err="1" smtClean="0"/>
              <a:t>Konstruktorissa</a:t>
            </a:r>
            <a:r>
              <a:rPr lang="fi-FI" sz="2100" dirty="0" smtClean="0"/>
              <a:t> annetaan tilinomistajan nimi</a:t>
            </a:r>
          </a:p>
          <a:p>
            <a:pPr lvl="2" eaLnBrk="1" hangingPunct="1">
              <a:lnSpc>
                <a:spcPct val="90000"/>
              </a:lnSpc>
            </a:pPr>
            <a:r>
              <a:rPr lang="fi-FI" sz="2100" dirty="0" smtClean="0"/>
              <a:t>Metodi </a:t>
            </a:r>
            <a:r>
              <a:rPr lang="fi-FI" sz="2100" dirty="0" err="1" smtClean="0"/>
              <a:t>toString</a:t>
            </a:r>
            <a:r>
              <a:rPr lang="fi-FI" sz="2100" dirty="0" smtClean="0"/>
              <a:t> palauttaa merkkijonona tilinomistajan nimen ja saldon</a:t>
            </a:r>
          </a:p>
          <a:p>
            <a:pPr lvl="2" eaLnBrk="1" hangingPunct="1">
              <a:lnSpc>
                <a:spcPct val="90000"/>
              </a:lnSpc>
            </a:pPr>
            <a:r>
              <a:rPr lang="fi-FI" sz="2100" dirty="0" smtClean="0"/>
              <a:t>Mitä metodeja tarvitaan?</a:t>
            </a:r>
          </a:p>
          <a:p>
            <a:pPr lvl="1" eaLnBrk="1" hangingPunct="1">
              <a:lnSpc>
                <a:spcPct val="90000"/>
              </a:lnSpc>
            </a:pPr>
            <a:r>
              <a:rPr lang="fi-FI" sz="2000" dirty="0" smtClean="0"/>
              <a:t>Simuloi lainan lyhenemistä pääohjelmassa</a:t>
            </a:r>
          </a:p>
          <a:p>
            <a:pPr lvl="3" eaLnBrk="1" hangingPunct="1">
              <a:lnSpc>
                <a:spcPct val="90000"/>
              </a:lnSpc>
            </a:pPr>
            <a:endParaRPr lang="fi-FI" dirty="0" smtClean="0"/>
          </a:p>
        </p:txBody>
      </p:sp>
    </p:spTree>
    <p:extLst>
      <p:ext uri="{BB962C8B-B14F-4D97-AF65-F5344CB8AC3E}">
        <p14:creationId xmlns:p14="http://schemas.microsoft.com/office/powerpoint/2010/main" val="8779762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solidFill>
                  <a:srgbClr val="FF0000"/>
                </a:solidFill>
              </a:rPr>
              <a:t>Tehtävä</a:t>
            </a:r>
            <a:endParaRPr lang="fi-FI" dirty="0">
              <a:solidFill>
                <a:srgbClr val="FF0000"/>
              </a:solidFill>
            </a:endParaRPr>
          </a:p>
        </p:txBody>
      </p:sp>
      <p:sp>
        <p:nvSpPr>
          <p:cNvPr id="3" name="Content Placeholder 2"/>
          <p:cNvSpPr>
            <a:spLocks noGrp="1"/>
          </p:cNvSpPr>
          <p:nvPr>
            <p:ph idx="1"/>
          </p:nvPr>
        </p:nvSpPr>
        <p:spPr/>
        <p:txBody>
          <a:bodyPr/>
          <a:lstStyle/>
          <a:p>
            <a:r>
              <a:rPr lang="fi-FI" dirty="0" smtClean="0"/>
              <a:t>Tee luokka opiskelijaa varten</a:t>
            </a:r>
          </a:p>
          <a:p>
            <a:pPr lvl="1"/>
            <a:r>
              <a:rPr lang="fi-FI" dirty="0" smtClean="0"/>
              <a:t>Jäsenmuuttujat (</a:t>
            </a:r>
            <a:r>
              <a:rPr lang="fi-FI" dirty="0" err="1" smtClean="0"/>
              <a:t>private</a:t>
            </a:r>
            <a:r>
              <a:rPr lang="fi-FI" dirty="0" smtClean="0"/>
              <a:t>): etunimi, sukunimi, koodi, opintopistemäärä, syntymävuosi</a:t>
            </a:r>
          </a:p>
          <a:p>
            <a:pPr lvl="1"/>
            <a:r>
              <a:rPr lang="fi-FI" dirty="0" smtClean="0"/>
              <a:t>Metodit</a:t>
            </a:r>
          </a:p>
          <a:p>
            <a:pPr lvl="2"/>
            <a:r>
              <a:rPr lang="fi-FI" dirty="0" err="1" smtClean="0"/>
              <a:t>Get-metodi</a:t>
            </a:r>
            <a:r>
              <a:rPr lang="fi-FI" dirty="0" smtClean="0"/>
              <a:t> kaikille jäsenmuuttujille</a:t>
            </a:r>
          </a:p>
          <a:p>
            <a:pPr lvl="2"/>
            <a:r>
              <a:rPr lang="fi-FI" dirty="0" smtClean="0"/>
              <a:t>Set-metodi opintopistemäärälle</a:t>
            </a:r>
          </a:p>
          <a:p>
            <a:pPr lvl="2"/>
            <a:r>
              <a:rPr lang="fi-FI" dirty="0" smtClean="0"/>
              <a:t>Metodi, joka laskee henkilön iän. Parametrina annetaan nykyinen vuosi</a:t>
            </a:r>
          </a:p>
          <a:p>
            <a:pPr lvl="2"/>
            <a:r>
              <a:rPr lang="fi-FI" dirty="0" err="1" smtClean="0"/>
              <a:t>ToString</a:t>
            </a:r>
            <a:r>
              <a:rPr lang="fi-FI" dirty="0" smtClean="0"/>
              <a:t>()</a:t>
            </a:r>
            <a:endParaRPr lang="fi-FI" dirty="0"/>
          </a:p>
        </p:txBody>
      </p:sp>
    </p:spTree>
    <p:extLst>
      <p:ext uri="{BB962C8B-B14F-4D97-AF65-F5344CB8AC3E}">
        <p14:creationId xmlns:p14="http://schemas.microsoft.com/office/powerpoint/2010/main" val="3178943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solidFill>
                  <a:srgbClr val="FF0000"/>
                </a:solidFill>
              </a:rPr>
              <a:t>Tehtävä</a:t>
            </a:r>
            <a:endParaRPr lang="fi-FI" dirty="0"/>
          </a:p>
        </p:txBody>
      </p:sp>
      <p:sp>
        <p:nvSpPr>
          <p:cNvPr id="3" name="Content Placeholder 2"/>
          <p:cNvSpPr>
            <a:spLocks noGrp="1"/>
          </p:cNvSpPr>
          <p:nvPr>
            <p:ph idx="1"/>
          </p:nvPr>
        </p:nvSpPr>
        <p:spPr/>
        <p:txBody>
          <a:bodyPr>
            <a:normAutofit lnSpcReduction="10000"/>
          </a:bodyPr>
          <a:lstStyle/>
          <a:p>
            <a:r>
              <a:rPr lang="fi-FI" dirty="0" smtClean="0"/>
              <a:t>Tee luokka musiikkikappaletta varten</a:t>
            </a:r>
          </a:p>
          <a:p>
            <a:pPr lvl="1"/>
            <a:r>
              <a:rPr lang="fi-FI" dirty="0" smtClean="0"/>
              <a:t>Jäsenmuuttujat: kappaleen nimi, säveltäjä, kesto</a:t>
            </a:r>
          </a:p>
          <a:p>
            <a:pPr lvl="1"/>
            <a:r>
              <a:rPr lang="fi-FI" dirty="0" smtClean="0"/>
              <a:t>Metodit: </a:t>
            </a:r>
            <a:r>
              <a:rPr lang="fi-FI" dirty="0" err="1" smtClean="0"/>
              <a:t>ToString</a:t>
            </a:r>
            <a:endParaRPr lang="fi-FI" dirty="0" smtClean="0"/>
          </a:p>
          <a:p>
            <a:r>
              <a:rPr lang="fi-FI" dirty="0" smtClean="0"/>
              <a:t>Tee luokka albumia varten</a:t>
            </a:r>
          </a:p>
          <a:p>
            <a:pPr lvl="1"/>
            <a:r>
              <a:rPr lang="fi-FI" dirty="0" smtClean="0"/>
              <a:t>Jäsenmuuttujat: albumin nimi, lista kappaleista (miten toteutetaan)</a:t>
            </a:r>
          </a:p>
          <a:p>
            <a:pPr lvl="1"/>
            <a:r>
              <a:rPr lang="fi-FI" dirty="0" smtClean="0"/>
              <a:t>Metodi Lisaa </a:t>
            </a:r>
            <a:r>
              <a:rPr lang="fi-FI" dirty="0" err="1" smtClean="0"/>
              <a:t>lisaa</a:t>
            </a:r>
            <a:r>
              <a:rPr lang="fi-FI" dirty="0" smtClean="0"/>
              <a:t> uuden kappaleen albumiin</a:t>
            </a:r>
          </a:p>
          <a:p>
            <a:pPr lvl="1"/>
            <a:r>
              <a:rPr lang="fi-FI" dirty="0" smtClean="0"/>
              <a:t>Metodi </a:t>
            </a:r>
            <a:r>
              <a:rPr lang="fi-FI" dirty="0" err="1" smtClean="0"/>
              <a:t>ToString</a:t>
            </a:r>
            <a:r>
              <a:rPr lang="fi-FI" dirty="0" smtClean="0"/>
              <a:t> palauttaa merkkijonona albumin nimen ja kaikkien kappaleiden tiedot </a:t>
            </a:r>
            <a:endParaRPr lang="fi-FI" dirty="0"/>
          </a:p>
        </p:txBody>
      </p:sp>
    </p:spTree>
    <p:extLst>
      <p:ext uri="{BB962C8B-B14F-4D97-AF65-F5344CB8AC3E}">
        <p14:creationId xmlns:p14="http://schemas.microsoft.com/office/powerpoint/2010/main" val="4230957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Kurssin sisältö</a:t>
            </a:r>
            <a:endParaRPr lang="fi-FI" dirty="0"/>
          </a:p>
        </p:txBody>
      </p:sp>
      <p:sp>
        <p:nvSpPr>
          <p:cNvPr id="3" name="Content Placeholder 2"/>
          <p:cNvSpPr>
            <a:spLocks noGrp="1"/>
          </p:cNvSpPr>
          <p:nvPr>
            <p:ph idx="1"/>
          </p:nvPr>
        </p:nvSpPr>
        <p:spPr/>
        <p:txBody>
          <a:bodyPr>
            <a:normAutofit fontScale="70000" lnSpcReduction="20000"/>
          </a:bodyPr>
          <a:lstStyle/>
          <a:p>
            <a:r>
              <a:rPr lang="fi-FI" dirty="0" smtClean="0"/>
              <a:t>Olio-ohjelmoinnin perusteet</a:t>
            </a:r>
          </a:p>
          <a:p>
            <a:pPr lvl="1"/>
            <a:r>
              <a:rPr lang="fi-FI" dirty="0" smtClean="0"/>
              <a:t>Luokan ja olion käsitteet</a:t>
            </a:r>
          </a:p>
          <a:p>
            <a:r>
              <a:rPr lang="fi-FI" dirty="0" smtClean="0"/>
              <a:t>Oliosuunnittelun perusteet</a:t>
            </a:r>
          </a:p>
          <a:p>
            <a:r>
              <a:rPr lang="fi-FI" dirty="0" smtClean="0"/>
              <a:t>Luokan määrittely</a:t>
            </a:r>
          </a:p>
          <a:p>
            <a:r>
              <a:rPr lang="fi-FI" dirty="0" smtClean="0"/>
              <a:t>Olion luominen</a:t>
            </a:r>
          </a:p>
          <a:p>
            <a:r>
              <a:rPr lang="fi-FI" dirty="0" smtClean="0"/>
              <a:t>Perintä</a:t>
            </a:r>
          </a:p>
          <a:p>
            <a:r>
              <a:rPr lang="fi-FI" dirty="0" smtClean="0"/>
              <a:t>Assosiaatio</a:t>
            </a:r>
          </a:p>
          <a:p>
            <a:r>
              <a:rPr lang="fi-FI" dirty="0" smtClean="0"/>
              <a:t>Abstrakti kantaluokka</a:t>
            </a:r>
          </a:p>
          <a:p>
            <a:r>
              <a:rPr lang="fi-FI" dirty="0" smtClean="0"/>
              <a:t>Rajapinnat</a:t>
            </a:r>
          </a:p>
          <a:p>
            <a:r>
              <a:rPr lang="fi-FI" dirty="0" smtClean="0"/>
              <a:t>Delegaatti</a:t>
            </a:r>
          </a:p>
          <a:p>
            <a:r>
              <a:rPr lang="fi-FI" dirty="0" err="1" smtClean="0"/>
              <a:t>Sarjallistaminen</a:t>
            </a:r>
            <a:endParaRPr lang="fi-FI" dirty="0" smtClean="0"/>
          </a:p>
          <a:p>
            <a:r>
              <a:rPr lang="fi-FI" dirty="0" smtClean="0"/>
              <a:t>Poikkeukset</a:t>
            </a:r>
            <a:endParaRPr lang="fi-FI" dirty="0"/>
          </a:p>
        </p:txBody>
      </p:sp>
    </p:spTree>
    <p:extLst>
      <p:ext uri="{BB962C8B-B14F-4D97-AF65-F5344CB8AC3E}">
        <p14:creationId xmlns:p14="http://schemas.microsoft.com/office/powerpoint/2010/main" val="5922322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solidFill>
                  <a:srgbClr val="FF0000"/>
                </a:solidFill>
              </a:rPr>
              <a:t>Tehtävä</a:t>
            </a:r>
            <a:endParaRPr lang="fi-FI" dirty="0"/>
          </a:p>
        </p:txBody>
      </p:sp>
      <p:sp>
        <p:nvSpPr>
          <p:cNvPr id="3" name="Content Placeholder 2"/>
          <p:cNvSpPr>
            <a:spLocks noGrp="1"/>
          </p:cNvSpPr>
          <p:nvPr>
            <p:ph idx="1"/>
          </p:nvPr>
        </p:nvSpPr>
        <p:spPr/>
        <p:txBody>
          <a:bodyPr>
            <a:normAutofit fontScale="85000" lnSpcReduction="10000"/>
          </a:bodyPr>
          <a:lstStyle/>
          <a:p>
            <a:r>
              <a:rPr lang="fi-FI" dirty="0" smtClean="0"/>
              <a:t>Tee luokka kolmiulotteisessa avaruudessa olevaa pistettä varten. </a:t>
            </a:r>
          </a:p>
          <a:p>
            <a:pPr lvl="1"/>
            <a:r>
              <a:rPr lang="fi-FI" dirty="0" err="1" smtClean="0"/>
              <a:t>Huom</a:t>
            </a:r>
            <a:r>
              <a:rPr lang="fi-FI" dirty="0" smtClean="0"/>
              <a:t>: piste voidaan ymmärtää myös 3D-vektorina</a:t>
            </a:r>
          </a:p>
          <a:p>
            <a:pPr lvl="1"/>
            <a:r>
              <a:rPr lang="fi-FI" dirty="0" smtClean="0"/>
              <a:t>Tee jäsenmuuttujat x-, y- ja </a:t>
            </a:r>
            <a:r>
              <a:rPr lang="fi-FI" dirty="0" err="1" smtClean="0"/>
              <a:t>z-komponteille</a:t>
            </a:r>
            <a:endParaRPr lang="fi-FI" dirty="0" smtClean="0"/>
          </a:p>
          <a:p>
            <a:pPr lvl="1"/>
            <a:r>
              <a:rPr lang="fi-FI" dirty="0" smtClean="0"/>
              <a:t>Tee </a:t>
            </a:r>
            <a:r>
              <a:rPr lang="fi-FI" dirty="0" err="1" smtClean="0"/>
              <a:t>konstruktori</a:t>
            </a:r>
            <a:endParaRPr lang="fi-FI" dirty="0" smtClean="0"/>
          </a:p>
          <a:p>
            <a:pPr lvl="1"/>
            <a:r>
              <a:rPr lang="fi-FI" dirty="0" smtClean="0"/>
              <a:t>Tee seuraavat metodit</a:t>
            </a:r>
          </a:p>
          <a:p>
            <a:pPr lvl="2"/>
            <a:r>
              <a:rPr lang="fi-FI" dirty="0" smtClean="0"/>
              <a:t>Lisää: lisää tähän vektoriin parametrina annetun toisen vektorin</a:t>
            </a:r>
          </a:p>
          <a:p>
            <a:pPr lvl="2"/>
            <a:r>
              <a:rPr lang="fi-FI" dirty="0" smtClean="0"/>
              <a:t>Kerro: kertoo vektorin annetulla kertoimella</a:t>
            </a:r>
          </a:p>
          <a:p>
            <a:pPr lvl="2"/>
            <a:r>
              <a:rPr lang="fi-FI" dirty="0" err="1" smtClean="0"/>
              <a:t>ToString</a:t>
            </a:r>
            <a:r>
              <a:rPr lang="fi-FI" dirty="0" smtClean="0"/>
              <a:t>: tulostaa vektorin merkkijonona</a:t>
            </a:r>
          </a:p>
          <a:p>
            <a:pPr lvl="1"/>
            <a:r>
              <a:rPr lang="fi-FI" dirty="0" smtClean="0"/>
              <a:t>Tee vielä staattinen metodi Summa</a:t>
            </a:r>
          </a:p>
          <a:p>
            <a:pPr lvl="2"/>
            <a:r>
              <a:rPr lang="fi-FI" dirty="0" smtClean="0"/>
              <a:t>Laskee kaksi parametrina annettua vektoria yhteen ja palauttaa uuden summa-vektorin</a:t>
            </a:r>
          </a:p>
          <a:p>
            <a:pPr lvl="2"/>
            <a:endParaRPr lang="fi-FI" dirty="0"/>
          </a:p>
        </p:txBody>
      </p:sp>
    </p:spTree>
    <p:extLst>
      <p:ext uri="{BB962C8B-B14F-4D97-AF65-F5344CB8AC3E}">
        <p14:creationId xmlns:p14="http://schemas.microsoft.com/office/powerpoint/2010/main" val="138987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solidFill>
                  <a:srgbClr val="FF0000"/>
                </a:solidFill>
              </a:rPr>
              <a:t>Tehtävä - ratkaisu</a:t>
            </a:r>
            <a:endParaRPr lang="fi-FI" dirty="0"/>
          </a:p>
        </p:txBody>
      </p:sp>
      <p:sp>
        <p:nvSpPr>
          <p:cNvPr id="3" name="Content Placeholder 2"/>
          <p:cNvSpPr>
            <a:spLocks noGrp="1"/>
          </p:cNvSpPr>
          <p:nvPr>
            <p:ph idx="1"/>
          </p:nvPr>
        </p:nvSpPr>
        <p:spPr>
          <a:xfrm>
            <a:off x="457200" y="1600200"/>
            <a:ext cx="3466728" cy="4525963"/>
          </a:xfrm>
        </p:spPr>
        <p:txBody>
          <a:bodyPr>
            <a:normAutofit fontScale="92500" lnSpcReduction="10000"/>
          </a:bodyPr>
          <a:lstStyle/>
          <a:p>
            <a:r>
              <a:rPr lang="fi-FI" sz="2400" dirty="0" smtClean="0"/>
              <a:t>Metodi </a:t>
            </a:r>
            <a:r>
              <a:rPr lang="fi-FI" sz="2400" b="1" dirty="0" smtClean="0"/>
              <a:t>Pituus</a:t>
            </a:r>
            <a:r>
              <a:rPr lang="fi-FI" sz="2400" dirty="0" smtClean="0"/>
              <a:t> palauttaa </a:t>
            </a:r>
            <a:r>
              <a:rPr lang="fi-FI" sz="2400" i="1" dirty="0" smtClean="0"/>
              <a:t>tämän</a:t>
            </a:r>
            <a:r>
              <a:rPr lang="fi-FI" sz="2400" dirty="0" smtClean="0"/>
              <a:t> vektorin pituuden</a:t>
            </a:r>
          </a:p>
          <a:p>
            <a:r>
              <a:rPr lang="fi-FI" sz="2400" dirty="0" smtClean="0"/>
              <a:t>Metodi </a:t>
            </a:r>
            <a:r>
              <a:rPr lang="fi-FI" sz="2400" b="1" dirty="0" smtClean="0"/>
              <a:t>Lisaa</a:t>
            </a:r>
            <a:r>
              <a:rPr lang="fi-FI" sz="2400" dirty="0" smtClean="0"/>
              <a:t> lisää parametrina annetun toisen vektorin </a:t>
            </a:r>
            <a:r>
              <a:rPr lang="fi-FI" sz="2400" i="1" dirty="0" smtClean="0"/>
              <a:t>tähän</a:t>
            </a:r>
            <a:r>
              <a:rPr lang="fi-FI" sz="2400" dirty="0" smtClean="0"/>
              <a:t> vektoriin</a:t>
            </a:r>
          </a:p>
          <a:p>
            <a:r>
              <a:rPr lang="fi-FI" sz="2400" dirty="0" smtClean="0"/>
              <a:t>Staattinen metodi </a:t>
            </a:r>
            <a:r>
              <a:rPr lang="fi-FI" sz="2400" b="1" dirty="0" smtClean="0"/>
              <a:t>Summa</a:t>
            </a:r>
            <a:r>
              <a:rPr lang="fi-FI" sz="2400" dirty="0" smtClean="0"/>
              <a:t> ei liity </a:t>
            </a:r>
            <a:r>
              <a:rPr lang="fi-FI" sz="2400" i="1" dirty="0" smtClean="0"/>
              <a:t>tähän</a:t>
            </a:r>
            <a:r>
              <a:rPr lang="fi-FI" sz="2400" dirty="0" smtClean="0"/>
              <a:t> olioon (vektoriin). Se laskee yhteen kaksi parametrina annettua vektoria ja palauttaa uuden summavektorin</a:t>
            </a:r>
            <a:endParaRPr lang="fi-FI"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484784"/>
            <a:ext cx="4752975"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85808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a:solidFill>
                  <a:srgbClr val="FF0000"/>
                </a:solidFill>
              </a:rPr>
              <a:t>Tehtävä </a:t>
            </a:r>
            <a:r>
              <a:rPr lang="fi-FI" dirty="0" smtClean="0">
                <a:solidFill>
                  <a:srgbClr val="FF0000"/>
                </a:solidFill>
              </a:rPr>
              <a:t>– ratkaisu</a:t>
            </a:r>
            <a:br>
              <a:rPr lang="fi-FI" dirty="0" smtClean="0">
                <a:solidFill>
                  <a:srgbClr val="FF0000"/>
                </a:solidFill>
              </a:rPr>
            </a:br>
            <a:r>
              <a:rPr lang="fi-FI" dirty="0" smtClean="0">
                <a:solidFill>
                  <a:srgbClr val="FF0000"/>
                </a:solidFill>
              </a:rPr>
              <a:t>Pääohjelma</a:t>
            </a:r>
            <a:endParaRPr lang="fi-FI" dirty="0"/>
          </a:p>
        </p:txBody>
      </p:sp>
      <p:sp>
        <p:nvSpPr>
          <p:cNvPr id="3" name="Content Placeholder 2"/>
          <p:cNvSpPr>
            <a:spLocks noGrp="1"/>
          </p:cNvSpPr>
          <p:nvPr>
            <p:ph idx="1"/>
          </p:nvPr>
        </p:nvSpPr>
        <p:spPr>
          <a:xfrm>
            <a:off x="457200" y="1600200"/>
            <a:ext cx="3466728" cy="4525963"/>
          </a:xfrm>
        </p:spPr>
        <p:txBody>
          <a:bodyPr>
            <a:normAutofit lnSpcReduction="10000"/>
          </a:bodyPr>
          <a:lstStyle/>
          <a:p>
            <a:r>
              <a:rPr lang="fi-FI" sz="2400" dirty="0" smtClean="0"/>
              <a:t>Pääohjelmassa luodaan kaksi vektoria. Koordinaatit annetaan </a:t>
            </a:r>
            <a:r>
              <a:rPr lang="fi-FI" sz="2400" dirty="0" err="1" smtClean="0"/>
              <a:t>konstruktorin</a:t>
            </a:r>
            <a:r>
              <a:rPr lang="fi-FI" sz="2400" dirty="0" smtClean="0"/>
              <a:t> parametreina</a:t>
            </a:r>
          </a:p>
          <a:p>
            <a:r>
              <a:rPr lang="fi-FI" sz="2400" i="1" dirty="0" smtClean="0"/>
              <a:t>Ilmentymämetodeja</a:t>
            </a:r>
            <a:r>
              <a:rPr lang="fi-FI" sz="2400" dirty="0" smtClean="0"/>
              <a:t> Lisaa ja Pituus kutsutaan olioiden kautta</a:t>
            </a:r>
          </a:p>
          <a:p>
            <a:r>
              <a:rPr lang="fi-FI" sz="2400" i="1" dirty="0" smtClean="0"/>
              <a:t>Luokkametodia </a:t>
            </a:r>
            <a:r>
              <a:rPr lang="fi-FI" sz="2400" dirty="0" smtClean="0"/>
              <a:t>Summa kutsutaan luokan nimen kautta</a:t>
            </a:r>
            <a:endParaRPr lang="fi-FI" sz="2400" i="1" dirty="0" smtClean="0"/>
          </a:p>
          <a:p>
            <a:endParaRPr lang="fi-FI"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19" y="1988840"/>
            <a:ext cx="5093619"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144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solidFill>
                  <a:srgbClr val="FF0000"/>
                </a:solidFill>
              </a:rPr>
              <a:t>Tehtävä</a:t>
            </a:r>
            <a:endParaRPr lang="fi-FI" dirty="0"/>
          </a:p>
        </p:txBody>
      </p:sp>
      <p:sp>
        <p:nvSpPr>
          <p:cNvPr id="3" name="Content Placeholder 2"/>
          <p:cNvSpPr>
            <a:spLocks noGrp="1"/>
          </p:cNvSpPr>
          <p:nvPr>
            <p:ph idx="1"/>
          </p:nvPr>
        </p:nvSpPr>
        <p:spPr/>
        <p:txBody>
          <a:bodyPr/>
          <a:lstStyle/>
          <a:p>
            <a:r>
              <a:rPr lang="fi-FI" dirty="0" smtClean="0"/>
              <a:t>Lisää edelliseen tehtävään metodi, joka laskee kahden metodin välisen ristitulon</a:t>
            </a:r>
          </a:p>
          <a:p>
            <a:r>
              <a:rPr lang="fi-FI" dirty="0" smtClean="0"/>
              <a:t>Ristitulo lasketaan kaavasta</a:t>
            </a:r>
          </a:p>
          <a:p>
            <a:pPr lvl="1"/>
            <a:endParaRPr lang="fi-FI" dirty="0"/>
          </a:p>
        </p:txBody>
      </p:sp>
      <p:pic>
        <p:nvPicPr>
          <p:cNvPr id="4" name="Kuva 2"/>
          <p:cNvPicPr/>
          <p:nvPr/>
        </p:nvPicPr>
        <p:blipFill>
          <a:blip r:embed="rId2"/>
          <a:stretch>
            <a:fillRect/>
          </a:stretch>
        </p:blipFill>
        <p:spPr>
          <a:xfrm>
            <a:off x="3131840" y="3933056"/>
            <a:ext cx="2529545" cy="2427782"/>
          </a:xfrm>
          <a:prstGeom prst="rect">
            <a:avLst/>
          </a:prstGeom>
        </p:spPr>
      </p:pic>
      <p:pic>
        <p:nvPicPr>
          <p:cNvPr id="6" name="Kuva 1"/>
          <p:cNvPicPr/>
          <p:nvPr/>
        </p:nvPicPr>
        <p:blipFill>
          <a:blip r:embed="rId3"/>
          <a:stretch>
            <a:fillRect/>
          </a:stretch>
        </p:blipFill>
        <p:spPr>
          <a:xfrm>
            <a:off x="1043608" y="3309937"/>
            <a:ext cx="6953183" cy="407095"/>
          </a:xfrm>
          <a:prstGeom prst="rect">
            <a:avLst/>
          </a:prstGeom>
        </p:spPr>
      </p:pic>
    </p:spTree>
    <p:extLst>
      <p:ext uri="{BB962C8B-B14F-4D97-AF65-F5344CB8AC3E}">
        <p14:creationId xmlns:p14="http://schemas.microsoft.com/office/powerpoint/2010/main" val="40348391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solidFill>
                  <a:srgbClr val="FF0000"/>
                </a:solidFill>
              </a:rPr>
              <a:t>Tehtävä</a:t>
            </a:r>
            <a:endParaRPr lang="fi-FI" dirty="0"/>
          </a:p>
        </p:txBody>
      </p:sp>
      <p:sp>
        <p:nvSpPr>
          <p:cNvPr id="3" name="Content Placeholder 2"/>
          <p:cNvSpPr>
            <a:spLocks noGrp="1"/>
          </p:cNvSpPr>
          <p:nvPr>
            <p:ph idx="1"/>
          </p:nvPr>
        </p:nvSpPr>
        <p:spPr/>
        <p:txBody>
          <a:bodyPr>
            <a:normAutofit/>
          </a:bodyPr>
          <a:lstStyle/>
          <a:p>
            <a:r>
              <a:rPr lang="fi-FI" sz="2400" dirty="0" smtClean="0"/>
              <a:t>Tee metodi, joka laskee kahden vektorin määrittämän pinnan normaalivektorin</a:t>
            </a:r>
          </a:p>
          <a:p>
            <a:pPr lvl="1"/>
            <a:r>
              <a:rPr lang="fi-FI" sz="2000" dirty="0" smtClean="0"/>
              <a:t>Tee ensin (ilmentymä-) metodi, joka laskee yksikkövektorin</a:t>
            </a:r>
          </a:p>
          <a:p>
            <a:r>
              <a:rPr lang="fi-FI" sz="2400" dirty="0" smtClean="0"/>
              <a:t>Tee metodi, joka laskee  kahden vektorin määrittämän suunnikkaan pinta-alan</a:t>
            </a:r>
            <a:endParaRPr lang="fi-FI" sz="2400" dirty="0"/>
          </a:p>
        </p:txBody>
      </p:sp>
      <p:pic>
        <p:nvPicPr>
          <p:cNvPr id="4" name="Kuva 2"/>
          <p:cNvPicPr/>
          <p:nvPr/>
        </p:nvPicPr>
        <p:blipFill>
          <a:blip r:embed="rId2"/>
          <a:stretch>
            <a:fillRect/>
          </a:stretch>
        </p:blipFill>
        <p:spPr>
          <a:xfrm>
            <a:off x="3073360" y="3933056"/>
            <a:ext cx="2529545" cy="2427782"/>
          </a:xfrm>
          <a:prstGeom prst="rect">
            <a:avLst/>
          </a:prstGeom>
        </p:spPr>
      </p:pic>
    </p:spTree>
    <p:extLst>
      <p:ext uri="{BB962C8B-B14F-4D97-AF65-F5344CB8AC3E}">
        <p14:creationId xmlns:p14="http://schemas.microsoft.com/office/powerpoint/2010/main" val="4700350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solidFill>
                  <a:srgbClr val="FF0000"/>
                </a:solidFill>
              </a:rPr>
              <a:t>Tehtävä</a:t>
            </a:r>
            <a:endParaRPr lang="fi-FI" dirty="0"/>
          </a:p>
        </p:txBody>
      </p:sp>
      <p:sp>
        <p:nvSpPr>
          <p:cNvPr id="3" name="Content Placeholder 2"/>
          <p:cNvSpPr>
            <a:spLocks noGrp="1"/>
          </p:cNvSpPr>
          <p:nvPr>
            <p:ph idx="1"/>
          </p:nvPr>
        </p:nvSpPr>
        <p:spPr/>
        <p:txBody>
          <a:bodyPr/>
          <a:lstStyle/>
          <a:p>
            <a:r>
              <a:rPr lang="fi-FI" dirty="0"/>
              <a:t>Tee ohjelma, joka laskee </a:t>
            </a:r>
            <a:r>
              <a:rPr lang="fi-FI" dirty="0" smtClean="0"/>
              <a:t>kahden vektorin välisen pistetulon</a:t>
            </a:r>
          </a:p>
          <a:p>
            <a:pPr lvl="0"/>
            <a:r>
              <a:rPr lang="fi-FI" dirty="0"/>
              <a:t>Laske vektorien a ja b välinen kulma. Hyödynnä pistetulon määritelmää:</a:t>
            </a:r>
          </a:p>
          <a:p>
            <a:endParaRPr lang="fi-FI" dirty="0"/>
          </a:p>
        </p:txBody>
      </p:sp>
      <p:pic>
        <p:nvPicPr>
          <p:cNvPr id="4" name="Kuva 3"/>
          <p:cNvPicPr/>
          <p:nvPr/>
        </p:nvPicPr>
        <p:blipFill>
          <a:blip r:embed="rId2"/>
          <a:stretch>
            <a:fillRect/>
          </a:stretch>
        </p:blipFill>
        <p:spPr>
          <a:xfrm>
            <a:off x="1619672" y="3933056"/>
            <a:ext cx="5768641" cy="504056"/>
          </a:xfrm>
          <a:prstGeom prst="rect">
            <a:avLst/>
          </a:prstGeom>
        </p:spPr>
      </p:pic>
    </p:spTree>
    <p:extLst>
      <p:ext uri="{BB962C8B-B14F-4D97-AF65-F5344CB8AC3E}">
        <p14:creationId xmlns:p14="http://schemas.microsoft.com/office/powerpoint/2010/main" val="11968277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r>
              <a:rPr lang="fi-FI" altLang="fi-FI" smtClean="0">
                <a:solidFill>
                  <a:srgbClr val="FF0000"/>
                </a:solidFill>
              </a:rPr>
              <a:t>Harjoitus</a:t>
            </a:r>
          </a:p>
        </p:txBody>
      </p:sp>
      <p:sp>
        <p:nvSpPr>
          <p:cNvPr id="228355" name="Rectangle 3"/>
          <p:cNvSpPr>
            <a:spLocks noGrp="1" noChangeArrowheads="1"/>
          </p:cNvSpPr>
          <p:nvPr>
            <p:ph type="body" idx="1"/>
          </p:nvPr>
        </p:nvSpPr>
        <p:spPr/>
        <p:txBody>
          <a:bodyPr>
            <a:normAutofit/>
          </a:bodyPr>
          <a:lstStyle/>
          <a:p>
            <a:pPr eaLnBrk="1" hangingPunct="1">
              <a:lnSpc>
                <a:spcPct val="80000"/>
              </a:lnSpc>
            </a:pPr>
            <a:r>
              <a:rPr lang="fi-FI" altLang="fi-FI" sz="2400" dirty="0" smtClean="0"/>
              <a:t>Tee ohjelma, joka kysyy käyttäjältä kertotauluja</a:t>
            </a:r>
          </a:p>
          <a:p>
            <a:pPr eaLnBrk="1" hangingPunct="1">
              <a:lnSpc>
                <a:spcPct val="80000"/>
              </a:lnSpc>
            </a:pPr>
            <a:r>
              <a:rPr lang="fi-FI" altLang="fi-FI" sz="2400" dirty="0" smtClean="0"/>
              <a:t>Kertolaskun tekijät arvotaan satunnaislukugeneraattorin avulla.</a:t>
            </a:r>
          </a:p>
          <a:p>
            <a:pPr eaLnBrk="1" hangingPunct="1">
              <a:lnSpc>
                <a:spcPct val="80000"/>
              </a:lnSpc>
            </a:pPr>
            <a:r>
              <a:rPr lang="fi-FI" altLang="fi-FI" sz="2400" dirty="0" smtClean="0"/>
              <a:t>Tee luokka ”</a:t>
            </a:r>
            <a:r>
              <a:rPr lang="fi-FI" altLang="fi-FI" sz="2400" dirty="0" err="1" smtClean="0"/>
              <a:t>Yhtalo</a:t>
            </a:r>
            <a:r>
              <a:rPr lang="fi-FI" altLang="fi-FI" sz="2400" dirty="0" smtClean="0"/>
              <a:t>”, joka arpoo kertolaskun tekijät ja tarkistaa vastauksen oikeellisuuden</a:t>
            </a:r>
            <a:endParaRPr lang="fi-FI" altLang="fi-FI" sz="3600" dirty="0" smtClean="0"/>
          </a:p>
        </p:txBody>
      </p:sp>
    </p:spTree>
    <p:extLst>
      <p:ext uri="{BB962C8B-B14F-4D97-AF65-F5344CB8AC3E}">
        <p14:creationId xmlns:p14="http://schemas.microsoft.com/office/powerpoint/2010/main" val="17801716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smtClean="0"/>
              <a:t>Staattiset jäsenet</a:t>
            </a:r>
            <a:endParaRPr lang="fi-FI" dirty="0"/>
          </a:p>
        </p:txBody>
      </p:sp>
      <p:sp>
        <p:nvSpPr>
          <p:cNvPr id="3" name="Subtitle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5819888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normAutofit fontScale="90000"/>
          </a:bodyPr>
          <a:lstStyle/>
          <a:p>
            <a:pPr eaLnBrk="1" hangingPunct="1"/>
            <a:r>
              <a:rPr lang="fi-FI" altLang="fi-FI" sz="3500" smtClean="0"/>
              <a:t>Staattiset jäsenet</a:t>
            </a:r>
            <a:br>
              <a:rPr lang="fi-FI" altLang="fi-FI" sz="3500" smtClean="0"/>
            </a:br>
            <a:r>
              <a:rPr lang="fi-FI" altLang="fi-FI" sz="3500" smtClean="0"/>
              <a:t>(luokkakohtaiset piirteet)</a:t>
            </a:r>
          </a:p>
        </p:txBody>
      </p:sp>
      <p:sp>
        <p:nvSpPr>
          <p:cNvPr id="220163" name="Rectangle 3"/>
          <p:cNvSpPr>
            <a:spLocks noGrp="1" noChangeArrowheads="1"/>
          </p:cNvSpPr>
          <p:nvPr>
            <p:ph type="body" idx="1"/>
          </p:nvPr>
        </p:nvSpPr>
        <p:spPr/>
        <p:txBody>
          <a:bodyPr>
            <a:normAutofit lnSpcReduction="10000"/>
          </a:bodyPr>
          <a:lstStyle/>
          <a:p>
            <a:pPr eaLnBrk="1" hangingPunct="1"/>
            <a:r>
              <a:rPr lang="fi-FI" altLang="fi-FI" sz="2400" dirty="0" smtClean="0"/>
              <a:t>Luokkakohtaiset (staattiset) piirteet ovat yhteisiä kaikille saman luokan olioille.</a:t>
            </a:r>
          </a:p>
          <a:p>
            <a:pPr eaLnBrk="1" hangingPunct="1"/>
            <a:r>
              <a:rPr lang="fi-FI" altLang="fi-FI" sz="2400" dirty="0" smtClean="0"/>
              <a:t>Staattiset jäsenet liittyvät siis luokkaan, eivätkä yksittäiseen olioon.</a:t>
            </a:r>
          </a:p>
          <a:p>
            <a:pPr eaLnBrk="1" hangingPunct="1"/>
            <a:r>
              <a:rPr lang="fi-FI" altLang="fi-FI" sz="2400" dirty="0" smtClean="0"/>
              <a:t>Kaikki oliot voivat käyttää näitä piirteitä.</a:t>
            </a:r>
          </a:p>
          <a:p>
            <a:pPr eaLnBrk="1" hangingPunct="1"/>
            <a:r>
              <a:rPr lang="fi-FI" altLang="fi-FI" sz="2400" dirty="0" smtClean="0"/>
              <a:t>Luokkakohtaisen piirteen käyttäminen ei edellytä kyseisen luokan olion olemassaoloa</a:t>
            </a:r>
          </a:p>
          <a:p>
            <a:pPr eaLnBrk="1" hangingPunct="1"/>
            <a:r>
              <a:rPr lang="fi-FI" altLang="fi-FI" sz="2400" dirty="0" smtClean="0"/>
              <a:t>Piirteeseen viitataan kyseisessä luokassa suoraan piirteen nimellä ja luokan ulkopuolella käyttäen alussa luokan nimeä</a:t>
            </a:r>
          </a:p>
          <a:p>
            <a:pPr lvl="1"/>
            <a:r>
              <a:rPr lang="fi-FI" altLang="fi-FI" sz="2000" dirty="0" smtClean="0"/>
              <a:t>Esimerkki: </a:t>
            </a:r>
            <a:r>
              <a:rPr lang="fi-FI" altLang="fi-FI" sz="2000" dirty="0" err="1" smtClean="0"/>
              <a:t>Math.Sqrt</a:t>
            </a:r>
            <a:r>
              <a:rPr lang="fi-FI" altLang="fi-FI" sz="2000" dirty="0" smtClean="0"/>
              <a:t>()</a:t>
            </a:r>
          </a:p>
          <a:p>
            <a:r>
              <a:rPr lang="fi-FI" altLang="fi-FI" sz="2400" dirty="0"/>
              <a:t>Jäsenmuuttujat ja metodit voivat kumpikin olla luokkakohtaisia (staattisia)</a:t>
            </a:r>
          </a:p>
          <a:p>
            <a:pPr eaLnBrk="1" hangingPunct="1"/>
            <a:endParaRPr lang="fi-FI" altLang="fi-FI" sz="2400" dirty="0" smtClean="0"/>
          </a:p>
        </p:txBody>
      </p:sp>
    </p:spTree>
    <p:extLst>
      <p:ext uri="{BB962C8B-B14F-4D97-AF65-F5344CB8AC3E}">
        <p14:creationId xmlns:p14="http://schemas.microsoft.com/office/powerpoint/2010/main" val="33487745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r>
              <a:rPr lang="fi-FI" altLang="fi-FI" smtClean="0"/>
              <a:t>Staattiset metodit</a:t>
            </a:r>
          </a:p>
        </p:txBody>
      </p:sp>
      <p:sp>
        <p:nvSpPr>
          <p:cNvPr id="221187" name="Rectangle 3"/>
          <p:cNvSpPr>
            <a:spLocks noGrp="1" noChangeArrowheads="1"/>
          </p:cNvSpPr>
          <p:nvPr>
            <p:ph type="body" idx="1"/>
          </p:nvPr>
        </p:nvSpPr>
        <p:spPr/>
        <p:txBody>
          <a:bodyPr>
            <a:normAutofit/>
          </a:bodyPr>
          <a:lstStyle/>
          <a:p>
            <a:pPr eaLnBrk="1" hangingPunct="1"/>
            <a:r>
              <a:rPr lang="fi-FI" altLang="fi-FI" sz="2400" dirty="0" smtClean="0"/>
              <a:t>Luokkakohtaiset piirteet määritellään </a:t>
            </a:r>
            <a:r>
              <a:rPr lang="fi-FI" altLang="fi-FI" sz="2400" dirty="0" err="1" smtClean="0"/>
              <a:t>static-avainsanalla</a:t>
            </a:r>
            <a:endParaRPr lang="fi-FI" altLang="fi-FI" sz="2400" dirty="0" smtClean="0"/>
          </a:p>
          <a:p>
            <a:pPr eaLnBrk="1" hangingPunct="1"/>
            <a:r>
              <a:rPr lang="fi-FI" altLang="fi-FI" sz="2400" dirty="0" smtClean="0"/>
              <a:t>Staattisia metodeja on käytetty kurssissa aiemmin useissa yhteyksissä. Esimerkkejä:</a:t>
            </a:r>
          </a:p>
          <a:p>
            <a:pPr lvl="1" eaLnBrk="1" hangingPunct="1"/>
            <a:r>
              <a:rPr lang="fi-FI" altLang="fi-FI" sz="2000" dirty="0" err="1" smtClean="0"/>
              <a:t>Math.Sqrt</a:t>
            </a:r>
            <a:r>
              <a:rPr lang="fi-FI" altLang="fi-FI" sz="2000" dirty="0" smtClean="0"/>
              <a:t>();</a:t>
            </a:r>
          </a:p>
          <a:p>
            <a:pPr lvl="2" eaLnBrk="1" hangingPunct="1"/>
            <a:r>
              <a:rPr lang="fi-FI" altLang="fi-FI" sz="2000" dirty="0" smtClean="0"/>
              <a:t>ei tarvitse olla Math luokan oliota, että voisi laskea neliöjuuren</a:t>
            </a:r>
          </a:p>
          <a:p>
            <a:pPr lvl="1" eaLnBrk="1" hangingPunct="1"/>
            <a:r>
              <a:rPr lang="fi-FI" altLang="fi-FI" sz="2000" dirty="0" err="1" smtClean="0"/>
              <a:t>double.Parse</a:t>
            </a:r>
            <a:r>
              <a:rPr lang="fi-FI" altLang="fi-FI" sz="2000" dirty="0" smtClean="0"/>
              <a:t> ();</a:t>
            </a:r>
          </a:p>
          <a:p>
            <a:pPr eaLnBrk="1" hangingPunct="1"/>
            <a:r>
              <a:rPr lang="fi-FI" altLang="fi-FI" sz="2400" dirty="0" smtClean="0"/>
              <a:t>Staattiset metodit muistuttavat C-kielen funktioita: tiedot välitetään parametrien ja paluuarvojen kautta (ei jäsenmuuttujien)</a:t>
            </a:r>
          </a:p>
        </p:txBody>
      </p:sp>
    </p:spTree>
    <p:extLst>
      <p:ext uri="{BB962C8B-B14F-4D97-AF65-F5344CB8AC3E}">
        <p14:creationId xmlns:p14="http://schemas.microsoft.com/office/powerpoint/2010/main" val="3526929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smtClean="0"/>
              <a:t>Luokat ja oliot</a:t>
            </a:r>
            <a:endParaRPr lang="fi-FI" dirty="0"/>
          </a:p>
        </p:txBody>
      </p:sp>
      <p:sp>
        <p:nvSpPr>
          <p:cNvPr id="3" name="Subtitle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29344270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fi-FI" altLang="fi-FI" smtClean="0"/>
              <a:t>Staattiset jäsenmuuttujat</a:t>
            </a:r>
          </a:p>
        </p:txBody>
      </p:sp>
      <p:sp>
        <p:nvSpPr>
          <p:cNvPr id="222211" name="Rectangle 3"/>
          <p:cNvSpPr>
            <a:spLocks noGrp="1" noChangeArrowheads="1"/>
          </p:cNvSpPr>
          <p:nvPr>
            <p:ph type="body" idx="1"/>
          </p:nvPr>
        </p:nvSpPr>
        <p:spPr/>
        <p:txBody>
          <a:bodyPr/>
          <a:lstStyle/>
          <a:p>
            <a:pPr eaLnBrk="1" hangingPunct="1"/>
            <a:r>
              <a:rPr lang="fi-FI" altLang="fi-FI" sz="2100" dirty="0" smtClean="0"/>
              <a:t>Staattisia jäsenmuuttujia voi käyttää esimerkiksi luotujen olioiden laskemiseen</a:t>
            </a:r>
          </a:p>
        </p:txBody>
      </p:sp>
    </p:spTree>
    <p:extLst>
      <p:ext uri="{BB962C8B-B14F-4D97-AF65-F5344CB8AC3E}">
        <p14:creationId xmlns:p14="http://schemas.microsoft.com/office/powerpoint/2010/main" val="3342378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r>
              <a:rPr lang="fi-FI" altLang="fi-FI" sz="3500" smtClean="0"/>
              <a:t>Staattiset jäsenmuuttujat - esimerkki</a:t>
            </a:r>
          </a:p>
        </p:txBody>
      </p:sp>
      <p:pic>
        <p:nvPicPr>
          <p:cNvPr id="2232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557338"/>
            <a:ext cx="471487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6" name="Line 5"/>
          <p:cNvSpPr>
            <a:spLocks noChangeShapeType="1"/>
          </p:cNvSpPr>
          <p:nvPr/>
        </p:nvSpPr>
        <p:spPr bwMode="auto">
          <a:xfrm flipH="1">
            <a:off x="2843213" y="2636838"/>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23237" name="Text Box 6"/>
          <p:cNvSpPr txBox="1">
            <a:spLocks noChangeArrowheads="1"/>
          </p:cNvSpPr>
          <p:nvPr/>
        </p:nvSpPr>
        <p:spPr bwMode="auto">
          <a:xfrm>
            <a:off x="4192588" y="2343150"/>
            <a:ext cx="360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i-FI" altLang="fi-FI" sz="2000">
                <a:latin typeface="Arial" charset="0"/>
              </a:rPr>
              <a:t>Kaikille olioille yhteinen laskuri</a:t>
            </a:r>
          </a:p>
        </p:txBody>
      </p:sp>
      <p:sp>
        <p:nvSpPr>
          <p:cNvPr id="223238" name="Line 7"/>
          <p:cNvSpPr>
            <a:spLocks noChangeShapeType="1"/>
          </p:cNvSpPr>
          <p:nvPr/>
        </p:nvSpPr>
        <p:spPr bwMode="auto">
          <a:xfrm flipH="1">
            <a:off x="2359025" y="4946650"/>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223239" name="Text Box 8"/>
          <p:cNvSpPr txBox="1">
            <a:spLocks noChangeArrowheads="1"/>
          </p:cNvSpPr>
          <p:nvPr/>
        </p:nvSpPr>
        <p:spPr bwMode="auto">
          <a:xfrm>
            <a:off x="3708400" y="4652963"/>
            <a:ext cx="51006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i-FI" altLang="fi-FI" sz="2000">
                <a:latin typeface="Arial" charset="0"/>
              </a:rPr>
              <a:t>Voidaan kutsua luokan nimellä, vaikka </a:t>
            </a:r>
            <a:br>
              <a:rPr lang="fi-FI" altLang="fi-FI" sz="2000">
                <a:latin typeface="Arial" charset="0"/>
              </a:rPr>
            </a:br>
            <a:r>
              <a:rPr lang="fi-FI" altLang="fi-FI" sz="2000">
                <a:latin typeface="Arial" charset="0"/>
              </a:rPr>
              <a:t>yhtään Henkilo-luokan olio ei olisi olemassa</a:t>
            </a:r>
          </a:p>
        </p:txBody>
      </p:sp>
    </p:spTree>
    <p:extLst>
      <p:ext uri="{BB962C8B-B14F-4D97-AF65-F5344CB8AC3E}">
        <p14:creationId xmlns:p14="http://schemas.microsoft.com/office/powerpoint/2010/main" val="31266504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2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96975"/>
            <a:ext cx="6088063"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59" name="Rectangle 2"/>
          <p:cNvSpPr>
            <a:spLocks noGrp="1" noChangeArrowheads="1"/>
          </p:cNvSpPr>
          <p:nvPr>
            <p:ph type="title"/>
          </p:nvPr>
        </p:nvSpPr>
        <p:spPr/>
        <p:txBody>
          <a:bodyPr/>
          <a:lstStyle/>
          <a:p>
            <a:pPr eaLnBrk="1" hangingPunct="1"/>
            <a:r>
              <a:rPr lang="fi-FI" altLang="fi-FI" sz="3500" smtClean="0"/>
              <a:t>Staattiset jäsenmuuttujat - esimerkki</a:t>
            </a:r>
          </a:p>
        </p:txBody>
      </p:sp>
    </p:spTree>
    <p:extLst>
      <p:ext uri="{BB962C8B-B14F-4D97-AF65-F5344CB8AC3E}">
        <p14:creationId xmlns:p14="http://schemas.microsoft.com/office/powerpoint/2010/main" val="38045381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r>
              <a:rPr lang="fi-FI" altLang="fi-FI" smtClean="0"/>
              <a:t>Staattiset metodit</a:t>
            </a:r>
          </a:p>
        </p:txBody>
      </p:sp>
      <p:sp>
        <p:nvSpPr>
          <p:cNvPr id="225283" name="Rectangle 3"/>
          <p:cNvSpPr>
            <a:spLocks noGrp="1" noChangeArrowheads="1"/>
          </p:cNvSpPr>
          <p:nvPr>
            <p:ph type="body" idx="1"/>
          </p:nvPr>
        </p:nvSpPr>
        <p:spPr/>
        <p:txBody>
          <a:bodyPr/>
          <a:lstStyle/>
          <a:p>
            <a:pPr eaLnBrk="1" hangingPunct="1"/>
            <a:r>
              <a:rPr lang="fi-FI" altLang="fi-FI" sz="2100" dirty="0" smtClean="0"/>
              <a:t>Staattisissa metodeissa ei voi viitata </a:t>
            </a:r>
            <a:r>
              <a:rPr lang="fi-FI" altLang="fi-FI" sz="2100" i="1" dirty="0" smtClean="0"/>
              <a:t>oliokohtaisiin</a:t>
            </a:r>
            <a:r>
              <a:rPr lang="fi-FI" altLang="fi-FI" sz="2100" dirty="0" smtClean="0"/>
              <a:t> jäsenmuuttujiin ja metodeihin (ellei oliota ole olemassa). Sen sijaan staattisiin jäsenmuuttujiin ja toisiin staattisiin metodeihin voidaan viitata</a:t>
            </a:r>
          </a:p>
          <a:p>
            <a:pPr lvl="1" eaLnBrk="1" hangingPunct="1"/>
            <a:r>
              <a:rPr lang="fi-FI" altLang="fi-FI" sz="2000" dirty="0" smtClean="0"/>
              <a:t>Esimerkiksi </a:t>
            </a:r>
            <a:r>
              <a:rPr lang="fi-FI" altLang="fi-FI" sz="2000" dirty="0" err="1" smtClean="0"/>
              <a:t>getLukumaara-metodissa</a:t>
            </a:r>
            <a:r>
              <a:rPr lang="fi-FI" altLang="fi-FI" sz="2000" dirty="0" smtClean="0"/>
              <a:t> ei voisi viitata sukunimeen tai etunimeen tai </a:t>
            </a:r>
            <a:r>
              <a:rPr lang="fi-FI" altLang="fi-FI" sz="2000" dirty="0" err="1" smtClean="0"/>
              <a:t>id-jäsenmuuttujaan</a:t>
            </a:r>
            <a:endParaRPr lang="fi-FI" altLang="fi-FI" sz="2000" dirty="0" smtClean="0"/>
          </a:p>
          <a:p>
            <a:pPr eaLnBrk="1" hangingPunct="1"/>
            <a:r>
              <a:rPr lang="fi-FI" altLang="fi-FI" sz="2100" dirty="0" err="1" smtClean="0"/>
              <a:t>this-viittaus</a:t>
            </a:r>
            <a:r>
              <a:rPr lang="fi-FI" altLang="fi-FI" sz="2100" dirty="0" smtClean="0"/>
              <a:t> ei ole siis käytössä staattisissa metodeissa</a:t>
            </a:r>
          </a:p>
          <a:p>
            <a:pPr eaLnBrk="1" hangingPunct="1"/>
            <a:r>
              <a:rPr lang="fi-FI" altLang="fi-FI" sz="2100" dirty="0" smtClean="0"/>
              <a:t>Staattiset metodit ovat usein työkalumetodeja, jotka tekevät jonkin annetun toiminnon annetuille parametreille. (esim. </a:t>
            </a:r>
            <a:r>
              <a:rPr lang="fi-FI" altLang="fi-FI" sz="2100" dirty="0" err="1" smtClean="0"/>
              <a:t>Math.sqrt</a:t>
            </a:r>
            <a:r>
              <a:rPr lang="fi-FI" altLang="fi-FI" sz="2100" dirty="0" smtClean="0"/>
              <a:t>(), </a:t>
            </a:r>
            <a:r>
              <a:rPr lang="fi-FI" altLang="fi-FI" sz="2100" dirty="0" err="1" smtClean="0"/>
              <a:t>Lukija.lueInt</a:t>
            </a:r>
            <a:r>
              <a:rPr lang="fi-FI" altLang="fi-FI" sz="2100" dirty="0" smtClean="0"/>
              <a:t>())</a:t>
            </a:r>
          </a:p>
        </p:txBody>
      </p:sp>
    </p:spTree>
    <p:extLst>
      <p:ext uri="{BB962C8B-B14F-4D97-AF65-F5344CB8AC3E}">
        <p14:creationId xmlns:p14="http://schemas.microsoft.com/office/powerpoint/2010/main" val="28309854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r>
              <a:rPr lang="fi-FI" altLang="fi-FI" smtClean="0">
                <a:solidFill>
                  <a:srgbClr val="FF0000"/>
                </a:solidFill>
              </a:rPr>
              <a:t>Harjoituksia</a:t>
            </a:r>
          </a:p>
        </p:txBody>
      </p:sp>
      <p:sp>
        <p:nvSpPr>
          <p:cNvPr id="226307" name="Rectangle 3"/>
          <p:cNvSpPr>
            <a:spLocks noGrp="1" noChangeArrowheads="1"/>
          </p:cNvSpPr>
          <p:nvPr>
            <p:ph type="body" idx="1"/>
          </p:nvPr>
        </p:nvSpPr>
        <p:spPr/>
        <p:txBody>
          <a:bodyPr/>
          <a:lstStyle/>
          <a:p>
            <a:pPr eaLnBrk="1" hangingPunct="1"/>
            <a:r>
              <a:rPr lang="fi-FI" altLang="fi-FI" sz="2100" dirty="0" smtClean="0"/>
              <a:t>Muuta harjoitusta ”</a:t>
            </a:r>
            <a:r>
              <a:rPr lang="fi-FI" altLang="fi-FI" sz="2100" dirty="0" err="1" smtClean="0"/>
              <a:t>OpiskelijaTesti</a:t>
            </a:r>
            <a:r>
              <a:rPr lang="fi-FI" altLang="fi-FI" sz="2100" dirty="0" smtClean="0"/>
              <a:t>” siten, että kullekin luodulle pisteelle annetaan oma </a:t>
            </a:r>
            <a:r>
              <a:rPr lang="fi-FI" altLang="fi-FI" sz="2100" dirty="0" err="1" smtClean="0"/>
              <a:t>id-numero</a:t>
            </a:r>
            <a:r>
              <a:rPr lang="fi-FI" altLang="fi-FI" sz="2100" dirty="0" smtClean="0"/>
              <a:t>. Käytä staattista jäsenmuuttujaa, joka toimii laskurina</a:t>
            </a:r>
          </a:p>
          <a:p>
            <a:pPr eaLnBrk="1" hangingPunct="1"/>
            <a:r>
              <a:rPr lang="fi-FI" altLang="fi-FI" sz="2100" dirty="0" smtClean="0"/>
              <a:t>Tee Opiskelija-luokkaan myös metodi, joka palauttaa luotujen opiskelijoiden lukumäärän</a:t>
            </a:r>
          </a:p>
          <a:p>
            <a:pPr eaLnBrk="1" hangingPunct="1"/>
            <a:endParaRPr lang="fi-FI" altLang="fi-FI" sz="2100" dirty="0" smtClean="0"/>
          </a:p>
        </p:txBody>
      </p:sp>
    </p:spTree>
    <p:extLst>
      <p:ext uri="{BB962C8B-B14F-4D97-AF65-F5344CB8AC3E}">
        <p14:creationId xmlns:p14="http://schemas.microsoft.com/office/powerpoint/2010/main" val="8282168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err="1" smtClean="0"/>
              <a:t>Luokkakaavio</a:t>
            </a:r>
            <a:endParaRPr lang="en-US" dirty="0"/>
          </a:p>
        </p:txBody>
      </p:sp>
      <p:sp>
        <p:nvSpPr>
          <p:cNvPr id="3" name="Alaotsikk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86029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Luokkakaavio</a:t>
            </a:r>
          </a:p>
        </p:txBody>
      </p:sp>
      <p:sp>
        <p:nvSpPr>
          <p:cNvPr id="30725" name="Rectangle 5"/>
          <p:cNvSpPr>
            <a:spLocks noChangeArrowheads="1"/>
          </p:cNvSpPr>
          <p:nvPr/>
        </p:nvSpPr>
        <p:spPr bwMode="auto">
          <a:xfrm>
            <a:off x="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buFontTx/>
              <a:buChar char="•"/>
            </a:pPr>
            <a:r>
              <a:rPr lang="fi-FI" altLang="fi-FI" sz="2000"/>
              <a:t>Keskeisin kaaviotyyppi oliosuunnittelussa</a:t>
            </a:r>
          </a:p>
          <a:p>
            <a:pPr lvl="1" eaLnBrk="1" hangingPunct="1">
              <a:spcBef>
                <a:spcPct val="20000"/>
              </a:spcBef>
              <a:buClr>
                <a:schemeClr val="accent2"/>
              </a:buClr>
              <a:buFontTx/>
              <a:buChar char="•"/>
            </a:pPr>
            <a:r>
              <a:rPr lang="fi-FI" altLang="fi-FI" sz="2000"/>
              <a:t>Luokkakaavio kuvaa järjestelmässä olevia oliotyyppejä (luokkia) ja niiden välillä esiintyviä staattisia suhteita</a:t>
            </a:r>
          </a:p>
          <a:p>
            <a:pPr lvl="2" eaLnBrk="1" hangingPunct="1">
              <a:spcBef>
                <a:spcPct val="20000"/>
              </a:spcBef>
              <a:buClr>
                <a:schemeClr val="accent2"/>
              </a:buClr>
              <a:buFontTx/>
              <a:buChar char="•"/>
            </a:pPr>
            <a:r>
              <a:rPr lang="fi-FI" altLang="fi-FI" sz="2000"/>
              <a:t>Luokkien väliset staattiset suhteet jakautuvat kahteen päätyyppiin:</a:t>
            </a:r>
          </a:p>
          <a:p>
            <a:pPr lvl="3" eaLnBrk="1" hangingPunct="1">
              <a:spcBef>
                <a:spcPct val="20000"/>
              </a:spcBef>
              <a:buClr>
                <a:schemeClr val="accent2"/>
              </a:buClr>
              <a:buFontTx/>
              <a:buChar char="•"/>
            </a:pPr>
            <a:r>
              <a:rPr lang="fi-FI" altLang="fi-FI" sz="2000"/>
              <a:t>Assosiaatio: Koulutusohjelmaan kuuluu opiskelijoita (</a:t>
            </a:r>
            <a:r>
              <a:rPr lang="fi-FI" altLang="fi-FI" sz="2000" i="1"/>
              <a:t>”has-a”</a:t>
            </a:r>
            <a:r>
              <a:rPr lang="fi-FI" altLang="fi-FI" sz="2000"/>
              <a:t>)</a:t>
            </a:r>
          </a:p>
          <a:p>
            <a:pPr lvl="3" eaLnBrk="1" hangingPunct="1">
              <a:spcBef>
                <a:spcPct val="20000"/>
              </a:spcBef>
              <a:buClr>
                <a:schemeClr val="accent2"/>
              </a:buClr>
              <a:buFontTx/>
              <a:buChar char="•"/>
            </a:pPr>
            <a:r>
              <a:rPr lang="fi-FI" altLang="fi-FI" sz="2000"/>
              <a:t>Generalisaatio (alityypit): Opiskelija on yksi henkilölaji. Linja-auto on eräänlainen auto. (”</a:t>
            </a:r>
            <a:r>
              <a:rPr lang="fi-FI" altLang="fi-FI" sz="2000" i="1"/>
              <a:t>is-a”</a:t>
            </a:r>
            <a:r>
              <a:rPr lang="fi-FI" altLang="fi-FI" sz="2000"/>
              <a:t>)</a:t>
            </a:r>
          </a:p>
          <a:p>
            <a:pPr lvl="1" eaLnBrk="1" hangingPunct="1">
              <a:spcBef>
                <a:spcPct val="20000"/>
              </a:spcBef>
              <a:buClr>
                <a:schemeClr val="accent2"/>
              </a:buClr>
              <a:buFontTx/>
              <a:buChar char="•"/>
            </a:pPr>
            <a:r>
              <a:rPr lang="fi-FI" altLang="fi-FI" sz="2000"/>
              <a:t>Luokkakaaviossa näkyvät myös</a:t>
            </a:r>
          </a:p>
          <a:p>
            <a:pPr lvl="2" eaLnBrk="1" hangingPunct="1">
              <a:spcBef>
                <a:spcPct val="20000"/>
              </a:spcBef>
              <a:buClr>
                <a:schemeClr val="accent2"/>
              </a:buClr>
              <a:buFontTx/>
              <a:buChar char="•"/>
            </a:pPr>
            <a:r>
              <a:rPr lang="fi-FI" altLang="fi-FI"/>
              <a:t>luokan attribuutit (jäsenmuuttujat)</a:t>
            </a:r>
          </a:p>
          <a:p>
            <a:pPr lvl="2" eaLnBrk="1" hangingPunct="1">
              <a:spcBef>
                <a:spcPct val="20000"/>
              </a:spcBef>
              <a:buClr>
                <a:schemeClr val="accent2"/>
              </a:buClr>
              <a:buFontTx/>
              <a:buChar char="•"/>
            </a:pPr>
            <a:r>
              <a:rPr lang="fi-FI" altLang="fi-FI"/>
              <a:t>metodit (jäsenfunktiot)</a:t>
            </a:r>
          </a:p>
          <a:p>
            <a:pPr lvl="2" eaLnBrk="1" hangingPunct="1">
              <a:spcBef>
                <a:spcPct val="20000"/>
              </a:spcBef>
              <a:buClr>
                <a:schemeClr val="accent2"/>
              </a:buClr>
              <a:buFontTx/>
              <a:buChar char="•"/>
            </a:pPr>
            <a:r>
              <a:rPr lang="fi-FI" altLang="fi-FI"/>
              <a:t>olioden välisiä kytkentöjä koskevat rajoitukset</a:t>
            </a:r>
          </a:p>
        </p:txBody>
      </p:sp>
    </p:spTree>
    <p:extLst>
      <p:ext uri="{BB962C8B-B14F-4D97-AF65-F5344CB8AC3E}">
        <p14:creationId xmlns:p14="http://schemas.microsoft.com/office/powerpoint/2010/main" val="2070532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Luokka</a:t>
            </a:r>
          </a:p>
        </p:txBody>
      </p:sp>
      <p:sp>
        <p:nvSpPr>
          <p:cNvPr id="33797" name="Rectangle 5"/>
          <p:cNvSpPr>
            <a:spLocks noChangeArrowheads="1"/>
          </p:cNvSpPr>
          <p:nvPr/>
        </p:nvSpPr>
        <p:spPr bwMode="auto">
          <a:xfrm>
            <a:off x="0" y="1600200"/>
            <a:ext cx="82296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buFontTx/>
              <a:buChar char="•"/>
            </a:pPr>
            <a:r>
              <a:rPr lang="fi-FI" altLang="fi-FI" sz="2000"/>
              <a:t>Luokka piirretään suorakaiteena, joka on jaettu kolmeen osaan:</a:t>
            </a:r>
          </a:p>
          <a:p>
            <a:pPr lvl="2" eaLnBrk="1" hangingPunct="1">
              <a:spcBef>
                <a:spcPct val="20000"/>
              </a:spcBef>
              <a:buClr>
                <a:schemeClr val="accent2"/>
              </a:buClr>
              <a:buFontTx/>
              <a:buChar char="•"/>
            </a:pPr>
            <a:r>
              <a:rPr lang="fi-FI" altLang="fi-FI"/>
              <a:t>Nimiosa</a:t>
            </a:r>
          </a:p>
          <a:p>
            <a:pPr lvl="2" eaLnBrk="1" hangingPunct="1">
              <a:spcBef>
                <a:spcPct val="20000"/>
              </a:spcBef>
              <a:buClr>
                <a:schemeClr val="accent2"/>
              </a:buClr>
              <a:buFontTx/>
              <a:buChar char="•"/>
            </a:pPr>
            <a:r>
              <a:rPr lang="fi-FI" altLang="fi-FI"/>
              <a:t>Attribuuttiosa (jäsenmuuttujat)</a:t>
            </a:r>
          </a:p>
          <a:p>
            <a:pPr lvl="2" eaLnBrk="1" hangingPunct="1">
              <a:spcBef>
                <a:spcPct val="20000"/>
              </a:spcBef>
              <a:buClr>
                <a:schemeClr val="accent2"/>
              </a:buClr>
              <a:buFontTx/>
              <a:buChar char="•"/>
            </a:pPr>
            <a:r>
              <a:rPr lang="fi-FI" altLang="fi-FI"/>
              <a:t>Operaatio-osa (metodit)</a:t>
            </a:r>
          </a:p>
          <a:p>
            <a:pPr lvl="1" eaLnBrk="1" hangingPunct="1">
              <a:spcBef>
                <a:spcPct val="20000"/>
              </a:spcBef>
              <a:buClr>
                <a:schemeClr val="accent2"/>
              </a:buClr>
            </a:pPr>
            <a:endParaRPr lang="fi-FI" altLang="fi-FI" sz="2000"/>
          </a:p>
        </p:txBody>
      </p:sp>
      <p:sp>
        <p:nvSpPr>
          <p:cNvPr id="33798" name="Rectangle 6"/>
          <p:cNvSpPr>
            <a:spLocks noChangeArrowheads="1"/>
          </p:cNvSpPr>
          <p:nvPr/>
        </p:nvSpPr>
        <p:spPr bwMode="auto">
          <a:xfrm>
            <a:off x="1116013" y="3716338"/>
            <a:ext cx="2951162" cy="27368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i-FI" altLang="fi-FI"/>
          </a:p>
        </p:txBody>
      </p:sp>
      <p:sp>
        <p:nvSpPr>
          <p:cNvPr id="33799" name="Rectangle 7"/>
          <p:cNvSpPr>
            <a:spLocks noChangeArrowheads="1"/>
          </p:cNvSpPr>
          <p:nvPr/>
        </p:nvSpPr>
        <p:spPr bwMode="auto">
          <a:xfrm>
            <a:off x="1116013" y="3716338"/>
            <a:ext cx="2951162"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b="1"/>
              <a:t>Nimi</a:t>
            </a:r>
          </a:p>
        </p:txBody>
      </p:sp>
      <p:sp>
        <p:nvSpPr>
          <p:cNvPr id="33800" name="Rectangle 8"/>
          <p:cNvSpPr>
            <a:spLocks noChangeArrowheads="1"/>
          </p:cNvSpPr>
          <p:nvPr/>
        </p:nvSpPr>
        <p:spPr bwMode="auto">
          <a:xfrm>
            <a:off x="1116013" y="4292600"/>
            <a:ext cx="2951162"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Attribuutit</a:t>
            </a:r>
          </a:p>
        </p:txBody>
      </p:sp>
      <p:sp>
        <p:nvSpPr>
          <p:cNvPr id="33801" name="Rectangle 9"/>
          <p:cNvSpPr>
            <a:spLocks noChangeArrowheads="1"/>
          </p:cNvSpPr>
          <p:nvPr/>
        </p:nvSpPr>
        <p:spPr bwMode="auto">
          <a:xfrm>
            <a:off x="1116013" y="5445125"/>
            <a:ext cx="2951162"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Operaatiot</a:t>
            </a:r>
          </a:p>
        </p:txBody>
      </p:sp>
      <p:sp>
        <p:nvSpPr>
          <p:cNvPr id="33802" name="Rectangle 10"/>
          <p:cNvSpPr>
            <a:spLocks noChangeArrowheads="1"/>
          </p:cNvSpPr>
          <p:nvPr/>
        </p:nvSpPr>
        <p:spPr bwMode="auto">
          <a:xfrm>
            <a:off x="4211638" y="3284538"/>
            <a:ext cx="4557712"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pPr>
            <a:r>
              <a:rPr lang="fi-FI" altLang="fi-FI"/>
              <a:t>	Luokan nimi kirjoitetaan lihavoituna ja keskitettynä</a:t>
            </a:r>
          </a:p>
          <a:p>
            <a:pPr lvl="1" eaLnBrk="1" hangingPunct="1">
              <a:spcBef>
                <a:spcPct val="20000"/>
              </a:spcBef>
              <a:buClr>
                <a:schemeClr val="accent2"/>
              </a:buClr>
            </a:pPr>
            <a:endParaRPr lang="fi-FI" altLang="fi-FI"/>
          </a:p>
          <a:p>
            <a:pPr lvl="1" eaLnBrk="1" hangingPunct="1">
              <a:spcBef>
                <a:spcPct val="20000"/>
              </a:spcBef>
              <a:buClr>
                <a:schemeClr val="accent2"/>
              </a:buClr>
            </a:pPr>
            <a:r>
              <a:rPr lang="fi-FI" altLang="fi-FI"/>
              <a:t>	Luokan nimi tulee valita siten, että se kuvaa sovellusalueen käsitettä ja se on mahdoliisimman yksikäsitteinen.</a:t>
            </a:r>
            <a:br>
              <a:rPr lang="fi-FI" altLang="fi-FI"/>
            </a:br>
            <a:r>
              <a:rPr lang="fi-FI" altLang="fi-FI"/>
              <a:t/>
            </a:r>
            <a:br>
              <a:rPr lang="fi-FI" altLang="fi-FI"/>
            </a:br>
            <a:r>
              <a:rPr lang="fi-FI" altLang="fi-FI"/>
              <a:t>Luokan nimi on yleensä substantiivi (esim. Askelmoottori, Henkilö, tms)</a:t>
            </a:r>
          </a:p>
        </p:txBody>
      </p:sp>
    </p:spTree>
    <p:extLst>
      <p:ext uri="{BB962C8B-B14F-4D97-AF65-F5344CB8AC3E}">
        <p14:creationId xmlns:p14="http://schemas.microsoft.com/office/powerpoint/2010/main" val="31022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Luokan attribuutit</a:t>
            </a:r>
          </a:p>
        </p:txBody>
      </p:sp>
      <p:sp>
        <p:nvSpPr>
          <p:cNvPr id="34821" name="Rectangle 6"/>
          <p:cNvSpPr>
            <a:spLocks noChangeArrowheads="1"/>
          </p:cNvSpPr>
          <p:nvPr/>
        </p:nvSpPr>
        <p:spPr bwMode="auto">
          <a:xfrm>
            <a:off x="827088" y="2492375"/>
            <a:ext cx="2951162"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dirty="0"/>
              <a:t>rekisterinumero: </a:t>
            </a:r>
            <a:r>
              <a:rPr lang="fi-FI" altLang="fi-FI" dirty="0" err="1"/>
              <a:t>String</a:t>
            </a:r>
            <a:endParaRPr lang="fi-FI" altLang="fi-FI" dirty="0"/>
          </a:p>
          <a:p>
            <a:pPr eaLnBrk="1" hangingPunct="1"/>
            <a:r>
              <a:rPr lang="fi-FI" altLang="fi-FI" dirty="0"/>
              <a:t>tiedot: </a:t>
            </a:r>
            <a:r>
              <a:rPr lang="fi-FI" altLang="fi-FI" dirty="0" err="1"/>
              <a:t>AutonTiedot</a:t>
            </a:r>
            <a:endParaRPr lang="fi-FI" altLang="fi-FI" dirty="0"/>
          </a:p>
          <a:p>
            <a:pPr eaLnBrk="1" hangingPunct="1"/>
            <a:r>
              <a:rPr lang="fi-FI" altLang="fi-FI" dirty="0"/>
              <a:t>nopeus: </a:t>
            </a:r>
            <a:r>
              <a:rPr lang="fi-FI" altLang="fi-FI" dirty="0" err="1"/>
              <a:t>double</a:t>
            </a:r>
            <a:endParaRPr lang="fi-FI" altLang="fi-FI" dirty="0"/>
          </a:p>
          <a:p>
            <a:pPr eaLnBrk="1" hangingPunct="1"/>
            <a:r>
              <a:rPr lang="fi-FI" altLang="fi-FI" dirty="0"/>
              <a:t>suunta: </a:t>
            </a:r>
            <a:r>
              <a:rPr lang="fi-FI" altLang="fi-FI" dirty="0" err="1"/>
              <a:t>int</a:t>
            </a:r>
            <a:endParaRPr lang="fi-FI" altLang="fi-FI" dirty="0"/>
          </a:p>
        </p:txBody>
      </p:sp>
      <p:sp>
        <p:nvSpPr>
          <p:cNvPr id="34822" name="Rectangle 7"/>
          <p:cNvSpPr>
            <a:spLocks noChangeArrowheads="1"/>
          </p:cNvSpPr>
          <p:nvPr/>
        </p:nvSpPr>
        <p:spPr bwMode="auto">
          <a:xfrm>
            <a:off x="827088" y="3644900"/>
            <a:ext cx="2951162"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Operaatiot</a:t>
            </a:r>
          </a:p>
        </p:txBody>
      </p:sp>
      <p:sp>
        <p:nvSpPr>
          <p:cNvPr id="34823" name="Rectangle 8"/>
          <p:cNvSpPr>
            <a:spLocks noChangeArrowheads="1"/>
          </p:cNvSpPr>
          <p:nvPr/>
        </p:nvSpPr>
        <p:spPr bwMode="auto">
          <a:xfrm>
            <a:off x="827088" y="1916113"/>
            <a:ext cx="2951162"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b="1"/>
              <a:t>Auto</a:t>
            </a:r>
          </a:p>
        </p:txBody>
      </p:sp>
      <p:sp>
        <p:nvSpPr>
          <p:cNvPr id="34824" name="Rectangle 9"/>
          <p:cNvSpPr>
            <a:spLocks noChangeArrowheads="1"/>
          </p:cNvSpPr>
          <p:nvPr/>
        </p:nvSpPr>
        <p:spPr bwMode="auto">
          <a:xfrm>
            <a:off x="4211638" y="1628775"/>
            <a:ext cx="45577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pPr>
            <a:r>
              <a:rPr lang="fi-FI" altLang="fi-FI"/>
              <a:t>Attribuutit kuvaavat luokan olioiden ominaisuuksia. Usein attribuutit kertovat myös missä tilassa olio on.</a:t>
            </a:r>
          </a:p>
          <a:p>
            <a:pPr lvl="1" eaLnBrk="1" hangingPunct="1">
              <a:spcBef>
                <a:spcPct val="20000"/>
              </a:spcBef>
              <a:buClr>
                <a:schemeClr val="accent2"/>
              </a:buClr>
            </a:pPr>
            <a:endParaRPr lang="fi-FI" altLang="fi-FI"/>
          </a:p>
          <a:p>
            <a:pPr lvl="1" eaLnBrk="1" hangingPunct="1">
              <a:spcBef>
                <a:spcPct val="20000"/>
              </a:spcBef>
              <a:buClr>
                <a:schemeClr val="accent2"/>
              </a:buClr>
            </a:pPr>
            <a:r>
              <a:rPr lang="fi-FI" altLang="fi-FI"/>
              <a:t>	Keskimmäisessä laatikossa on luokan attribuutit (jäsenmuuttujat)</a:t>
            </a:r>
          </a:p>
          <a:p>
            <a:pPr lvl="1" eaLnBrk="1" hangingPunct="1">
              <a:spcBef>
                <a:spcPct val="20000"/>
              </a:spcBef>
              <a:buClr>
                <a:schemeClr val="accent2"/>
              </a:buClr>
              <a:buFontTx/>
              <a:buChar char="•"/>
            </a:pPr>
            <a:r>
              <a:rPr lang="fi-FI" altLang="fi-FI"/>
              <a:t>Attribuutin nimi kirjoitetaan pienellä</a:t>
            </a:r>
          </a:p>
          <a:p>
            <a:pPr lvl="1" eaLnBrk="1" hangingPunct="1">
              <a:spcBef>
                <a:spcPct val="20000"/>
              </a:spcBef>
              <a:buClr>
                <a:schemeClr val="accent2"/>
              </a:buClr>
              <a:buFontTx/>
              <a:buChar char="•"/>
            </a:pPr>
            <a:r>
              <a:rPr lang="fi-FI" altLang="fi-FI"/>
              <a:t>Attribuutin tyyppi merkitään attribuutin nimen perään</a:t>
            </a:r>
          </a:p>
          <a:p>
            <a:pPr lvl="2" eaLnBrk="1" hangingPunct="1">
              <a:spcBef>
                <a:spcPct val="20000"/>
              </a:spcBef>
              <a:buClr>
                <a:schemeClr val="accent2"/>
              </a:buClr>
              <a:buFontTx/>
              <a:buChar char="•"/>
            </a:pPr>
            <a:r>
              <a:rPr lang="fi-FI" altLang="fi-FI" sz="1600"/>
              <a:t>int</a:t>
            </a:r>
          </a:p>
          <a:p>
            <a:pPr lvl="2" eaLnBrk="1" hangingPunct="1">
              <a:spcBef>
                <a:spcPct val="20000"/>
              </a:spcBef>
              <a:buClr>
                <a:schemeClr val="accent2"/>
              </a:buClr>
              <a:buFontTx/>
              <a:buChar char="•"/>
            </a:pPr>
            <a:r>
              <a:rPr lang="fi-FI" altLang="fi-FI" sz="1600"/>
              <a:t>double</a:t>
            </a:r>
          </a:p>
          <a:p>
            <a:pPr lvl="2" eaLnBrk="1" hangingPunct="1">
              <a:spcBef>
                <a:spcPct val="20000"/>
              </a:spcBef>
              <a:buClr>
                <a:schemeClr val="accent2"/>
              </a:buClr>
              <a:buFontTx/>
              <a:buChar char="•"/>
            </a:pPr>
            <a:r>
              <a:rPr lang="fi-FI" altLang="fi-FI" sz="1600"/>
              <a:t>String</a:t>
            </a:r>
          </a:p>
          <a:p>
            <a:pPr lvl="2" eaLnBrk="1" hangingPunct="1">
              <a:spcBef>
                <a:spcPct val="20000"/>
              </a:spcBef>
              <a:buClr>
                <a:schemeClr val="accent2"/>
              </a:buClr>
              <a:buFontTx/>
              <a:buChar char="•"/>
            </a:pPr>
            <a:r>
              <a:rPr lang="fi-FI" altLang="fi-FI" sz="1600"/>
              <a:t>boolean</a:t>
            </a:r>
          </a:p>
          <a:p>
            <a:pPr lvl="2" eaLnBrk="1" hangingPunct="1">
              <a:spcBef>
                <a:spcPct val="20000"/>
              </a:spcBef>
              <a:buClr>
                <a:schemeClr val="accent2"/>
              </a:buClr>
              <a:buFontTx/>
              <a:buChar char="•"/>
            </a:pPr>
            <a:r>
              <a:rPr lang="fi-FI" altLang="fi-FI" sz="1600"/>
              <a:t>Rakenteinen tyyppi (esim. jokin toinen luokka)</a:t>
            </a:r>
          </a:p>
          <a:p>
            <a:pPr lvl="2" eaLnBrk="1" hangingPunct="1">
              <a:spcBef>
                <a:spcPct val="20000"/>
              </a:spcBef>
              <a:buClr>
                <a:schemeClr val="accent2"/>
              </a:buClr>
              <a:buFontTx/>
              <a:buChar char="•"/>
            </a:pPr>
            <a:r>
              <a:rPr lang="fi-FI" altLang="fi-FI" sz="1600"/>
              <a:t>jne</a:t>
            </a:r>
          </a:p>
        </p:txBody>
      </p:sp>
    </p:spTree>
    <p:extLst>
      <p:ext uri="{BB962C8B-B14F-4D97-AF65-F5344CB8AC3E}">
        <p14:creationId xmlns:p14="http://schemas.microsoft.com/office/powerpoint/2010/main" val="8810158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5"/>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Luokan attribuuttien näkyvyys</a:t>
            </a:r>
          </a:p>
        </p:txBody>
      </p:sp>
      <p:sp>
        <p:nvSpPr>
          <p:cNvPr id="35845" name="Rectangle 6"/>
          <p:cNvSpPr>
            <a:spLocks noChangeArrowheads="1"/>
          </p:cNvSpPr>
          <p:nvPr/>
        </p:nvSpPr>
        <p:spPr bwMode="auto">
          <a:xfrm>
            <a:off x="827088" y="2492375"/>
            <a:ext cx="2951162"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 rekisterinumero: String</a:t>
            </a:r>
          </a:p>
          <a:p>
            <a:pPr eaLnBrk="1" hangingPunct="1"/>
            <a:r>
              <a:rPr lang="fi-FI" altLang="fi-FI"/>
              <a:t>- tiedot: AutonTiedot</a:t>
            </a:r>
          </a:p>
          <a:p>
            <a:pPr eaLnBrk="1" hangingPunct="1"/>
            <a:r>
              <a:rPr lang="fi-FI" altLang="fi-FI"/>
              <a:t>- nopeus: double</a:t>
            </a:r>
          </a:p>
          <a:p>
            <a:pPr eaLnBrk="1" hangingPunct="1"/>
            <a:r>
              <a:rPr lang="fi-FI" altLang="fi-FI"/>
              <a:t>- suunta: int</a:t>
            </a:r>
          </a:p>
        </p:txBody>
      </p:sp>
      <p:sp>
        <p:nvSpPr>
          <p:cNvPr id="35846" name="Rectangle 7"/>
          <p:cNvSpPr>
            <a:spLocks noChangeArrowheads="1"/>
          </p:cNvSpPr>
          <p:nvPr/>
        </p:nvSpPr>
        <p:spPr bwMode="auto">
          <a:xfrm>
            <a:off x="827088" y="3644900"/>
            <a:ext cx="2951162"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Operaatiot</a:t>
            </a:r>
          </a:p>
        </p:txBody>
      </p:sp>
      <p:sp>
        <p:nvSpPr>
          <p:cNvPr id="35847" name="Rectangle 8"/>
          <p:cNvSpPr>
            <a:spLocks noChangeArrowheads="1"/>
          </p:cNvSpPr>
          <p:nvPr/>
        </p:nvSpPr>
        <p:spPr bwMode="auto">
          <a:xfrm>
            <a:off x="827088" y="1916113"/>
            <a:ext cx="2951162"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b="1"/>
              <a:t>Auto</a:t>
            </a:r>
          </a:p>
        </p:txBody>
      </p:sp>
      <p:sp>
        <p:nvSpPr>
          <p:cNvPr id="35848" name="Rectangle 9"/>
          <p:cNvSpPr>
            <a:spLocks noChangeArrowheads="1"/>
          </p:cNvSpPr>
          <p:nvPr/>
        </p:nvSpPr>
        <p:spPr bwMode="auto">
          <a:xfrm>
            <a:off x="4211638" y="1628775"/>
            <a:ext cx="45577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buFontTx/>
              <a:buChar char="•"/>
            </a:pPr>
            <a:r>
              <a:rPr lang="fi-FI" altLang="fi-FI" dirty="0"/>
              <a:t>Näkyvyys kertoo, onko attribuutti näkyvissä ja käsiteltävissä muista luokista kuin siitä, jossa se sijaitsee.</a:t>
            </a:r>
          </a:p>
          <a:p>
            <a:pPr lvl="1" eaLnBrk="1" hangingPunct="1">
              <a:spcBef>
                <a:spcPct val="20000"/>
              </a:spcBef>
              <a:buClr>
                <a:schemeClr val="accent2"/>
              </a:buClr>
              <a:buFontTx/>
              <a:buChar char="•"/>
            </a:pPr>
            <a:r>
              <a:rPr lang="fi-FI" altLang="fi-FI" dirty="0"/>
              <a:t>Näkyvyys merkitään ensimmäiseksi seuraavilla symboleilla:</a:t>
            </a:r>
          </a:p>
          <a:p>
            <a:pPr lvl="2" eaLnBrk="1" hangingPunct="1">
              <a:spcBef>
                <a:spcPct val="20000"/>
              </a:spcBef>
              <a:buClr>
                <a:schemeClr val="accent2"/>
              </a:buClr>
              <a:buFontTx/>
              <a:buChar char="•"/>
            </a:pPr>
            <a:r>
              <a:rPr lang="fi-FI" altLang="fi-FI" sz="1600" dirty="0"/>
              <a:t>+: </a:t>
            </a:r>
            <a:r>
              <a:rPr lang="fi-FI" altLang="fi-FI" sz="1600" dirty="0" err="1"/>
              <a:t>public</a:t>
            </a:r>
            <a:r>
              <a:rPr lang="fi-FI" altLang="fi-FI" sz="1600" dirty="0"/>
              <a:t> (julkinen eli luokan ulkopuolella käytettävissä oleva muuttuja)</a:t>
            </a:r>
          </a:p>
          <a:p>
            <a:pPr lvl="2" eaLnBrk="1" hangingPunct="1">
              <a:spcBef>
                <a:spcPct val="20000"/>
              </a:spcBef>
              <a:buClr>
                <a:schemeClr val="accent2"/>
              </a:buClr>
              <a:buFontTx/>
              <a:buChar char="•"/>
            </a:pPr>
            <a:r>
              <a:rPr lang="fi-FI" altLang="fi-FI" sz="1600" dirty="0"/>
              <a:t>#: </a:t>
            </a:r>
            <a:r>
              <a:rPr lang="fi-FI" altLang="fi-FI" sz="1600" dirty="0" err="1"/>
              <a:t>protected</a:t>
            </a:r>
            <a:r>
              <a:rPr lang="fi-FI" altLang="fi-FI" sz="1600" dirty="0"/>
              <a:t> (suojattu, jäsenmuuttuja on käytettävissä luokan sisällä ja perityissä luokissa)</a:t>
            </a:r>
          </a:p>
          <a:p>
            <a:pPr lvl="2" eaLnBrk="1" hangingPunct="1">
              <a:spcBef>
                <a:spcPct val="20000"/>
              </a:spcBef>
              <a:buClr>
                <a:schemeClr val="accent2"/>
              </a:buClr>
              <a:buFontTx/>
              <a:buChar char="•"/>
            </a:pPr>
            <a:r>
              <a:rPr lang="fi-FI" altLang="fi-FI" sz="1600" dirty="0"/>
              <a:t>-: </a:t>
            </a:r>
            <a:r>
              <a:rPr lang="fi-FI" altLang="fi-FI" sz="1600" dirty="0" err="1"/>
              <a:t>private</a:t>
            </a:r>
            <a:r>
              <a:rPr lang="fi-FI" altLang="fi-FI" sz="1600" dirty="0"/>
              <a:t> (yksityinen eli vain luokan sisällä käytössä oleva jäsenmuuttuja)</a:t>
            </a:r>
          </a:p>
          <a:p>
            <a:pPr lvl="1" eaLnBrk="1" hangingPunct="1">
              <a:spcBef>
                <a:spcPct val="20000"/>
              </a:spcBef>
              <a:buClr>
                <a:schemeClr val="accent2"/>
              </a:buClr>
              <a:buFontTx/>
              <a:buChar char="•"/>
            </a:pPr>
            <a:r>
              <a:rPr lang="fi-FI" altLang="fi-FI" dirty="0" smtClean="0"/>
              <a:t>Jos </a:t>
            </a:r>
            <a:r>
              <a:rPr lang="fi-FI" altLang="fi-FI" dirty="0"/>
              <a:t>näkyvyysmerkintää ei ole on näkyvyys määrittelemätön.</a:t>
            </a:r>
          </a:p>
        </p:txBody>
      </p:sp>
    </p:spTree>
    <p:extLst>
      <p:ext uri="{BB962C8B-B14F-4D97-AF65-F5344CB8AC3E}">
        <p14:creationId xmlns:p14="http://schemas.microsoft.com/office/powerpoint/2010/main" val="3991599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fi-FI" dirty="0" smtClean="0"/>
              <a:t>Olio</a:t>
            </a:r>
          </a:p>
        </p:txBody>
      </p:sp>
      <p:sp>
        <p:nvSpPr>
          <p:cNvPr id="120835" name="Rectangle 3"/>
          <p:cNvSpPr>
            <a:spLocks noGrp="1" noChangeArrowheads="1"/>
          </p:cNvSpPr>
          <p:nvPr>
            <p:ph type="body" idx="1"/>
          </p:nvPr>
        </p:nvSpPr>
        <p:spPr/>
        <p:txBody>
          <a:bodyPr>
            <a:normAutofit fontScale="92500"/>
          </a:bodyPr>
          <a:lstStyle/>
          <a:p>
            <a:pPr eaLnBrk="1" hangingPunct="1"/>
            <a:r>
              <a:rPr lang="fi-FI" sz="2800" dirty="0" smtClean="0"/>
              <a:t>Ohjelmoinnin peruskurssilla opeteltiin jakamaan ohjelma toiminnallisiin osiin metodien (funktioiden) avulla.</a:t>
            </a:r>
          </a:p>
          <a:p>
            <a:pPr eaLnBrk="1" hangingPunct="1"/>
            <a:r>
              <a:rPr lang="fi-FI" sz="2800" dirty="0" smtClean="0"/>
              <a:t>Olio-ohjelmoinnissa rakennuspalikoita eivät ole vain muuttujat ja metodit, vaan suuremmat kokonaisuudet eli luokat (</a:t>
            </a:r>
            <a:r>
              <a:rPr lang="fi-FI" sz="2800" dirty="0" err="1" smtClean="0"/>
              <a:t>class</a:t>
            </a:r>
            <a:r>
              <a:rPr lang="fi-FI" sz="2800" dirty="0" smtClean="0"/>
              <a:t>) ja niiden ilmentymät oliot (</a:t>
            </a:r>
            <a:r>
              <a:rPr lang="fi-FI" sz="2800" dirty="0" err="1" smtClean="0"/>
              <a:t>object</a:t>
            </a:r>
            <a:r>
              <a:rPr lang="fi-FI" sz="2800" dirty="0" smtClean="0"/>
              <a:t>)</a:t>
            </a:r>
          </a:p>
          <a:p>
            <a:pPr eaLnBrk="1" hangingPunct="1"/>
            <a:r>
              <a:rPr lang="fi-FI" sz="2800" dirty="0" smtClean="0"/>
              <a:t>Olio on jokin ympäristöstään erottuva kokonaisuus, jolla on oma identiteetti, sisäinen rakenne, käytös ja viitteet ympäristöönsä</a:t>
            </a:r>
          </a:p>
          <a:p>
            <a:pPr eaLnBrk="1" hangingPunct="1"/>
            <a:r>
              <a:rPr lang="fi-FI" sz="2800" dirty="0" smtClean="0"/>
              <a:t>Oliot kommunikoivat keskenään lähettämällä toisilleen viestejä</a:t>
            </a:r>
          </a:p>
        </p:txBody>
      </p:sp>
    </p:spTree>
    <p:extLst>
      <p:ext uri="{BB962C8B-B14F-4D97-AF65-F5344CB8AC3E}">
        <p14:creationId xmlns:p14="http://schemas.microsoft.com/office/powerpoint/2010/main" val="24479437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Luokan operaatiot</a:t>
            </a:r>
          </a:p>
        </p:txBody>
      </p:sp>
      <p:sp>
        <p:nvSpPr>
          <p:cNvPr id="36869" name="Rectangle 5"/>
          <p:cNvSpPr>
            <a:spLocks noChangeArrowheads="1"/>
          </p:cNvSpPr>
          <p:nvPr/>
        </p:nvSpPr>
        <p:spPr bwMode="auto">
          <a:xfrm>
            <a:off x="468313" y="2429701"/>
            <a:ext cx="4175125"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 rekisterinumero: String</a:t>
            </a:r>
          </a:p>
          <a:p>
            <a:pPr eaLnBrk="1" hangingPunct="1"/>
            <a:r>
              <a:rPr lang="fi-FI" altLang="fi-FI"/>
              <a:t>- tiedot: AutonTiedot</a:t>
            </a:r>
          </a:p>
          <a:p>
            <a:pPr eaLnBrk="1" hangingPunct="1"/>
            <a:r>
              <a:rPr lang="fi-FI" altLang="fi-FI"/>
              <a:t>- nopeus: double</a:t>
            </a:r>
          </a:p>
          <a:p>
            <a:pPr eaLnBrk="1" hangingPunct="1"/>
            <a:r>
              <a:rPr lang="fi-FI" altLang="fi-FI"/>
              <a:t>- suunta: int</a:t>
            </a:r>
          </a:p>
        </p:txBody>
      </p:sp>
      <p:sp>
        <p:nvSpPr>
          <p:cNvPr id="36870" name="Rectangle 6"/>
          <p:cNvSpPr>
            <a:spLocks noChangeArrowheads="1"/>
          </p:cNvSpPr>
          <p:nvPr/>
        </p:nvSpPr>
        <p:spPr bwMode="auto">
          <a:xfrm>
            <a:off x="468313" y="3582226"/>
            <a:ext cx="4175125"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 käynnistä()</a:t>
            </a:r>
          </a:p>
          <a:p>
            <a:pPr eaLnBrk="1" hangingPunct="1"/>
            <a:r>
              <a:rPr lang="fi-FI" altLang="fi-FI"/>
              <a:t>+ aja(nopeus : double, suunta: integer);</a:t>
            </a:r>
          </a:p>
          <a:p>
            <a:pPr eaLnBrk="1" hangingPunct="1"/>
            <a:r>
              <a:rPr lang="fi-FI" altLang="fi-FI"/>
              <a:t>+ haeTiedot(): AutonTiedot</a:t>
            </a:r>
          </a:p>
        </p:txBody>
      </p:sp>
      <p:sp>
        <p:nvSpPr>
          <p:cNvPr id="36871" name="Rectangle 7"/>
          <p:cNvSpPr>
            <a:spLocks noChangeArrowheads="1"/>
          </p:cNvSpPr>
          <p:nvPr/>
        </p:nvSpPr>
        <p:spPr bwMode="auto">
          <a:xfrm>
            <a:off x="468313" y="1853439"/>
            <a:ext cx="4175125"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b="1"/>
              <a:t>Auto</a:t>
            </a:r>
          </a:p>
        </p:txBody>
      </p:sp>
      <p:sp>
        <p:nvSpPr>
          <p:cNvPr id="36872" name="Rectangle 8"/>
          <p:cNvSpPr>
            <a:spLocks noChangeArrowheads="1"/>
          </p:cNvSpPr>
          <p:nvPr/>
        </p:nvSpPr>
        <p:spPr bwMode="auto">
          <a:xfrm>
            <a:off x="4211638" y="1628775"/>
            <a:ext cx="45577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pPr>
            <a:endParaRPr lang="fi-FI" altLang="fi-FI"/>
          </a:p>
        </p:txBody>
      </p:sp>
      <p:sp>
        <p:nvSpPr>
          <p:cNvPr id="36873" name="Rectangle 9"/>
          <p:cNvSpPr>
            <a:spLocks noChangeArrowheads="1"/>
          </p:cNvSpPr>
          <p:nvPr/>
        </p:nvSpPr>
        <p:spPr bwMode="auto">
          <a:xfrm>
            <a:off x="4427538" y="1844675"/>
            <a:ext cx="45577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pPr>
            <a:r>
              <a:rPr lang="fi-FI" altLang="fi-FI"/>
              <a:t>Operaatioilla (metodeilla) käsitellään attribuutteja tai tehdään muita toimenpiteitä</a:t>
            </a:r>
          </a:p>
          <a:p>
            <a:pPr lvl="1" eaLnBrk="1" hangingPunct="1">
              <a:spcBef>
                <a:spcPct val="20000"/>
              </a:spcBef>
              <a:buClr>
                <a:schemeClr val="accent2"/>
              </a:buClr>
            </a:pPr>
            <a:endParaRPr lang="fi-FI" altLang="fi-FI"/>
          </a:p>
          <a:p>
            <a:pPr lvl="1" eaLnBrk="1" hangingPunct="1">
              <a:spcBef>
                <a:spcPct val="20000"/>
              </a:spcBef>
              <a:buClr>
                <a:schemeClr val="accent2"/>
              </a:buClr>
              <a:buFontTx/>
              <a:buChar char="•"/>
            </a:pPr>
            <a:r>
              <a:rPr lang="fi-FI" altLang="fi-FI"/>
              <a:t>Samat näkyvyysmerkinnät kuin attribuuteilla</a:t>
            </a:r>
          </a:p>
          <a:p>
            <a:pPr lvl="1" eaLnBrk="1" hangingPunct="1">
              <a:spcBef>
                <a:spcPct val="20000"/>
              </a:spcBef>
              <a:buClr>
                <a:schemeClr val="accent2"/>
              </a:buClr>
              <a:buFontTx/>
              <a:buChar char="•"/>
            </a:pPr>
            <a:r>
              <a:rPr lang="fi-FI" altLang="fi-FI"/>
              <a:t>parametrit merkitään sulkuihin operaation nimen perään.</a:t>
            </a:r>
          </a:p>
          <a:p>
            <a:pPr lvl="1" eaLnBrk="1" hangingPunct="1">
              <a:spcBef>
                <a:spcPct val="20000"/>
              </a:spcBef>
              <a:buClr>
                <a:schemeClr val="accent2"/>
              </a:buClr>
              <a:buFontTx/>
              <a:buChar char="•"/>
            </a:pPr>
            <a:r>
              <a:rPr lang="fi-FI" altLang="fi-FI"/>
              <a:t>Mahdollinen paluutyyppi tulee viimeiseksi kaksoispisteen perään.</a:t>
            </a:r>
          </a:p>
          <a:p>
            <a:pPr lvl="1" eaLnBrk="1" hangingPunct="1">
              <a:spcBef>
                <a:spcPct val="20000"/>
              </a:spcBef>
              <a:buClr>
                <a:schemeClr val="accent2"/>
              </a:buClr>
              <a:buFontTx/>
              <a:buChar char="•"/>
            </a:pPr>
            <a:endParaRPr lang="fi-FI" altLang="fi-FI"/>
          </a:p>
          <a:p>
            <a:pPr lvl="1" eaLnBrk="1" hangingPunct="1">
              <a:spcBef>
                <a:spcPct val="20000"/>
              </a:spcBef>
              <a:buClr>
                <a:schemeClr val="accent2"/>
              </a:buClr>
              <a:buFontTx/>
              <a:buChar char="•"/>
            </a:pPr>
            <a:r>
              <a:rPr lang="fi-FI" altLang="fi-FI"/>
              <a:t>Paluutyyppi ja parametrit voidaan jättää pois kaaviosta (ellei ole samannimisiä (ylikuormitettuja) operaatioita</a:t>
            </a:r>
          </a:p>
        </p:txBody>
      </p:sp>
    </p:spTree>
    <p:extLst>
      <p:ext uri="{BB962C8B-B14F-4D97-AF65-F5344CB8AC3E}">
        <p14:creationId xmlns:p14="http://schemas.microsoft.com/office/powerpoint/2010/main" val="17568166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0B7794-FEEC-4AA8-B7A1-22090353FFB6}" type="slidenum">
              <a:rPr lang="fi-FI" altLang="fi-FI" smtClean="0"/>
              <a:pPr eaLnBrk="1" hangingPunct="1"/>
              <a:t>61</a:t>
            </a:fld>
            <a:endParaRPr lang="fi-FI" altLang="fi-FI" smtClean="0"/>
          </a:p>
        </p:txBody>
      </p:sp>
      <p:sp>
        <p:nvSpPr>
          <p:cNvPr id="1029"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E</a:t>
            </a:r>
            <a:r>
              <a:rPr lang="fi-FI" altLang="fi-FI" sz="4400" dirty="0" smtClean="0"/>
              <a:t>simerkki</a:t>
            </a:r>
            <a:endParaRPr lang="fi-FI" altLang="fi-FI" sz="4400" dirty="0"/>
          </a:p>
        </p:txBody>
      </p:sp>
      <p:sp>
        <p:nvSpPr>
          <p:cNvPr id="1030" name="Rectangle 5"/>
          <p:cNvSpPr>
            <a:spLocks noChangeArrowheads="1"/>
          </p:cNvSpPr>
          <p:nvPr/>
        </p:nvSpPr>
        <p:spPr bwMode="auto">
          <a:xfrm>
            <a:off x="468313" y="2492375"/>
            <a:ext cx="4175125"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 rekisterinumero: String</a:t>
            </a:r>
          </a:p>
          <a:p>
            <a:pPr eaLnBrk="1" hangingPunct="1"/>
            <a:r>
              <a:rPr lang="fi-FI" altLang="fi-FI"/>
              <a:t>- tiedot: AutonTiedot</a:t>
            </a:r>
          </a:p>
          <a:p>
            <a:pPr eaLnBrk="1" hangingPunct="1"/>
            <a:r>
              <a:rPr lang="fi-FI" altLang="fi-FI"/>
              <a:t>- nopeus: double</a:t>
            </a:r>
          </a:p>
          <a:p>
            <a:pPr eaLnBrk="1" hangingPunct="1"/>
            <a:r>
              <a:rPr lang="fi-FI" altLang="fi-FI"/>
              <a:t>- suunta: int</a:t>
            </a:r>
          </a:p>
        </p:txBody>
      </p:sp>
      <p:sp>
        <p:nvSpPr>
          <p:cNvPr id="1031" name="Rectangle 6"/>
          <p:cNvSpPr>
            <a:spLocks noChangeArrowheads="1"/>
          </p:cNvSpPr>
          <p:nvPr/>
        </p:nvSpPr>
        <p:spPr bwMode="auto">
          <a:xfrm>
            <a:off x="468313" y="3644900"/>
            <a:ext cx="4175125"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 käynnistä()</a:t>
            </a:r>
          </a:p>
          <a:p>
            <a:pPr eaLnBrk="1" hangingPunct="1"/>
            <a:r>
              <a:rPr lang="fi-FI" altLang="fi-FI"/>
              <a:t>+ aja(nopeus : double, suunta integer);</a:t>
            </a:r>
          </a:p>
          <a:p>
            <a:pPr eaLnBrk="1" hangingPunct="1"/>
            <a:r>
              <a:rPr lang="fi-FI" altLang="fi-FI"/>
              <a:t>+ haeTiedot(): AutonTiedot</a:t>
            </a:r>
          </a:p>
        </p:txBody>
      </p:sp>
      <p:sp>
        <p:nvSpPr>
          <p:cNvPr id="1032" name="Rectangle 7"/>
          <p:cNvSpPr>
            <a:spLocks noChangeArrowheads="1"/>
          </p:cNvSpPr>
          <p:nvPr/>
        </p:nvSpPr>
        <p:spPr bwMode="auto">
          <a:xfrm>
            <a:off x="468313" y="1916113"/>
            <a:ext cx="4175125"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b="1"/>
              <a:t>Auto</a:t>
            </a:r>
          </a:p>
        </p:txBody>
      </p:sp>
      <p:graphicFrame>
        <p:nvGraphicFramePr>
          <p:cNvPr id="1026" name="Object 8"/>
          <p:cNvGraphicFramePr>
            <a:graphicFrameLocks noChangeAspect="1"/>
          </p:cNvGraphicFramePr>
          <p:nvPr/>
        </p:nvGraphicFramePr>
        <p:xfrm>
          <a:off x="4716463" y="1196975"/>
          <a:ext cx="4262437" cy="5545138"/>
        </p:xfrm>
        <a:graphic>
          <a:graphicData uri="http://schemas.openxmlformats.org/presentationml/2006/ole">
            <mc:AlternateContent xmlns:mc="http://schemas.openxmlformats.org/markup-compatibility/2006">
              <mc:Choice xmlns:v="urn:schemas-microsoft-com:vml" Requires="v">
                <p:oleObj spid="_x0000_s1084" name="Bittikartta" r:id="rId3" imgW="3514286" imgH="4571429" progId="Paint.Picture">
                  <p:embed/>
                </p:oleObj>
              </mc:Choice>
              <mc:Fallback>
                <p:oleObj name="Bittikartta" r:id="rId3" imgW="3514286" imgH="45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1196975"/>
                        <a:ext cx="4262437"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555513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Luokkien löytäminen</a:t>
            </a:r>
          </a:p>
        </p:txBody>
      </p:sp>
      <p:sp>
        <p:nvSpPr>
          <p:cNvPr id="49157" name="Rectangle 5"/>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fi-FI" altLang="fi-FI" sz="2000" dirty="0"/>
              <a:t>Seuraavat kysymykset voivat auttaa luokkien tunnistamisessa</a:t>
            </a:r>
          </a:p>
          <a:p>
            <a:pPr lvl="1" eaLnBrk="1" hangingPunct="1">
              <a:spcBef>
                <a:spcPct val="20000"/>
              </a:spcBef>
              <a:buFontTx/>
              <a:buChar char="–"/>
            </a:pPr>
            <a:r>
              <a:rPr lang="fi-FI" altLang="fi-FI" dirty="0"/>
              <a:t>Onko olemassa tietoa, joka pitäisi tallentaa tai analysoida. Jos jotain tietoa pitää tallentaa muuntaa tai analysoida, on se mahdollinen luokka</a:t>
            </a:r>
          </a:p>
          <a:p>
            <a:pPr lvl="1" eaLnBrk="1" hangingPunct="1">
              <a:spcBef>
                <a:spcPct val="20000"/>
              </a:spcBef>
              <a:buFontTx/>
              <a:buChar char="–"/>
            </a:pPr>
            <a:r>
              <a:rPr lang="fi-FI" altLang="fi-FI" dirty="0"/>
              <a:t>Onko olemassa ulkoisia järjestelmiä. Ulkoiset järjestelmät (tai rajapinnat niihin) ovat mahdollisia luokkia</a:t>
            </a:r>
          </a:p>
          <a:p>
            <a:pPr lvl="1" eaLnBrk="1" hangingPunct="1">
              <a:spcBef>
                <a:spcPct val="20000"/>
              </a:spcBef>
              <a:buFontTx/>
              <a:buChar char="–"/>
            </a:pPr>
            <a:r>
              <a:rPr lang="fi-FI" altLang="fi-FI" dirty="0"/>
              <a:t>Onko olemassa kaavoja, luokkakirjastoja, komponentteja tai muita vastaavia rakennelmia. Näistä voidaan usein muodostaa luokkia.</a:t>
            </a:r>
          </a:p>
          <a:p>
            <a:pPr lvl="1" eaLnBrk="1" hangingPunct="1">
              <a:spcBef>
                <a:spcPct val="20000"/>
              </a:spcBef>
              <a:buFontTx/>
              <a:buChar char="–"/>
            </a:pPr>
            <a:r>
              <a:rPr lang="fi-FI" altLang="fi-FI" dirty="0"/>
              <a:t>Käsitteleekö järjestelmä laitteita. Tekniset laitteet tai rajapinnat laitteiden käyttämiseksi ovat usein hyviä luokkia. (</a:t>
            </a:r>
            <a:r>
              <a:rPr lang="fi-FI" altLang="fi-FI" dirty="0" err="1"/>
              <a:t>GPS-vastaanotin</a:t>
            </a:r>
            <a:r>
              <a:rPr lang="fi-FI" altLang="fi-FI" dirty="0"/>
              <a:t>, kuljetin)</a:t>
            </a:r>
          </a:p>
          <a:p>
            <a:pPr lvl="1" eaLnBrk="1" hangingPunct="1">
              <a:spcBef>
                <a:spcPct val="20000"/>
              </a:spcBef>
              <a:buFontTx/>
              <a:buChar char="–"/>
            </a:pPr>
            <a:r>
              <a:rPr lang="fi-FI" altLang="fi-FI" dirty="0"/>
              <a:t>Onko olemassa organisaation osia. Liiketoimintamalleissa organisaation kuvaaminen tehdään usein luokilla (koulutusohjelma, projekti)</a:t>
            </a:r>
          </a:p>
          <a:p>
            <a:pPr lvl="1" eaLnBrk="1" hangingPunct="1">
              <a:spcBef>
                <a:spcPct val="20000"/>
              </a:spcBef>
              <a:buFontTx/>
              <a:buChar char="–"/>
            </a:pPr>
            <a:r>
              <a:rPr lang="fi-FI" altLang="fi-FI" dirty="0"/>
              <a:t>Mitä rooleja liiketoiminnan toimijoilla on? Nämä roolit voidaan nähdä luokkina, kuten käyttäjä, asiakas, opettaja, oppilas, henkilö</a:t>
            </a:r>
          </a:p>
          <a:p>
            <a:pPr lvl="1" eaLnBrk="1" hangingPunct="1">
              <a:spcBef>
                <a:spcPct val="20000"/>
              </a:spcBef>
              <a:buFontTx/>
              <a:buChar char="–"/>
            </a:pPr>
            <a:endParaRPr lang="fi-FI" altLang="fi-FI" dirty="0"/>
          </a:p>
          <a:p>
            <a:pPr lvl="1" eaLnBrk="1" hangingPunct="1">
              <a:spcBef>
                <a:spcPct val="20000"/>
              </a:spcBef>
              <a:buFontTx/>
              <a:buChar char="–"/>
            </a:pPr>
            <a:endParaRPr lang="fi-FI" altLang="fi-FI" dirty="0"/>
          </a:p>
        </p:txBody>
      </p:sp>
    </p:spTree>
    <p:extLst>
      <p:ext uri="{BB962C8B-B14F-4D97-AF65-F5344CB8AC3E}">
        <p14:creationId xmlns:p14="http://schemas.microsoft.com/office/powerpoint/2010/main" val="29480659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err="1" smtClean="0"/>
              <a:t>Assosiaatio</a:t>
            </a:r>
            <a:endParaRPr lang="en-US" dirty="0"/>
          </a:p>
        </p:txBody>
      </p:sp>
      <p:sp>
        <p:nvSpPr>
          <p:cNvPr id="3" name="Alaotsikk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95463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Luokkien väliset suhteet</a:t>
            </a:r>
          </a:p>
        </p:txBody>
      </p:sp>
      <p:sp>
        <p:nvSpPr>
          <p:cNvPr id="38917" name="Rectangle 5"/>
          <p:cNvSpPr>
            <a:spLocks noChangeArrowheads="1"/>
          </p:cNvSpPr>
          <p:nvPr/>
        </p:nvSpPr>
        <p:spPr bwMode="auto">
          <a:xfrm>
            <a:off x="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eaLnBrk="1" hangingPunct="1">
              <a:spcBef>
                <a:spcPct val="20000"/>
              </a:spcBef>
              <a:buClr>
                <a:schemeClr val="accent2"/>
              </a:buClr>
              <a:buFontTx/>
              <a:buChar char="•"/>
            </a:pPr>
            <a:r>
              <a:rPr lang="fi-FI" altLang="fi-FI" sz="2000" dirty="0"/>
              <a:t>Luokkien väliset staattiset suhteet jakautuvat </a:t>
            </a:r>
            <a:r>
              <a:rPr lang="fi-FI" altLang="fi-FI" sz="2000" b="1" dirty="0"/>
              <a:t>kahteen päätyyppiin:</a:t>
            </a:r>
          </a:p>
          <a:p>
            <a:pPr lvl="3" eaLnBrk="1" hangingPunct="1">
              <a:spcBef>
                <a:spcPct val="20000"/>
              </a:spcBef>
              <a:buClr>
                <a:schemeClr val="accent2"/>
              </a:buClr>
              <a:buFontTx/>
              <a:buChar char="•"/>
            </a:pPr>
            <a:r>
              <a:rPr lang="fi-FI" altLang="fi-FI" sz="2000" b="1" dirty="0"/>
              <a:t>Assosiaatio</a:t>
            </a:r>
            <a:r>
              <a:rPr lang="fi-FI" altLang="fi-FI" sz="2000" dirty="0"/>
              <a:t>: Koulutusohjelmaan kuuluu opiskelijoita (</a:t>
            </a:r>
            <a:r>
              <a:rPr lang="fi-FI" altLang="fi-FI" sz="2000" i="1" dirty="0"/>
              <a:t>”</a:t>
            </a:r>
            <a:r>
              <a:rPr lang="fi-FI" altLang="fi-FI" sz="2000" i="1" dirty="0" err="1"/>
              <a:t>has-a</a:t>
            </a:r>
            <a:r>
              <a:rPr lang="fi-FI" altLang="fi-FI" sz="2000" i="1" dirty="0"/>
              <a:t>”</a:t>
            </a:r>
            <a:r>
              <a:rPr lang="fi-FI" altLang="fi-FI" sz="2000" dirty="0"/>
              <a:t>)</a:t>
            </a:r>
          </a:p>
          <a:p>
            <a:pPr lvl="3" eaLnBrk="1" hangingPunct="1">
              <a:spcBef>
                <a:spcPct val="20000"/>
              </a:spcBef>
              <a:buClr>
                <a:schemeClr val="accent2"/>
              </a:buClr>
              <a:buFontTx/>
              <a:buChar char="•"/>
            </a:pPr>
            <a:r>
              <a:rPr lang="fi-FI" altLang="fi-FI" sz="2000" b="1" dirty="0" err="1"/>
              <a:t>Generalisaatio</a:t>
            </a:r>
            <a:r>
              <a:rPr lang="fi-FI" altLang="fi-FI" sz="2000" dirty="0"/>
              <a:t> (alityypit): Opiskelija on yksi henkilölaji. Linja-auto on eräänlainen auto. (”</a:t>
            </a:r>
            <a:r>
              <a:rPr lang="fi-FI" altLang="fi-FI" sz="2000" i="1" dirty="0" err="1"/>
              <a:t>is-a</a:t>
            </a:r>
            <a:r>
              <a:rPr lang="fi-FI" altLang="fi-FI" sz="2000" i="1" dirty="0" smtClean="0"/>
              <a:t>”</a:t>
            </a:r>
            <a:r>
              <a:rPr lang="fi-FI" altLang="fi-FI" sz="2000" dirty="0" smtClean="0"/>
              <a:t>) </a:t>
            </a:r>
            <a:r>
              <a:rPr lang="fi-FI" altLang="fi-FI" sz="2000" b="1" i="1" dirty="0" smtClean="0"/>
              <a:t>(perintä)</a:t>
            </a:r>
            <a:endParaRPr lang="fi-FI" altLang="fi-FI" sz="2000" b="1" i="1" dirty="0"/>
          </a:p>
        </p:txBody>
      </p:sp>
      <p:sp>
        <p:nvSpPr>
          <p:cNvPr id="38918" name="Rectangle 6"/>
          <p:cNvSpPr>
            <a:spLocks noChangeArrowheads="1"/>
          </p:cNvSpPr>
          <p:nvPr/>
        </p:nvSpPr>
        <p:spPr bwMode="auto">
          <a:xfrm>
            <a:off x="5508625" y="4005263"/>
            <a:ext cx="2520950" cy="7207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Koulutusohjelma</a:t>
            </a:r>
          </a:p>
        </p:txBody>
      </p:sp>
      <p:sp>
        <p:nvSpPr>
          <p:cNvPr id="38919" name="Rectangle 7"/>
          <p:cNvSpPr>
            <a:spLocks noChangeArrowheads="1"/>
          </p:cNvSpPr>
          <p:nvPr/>
        </p:nvSpPr>
        <p:spPr bwMode="auto">
          <a:xfrm>
            <a:off x="5508625" y="5876925"/>
            <a:ext cx="2520950" cy="7207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Opiskelija</a:t>
            </a:r>
          </a:p>
        </p:txBody>
      </p:sp>
      <p:sp>
        <p:nvSpPr>
          <p:cNvPr id="38920" name="Text Box 9"/>
          <p:cNvSpPr txBox="1">
            <a:spLocks noChangeArrowheads="1"/>
          </p:cNvSpPr>
          <p:nvPr/>
        </p:nvSpPr>
        <p:spPr bwMode="auto">
          <a:xfrm>
            <a:off x="6280150" y="4673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1</a:t>
            </a:r>
          </a:p>
        </p:txBody>
      </p:sp>
      <p:cxnSp>
        <p:nvCxnSpPr>
          <p:cNvPr id="38921" name="AutoShape 10"/>
          <p:cNvCxnSpPr>
            <a:cxnSpLocks noChangeShapeType="1"/>
            <a:stCxn id="38918" idx="2"/>
            <a:endCxn id="38919" idx="0"/>
          </p:cNvCxnSpPr>
          <p:nvPr/>
        </p:nvCxnSpPr>
        <p:spPr bwMode="auto">
          <a:xfrm>
            <a:off x="6769100" y="4725988"/>
            <a:ext cx="0" cy="11509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8922" name="Text Box 11"/>
          <p:cNvSpPr txBox="1">
            <a:spLocks noChangeArrowheads="1"/>
          </p:cNvSpPr>
          <p:nvPr/>
        </p:nvSpPr>
        <p:spPr bwMode="auto">
          <a:xfrm>
            <a:off x="6156325" y="5445125"/>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0..*</a:t>
            </a:r>
          </a:p>
        </p:txBody>
      </p:sp>
      <p:sp>
        <p:nvSpPr>
          <p:cNvPr id="38923" name="Rectangle 12"/>
          <p:cNvSpPr>
            <a:spLocks noChangeArrowheads="1"/>
          </p:cNvSpPr>
          <p:nvPr/>
        </p:nvSpPr>
        <p:spPr bwMode="auto">
          <a:xfrm>
            <a:off x="1056968" y="4005263"/>
            <a:ext cx="2520950" cy="7207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dirty="0"/>
              <a:t>Auto</a:t>
            </a:r>
          </a:p>
        </p:txBody>
      </p:sp>
      <p:sp>
        <p:nvSpPr>
          <p:cNvPr id="38924" name="Rectangle 13"/>
          <p:cNvSpPr>
            <a:spLocks noChangeArrowheads="1"/>
          </p:cNvSpPr>
          <p:nvPr/>
        </p:nvSpPr>
        <p:spPr bwMode="auto">
          <a:xfrm>
            <a:off x="1056968" y="5876925"/>
            <a:ext cx="2520950" cy="7207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Linja-auto</a:t>
            </a:r>
          </a:p>
        </p:txBody>
      </p:sp>
      <p:cxnSp>
        <p:nvCxnSpPr>
          <p:cNvPr id="38925" name="AutoShape 15"/>
          <p:cNvCxnSpPr>
            <a:cxnSpLocks noChangeShapeType="1"/>
            <a:stCxn id="38923" idx="2"/>
            <a:endCxn id="38924" idx="0"/>
          </p:cNvCxnSpPr>
          <p:nvPr/>
        </p:nvCxnSpPr>
        <p:spPr bwMode="auto">
          <a:xfrm>
            <a:off x="2317443" y="4725988"/>
            <a:ext cx="0" cy="11509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8926" name="AutoShape 17"/>
          <p:cNvSpPr>
            <a:spLocks noChangeArrowheads="1"/>
          </p:cNvSpPr>
          <p:nvPr/>
        </p:nvSpPr>
        <p:spPr bwMode="auto">
          <a:xfrm>
            <a:off x="2195513" y="4724400"/>
            <a:ext cx="215900" cy="360363"/>
          </a:xfrm>
          <a:prstGeom prst="triangle">
            <a:avLst>
              <a:gd name="adj" fmla="val 50000"/>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i-FI" altLang="fi-FI"/>
          </a:p>
        </p:txBody>
      </p:sp>
    </p:spTree>
    <p:extLst>
      <p:ext uri="{BB962C8B-B14F-4D97-AF65-F5344CB8AC3E}">
        <p14:creationId xmlns:p14="http://schemas.microsoft.com/office/powerpoint/2010/main" val="31768193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Assosiaatio</a:t>
            </a:r>
          </a:p>
        </p:txBody>
      </p:sp>
      <p:sp>
        <p:nvSpPr>
          <p:cNvPr id="39941" name="Rectangle 5"/>
          <p:cNvSpPr>
            <a:spLocks noChangeArrowheads="1"/>
          </p:cNvSpPr>
          <p:nvPr/>
        </p:nvSpPr>
        <p:spPr bwMode="auto">
          <a:xfrm>
            <a:off x="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eaLnBrk="1" hangingPunct="1">
              <a:spcBef>
                <a:spcPct val="20000"/>
              </a:spcBef>
              <a:buClr>
                <a:schemeClr val="accent2"/>
              </a:buClr>
              <a:buFontTx/>
              <a:buChar char="•"/>
            </a:pPr>
            <a:r>
              <a:rPr lang="fi-FI" altLang="fi-FI" sz="2000"/>
              <a:t>Assosiaatio on luokkien instanssien eli olioiden välinen yhteys</a:t>
            </a:r>
          </a:p>
          <a:p>
            <a:pPr lvl="3" eaLnBrk="1" hangingPunct="1">
              <a:spcBef>
                <a:spcPct val="20000"/>
              </a:spcBef>
              <a:buClr>
                <a:schemeClr val="accent2"/>
              </a:buClr>
              <a:buFontTx/>
              <a:buChar char="•"/>
            </a:pPr>
            <a:r>
              <a:rPr lang="fi-FI" altLang="fi-FI" sz="2000"/>
              <a:t>Esim: Koulutusohjelmaan kuuluu opiskelijoita</a:t>
            </a:r>
          </a:p>
          <a:p>
            <a:pPr lvl="3" eaLnBrk="1" hangingPunct="1">
              <a:spcBef>
                <a:spcPct val="20000"/>
              </a:spcBef>
              <a:buClr>
                <a:schemeClr val="accent2"/>
              </a:buClr>
              <a:buFontTx/>
              <a:buChar char="•"/>
            </a:pPr>
            <a:r>
              <a:rPr lang="fi-FI" altLang="fi-FI" sz="2000"/>
              <a:t>Esim: Autoon kuuluu renkaita</a:t>
            </a:r>
          </a:p>
          <a:p>
            <a:pPr lvl="2" eaLnBrk="1" hangingPunct="1">
              <a:spcBef>
                <a:spcPct val="20000"/>
              </a:spcBef>
              <a:buClr>
                <a:schemeClr val="accent2"/>
              </a:buClr>
              <a:buFontTx/>
              <a:buChar char="•"/>
            </a:pPr>
            <a:r>
              <a:rPr lang="fi-FI" altLang="fi-FI" sz="2000"/>
              <a:t>Assosiaatio kuvataan viivalla luokkien välissä</a:t>
            </a:r>
          </a:p>
          <a:p>
            <a:pPr lvl="3" eaLnBrk="1" hangingPunct="1">
              <a:spcBef>
                <a:spcPct val="20000"/>
              </a:spcBef>
              <a:buClr>
                <a:schemeClr val="accent2"/>
              </a:buClr>
              <a:buFontTx/>
              <a:buChar char="•"/>
            </a:pPr>
            <a:r>
              <a:rPr lang="fi-FI" altLang="fi-FI"/>
              <a:t>Jokaisella assosiaatiolla on kaksi päätä (roolia), jotka kiinnittyvät assosiaatiosuhteessa oleviin luokkiin</a:t>
            </a:r>
          </a:p>
          <a:p>
            <a:pPr lvl="3" eaLnBrk="1" hangingPunct="1">
              <a:spcBef>
                <a:spcPct val="20000"/>
              </a:spcBef>
              <a:buClr>
                <a:schemeClr val="accent2"/>
              </a:buClr>
              <a:buFontTx/>
              <a:buChar char="•"/>
            </a:pPr>
            <a:r>
              <a:rPr lang="fi-FI" altLang="fi-FI"/>
              <a:t>Assosiaatiolle voidaan antaa nimi</a:t>
            </a:r>
          </a:p>
        </p:txBody>
      </p:sp>
      <p:sp>
        <p:nvSpPr>
          <p:cNvPr id="39942" name="Rectangle 6"/>
          <p:cNvSpPr>
            <a:spLocks noChangeArrowheads="1"/>
          </p:cNvSpPr>
          <p:nvPr/>
        </p:nvSpPr>
        <p:spPr bwMode="auto">
          <a:xfrm>
            <a:off x="179388" y="5137150"/>
            <a:ext cx="2520950" cy="7207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dirty="0"/>
              <a:t>Henkilö</a:t>
            </a:r>
          </a:p>
        </p:txBody>
      </p:sp>
      <p:sp>
        <p:nvSpPr>
          <p:cNvPr id="39943" name="Rectangle 7"/>
          <p:cNvSpPr>
            <a:spLocks noChangeArrowheads="1"/>
          </p:cNvSpPr>
          <p:nvPr/>
        </p:nvSpPr>
        <p:spPr bwMode="auto">
          <a:xfrm>
            <a:off x="6443663" y="5064125"/>
            <a:ext cx="2520950" cy="7207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Auto</a:t>
            </a:r>
          </a:p>
        </p:txBody>
      </p:sp>
      <p:cxnSp>
        <p:nvCxnSpPr>
          <p:cNvPr id="39944" name="AutoShape 8"/>
          <p:cNvCxnSpPr>
            <a:cxnSpLocks noChangeShapeType="1"/>
            <a:stCxn id="39942" idx="3"/>
            <a:endCxn id="39943" idx="1"/>
          </p:cNvCxnSpPr>
          <p:nvPr/>
        </p:nvCxnSpPr>
        <p:spPr bwMode="auto">
          <a:xfrm flipV="1">
            <a:off x="2700338" y="5424488"/>
            <a:ext cx="3743325" cy="73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9945" name="Text Box 9"/>
          <p:cNvSpPr txBox="1">
            <a:spLocks noChangeArrowheads="1"/>
          </p:cNvSpPr>
          <p:nvPr/>
        </p:nvSpPr>
        <p:spPr bwMode="auto">
          <a:xfrm>
            <a:off x="2771775" y="5064125"/>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1…*</a:t>
            </a:r>
          </a:p>
        </p:txBody>
      </p:sp>
      <p:sp>
        <p:nvSpPr>
          <p:cNvPr id="39946" name="Text Box 10"/>
          <p:cNvSpPr txBox="1">
            <a:spLocks noChangeArrowheads="1"/>
          </p:cNvSpPr>
          <p:nvPr/>
        </p:nvSpPr>
        <p:spPr bwMode="auto">
          <a:xfrm>
            <a:off x="5722938" y="4991100"/>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0…*</a:t>
            </a:r>
          </a:p>
        </p:txBody>
      </p:sp>
      <p:sp>
        <p:nvSpPr>
          <p:cNvPr id="39947" name="Text Box 11"/>
          <p:cNvSpPr txBox="1">
            <a:spLocks noChangeArrowheads="1"/>
          </p:cNvSpPr>
          <p:nvPr/>
        </p:nvSpPr>
        <p:spPr bwMode="auto">
          <a:xfrm>
            <a:off x="3759200" y="4868863"/>
            <a:ext cx="1181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omistaa &gt;</a:t>
            </a:r>
          </a:p>
        </p:txBody>
      </p:sp>
      <p:sp>
        <p:nvSpPr>
          <p:cNvPr id="39948" name="Text Box 12"/>
          <p:cNvSpPr txBox="1">
            <a:spLocks noChangeArrowheads="1"/>
          </p:cNvSpPr>
          <p:nvPr/>
        </p:nvSpPr>
        <p:spPr bwMode="auto">
          <a:xfrm>
            <a:off x="3419475" y="5568950"/>
            <a:ext cx="208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&lt; on omistuksessa</a:t>
            </a:r>
          </a:p>
        </p:txBody>
      </p:sp>
    </p:spTree>
    <p:extLst>
      <p:ext uri="{BB962C8B-B14F-4D97-AF65-F5344CB8AC3E}">
        <p14:creationId xmlns:p14="http://schemas.microsoft.com/office/powerpoint/2010/main" val="22724129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Assosiaatio</a:t>
            </a:r>
          </a:p>
        </p:txBody>
      </p:sp>
      <p:sp>
        <p:nvSpPr>
          <p:cNvPr id="40965" name="Rectangle 5"/>
          <p:cNvSpPr>
            <a:spLocks noChangeArrowheads="1"/>
          </p:cNvSpPr>
          <p:nvPr/>
        </p:nvSpPr>
        <p:spPr bwMode="auto">
          <a:xfrm>
            <a:off x="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eaLnBrk="1" hangingPunct="1">
              <a:spcBef>
                <a:spcPct val="20000"/>
              </a:spcBef>
              <a:buClr>
                <a:schemeClr val="accent2"/>
              </a:buClr>
              <a:buFontTx/>
              <a:buChar char="•"/>
            </a:pPr>
            <a:r>
              <a:rPr lang="fi-FI" altLang="fi-FI" sz="2400"/>
              <a:t>Assosiaation päähän liitetään myös kerrannaisuus, joka ilmaisee kuinka monta oliota annettuun suhteeseen voi osallistua</a:t>
            </a:r>
          </a:p>
          <a:p>
            <a:pPr lvl="2" eaLnBrk="1" hangingPunct="1">
              <a:spcBef>
                <a:spcPct val="20000"/>
              </a:spcBef>
              <a:buClr>
                <a:schemeClr val="accent2"/>
              </a:buClr>
              <a:buFontTx/>
              <a:buChar char="•"/>
            </a:pPr>
            <a:endParaRPr lang="fi-FI" altLang="fi-FI" sz="2400"/>
          </a:p>
          <a:p>
            <a:pPr lvl="2" eaLnBrk="1" hangingPunct="1">
              <a:spcBef>
                <a:spcPct val="20000"/>
              </a:spcBef>
              <a:buClr>
                <a:schemeClr val="accent2"/>
              </a:buClr>
              <a:buFontTx/>
              <a:buChar char="•"/>
            </a:pPr>
            <a:endParaRPr lang="fi-FI" altLang="fi-FI" sz="2400"/>
          </a:p>
          <a:p>
            <a:pPr lvl="2" eaLnBrk="1" hangingPunct="1">
              <a:spcBef>
                <a:spcPct val="20000"/>
              </a:spcBef>
              <a:buClr>
                <a:schemeClr val="accent2"/>
              </a:buClr>
              <a:buFontTx/>
              <a:buChar char="•"/>
            </a:pPr>
            <a:endParaRPr lang="fi-FI" altLang="fi-FI" sz="2400"/>
          </a:p>
          <a:p>
            <a:pPr lvl="2" eaLnBrk="1" hangingPunct="1">
              <a:spcBef>
                <a:spcPct val="20000"/>
              </a:spcBef>
              <a:buClr>
                <a:schemeClr val="accent2"/>
              </a:buClr>
              <a:buFontTx/>
              <a:buChar char="•"/>
            </a:pPr>
            <a:endParaRPr lang="fi-FI" altLang="fi-FI" sz="2400"/>
          </a:p>
          <a:p>
            <a:pPr lvl="2" eaLnBrk="1" hangingPunct="1">
              <a:spcBef>
                <a:spcPct val="20000"/>
              </a:spcBef>
              <a:buClr>
                <a:schemeClr val="accent2"/>
              </a:buClr>
              <a:buFontTx/>
              <a:buChar char="•"/>
            </a:pPr>
            <a:r>
              <a:rPr lang="fi-FI" altLang="fi-FI" sz="2400"/>
              <a:t>Yhteen koulutusohjelmaan voi kuulua nolla tai useampi opiskelijaa</a:t>
            </a:r>
          </a:p>
        </p:txBody>
      </p:sp>
      <p:sp>
        <p:nvSpPr>
          <p:cNvPr id="40966" name="Rectangle 6"/>
          <p:cNvSpPr>
            <a:spLocks noChangeArrowheads="1"/>
          </p:cNvSpPr>
          <p:nvPr/>
        </p:nvSpPr>
        <p:spPr bwMode="auto">
          <a:xfrm>
            <a:off x="971550" y="3213100"/>
            <a:ext cx="2520950" cy="7207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Koulutusohjelma</a:t>
            </a:r>
          </a:p>
        </p:txBody>
      </p:sp>
      <p:sp>
        <p:nvSpPr>
          <p:cNvPr id="40967" name="Rectangle 7"/>
          <p:cNvSpPr>
            <a:spLocks noChangeArrowheads="1"/>
          </p:cNvSpPr>
          <p:nvPr/>
        </p:nvSpPr>
        <p:spPr bwMode="auto">
          <a:xfrm>
            <a:off x="5867400" y="3213100"/>
            <a:ext cx="2520950" cy="7207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Opiskelija</a:t>
            </a:r>
          </a:p>
        </p:txBody>
      </p:sp>
      <p:sp>
        <p:nvSpPr>
          <p:cNvPr id="40968" name="Text Box 8"/>
          <p:cNvSpPr txBox="1">
            <a:spLocks noChangeArrowheads="1"/>
          </p:cNvSpPr>
          <p:nvPr/>
        </p:nvSpPr>
        <p:spPr bwMode="auto">
          <a:xfrm>
            <a:off x="3563938" y="3141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1</a:t>
            </a:r>
          </a:p>
        </p:txBody>
      </p:sp>
      <p:sp>
        <p:nvSpPr>
          <p:cNvPr id="40969" name="Text Box 10"/>
          <p:cNvSpPr txBox="1">
            <a:spLocks noChangeArrowheads="1"/>
          </p:cNvSpPr>
          <p:nvPr/>
        </p:nvSpPr>
        <p:spPr bwMode="auto">
          <a:xfrm>
            <a:off x="5219700" y="314166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0..*</a:t>
            </a:r>
          </a:p>
        </p:txBody>
      </p:sp>
      <p:cxnSp>
        <p:nvCxnSpPr>
          <p:cNvPr id="40970" name="AutoShape 11"/>
          <p:cNvCxnSpPr>
            <a:cxnSpLocks noChangeShapeType="1"/>
            <a:stCxn id="40966" idx="3"/>
            <a:endCxn id="40967" idx="1"/>
          </p:cNvCxnSpPr>
          <p:nvPr/>
        </p:nvCxnSpPr>
        <p:spPr bwMode="auto">
          <a:xfrm>
            <a:off x="3492500" y="3573463"/>
            <a:ext cx="23749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597880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Kerrannaisuudet assosiaatiossa</a:t>
            </a:r>
          </a:p>
        </p:txBody>
      </p:sp>
      <p:sp>
        <p:nvSpPr>
          <p:cNvPr id="41989" name="Rectangle 5"/>
          <p:cNvSpPr>
            <a:spLocks noChangeArrowheads="1"/>
          </p:cNvSpPr>
          <p:nvPr/>
        </p:nvSpPr>
        <p:spPr bwMode="auto">
          <a:xfrm>
            <a:off x="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eaLnBrk="1" hangingPunct="1">
              <a:spcBef>
                <a:spcPct val="20000"/>
              </a:spcBef>
              <a:buClr>
                <a:schemeClr val="accent2"/>
              </a:buClr>
              <a:buFontTx/>
              <a:buChar char="•"/>
            </a:pPr>
            <a:r>
              <a:rPr lang="fi-FI" altLang="fi-FI" sz="2400" b="1"/>
              <a:t>0…1		nolla tai yksi</a:t>
            </a:r>
          </a:p>
          <a:p>
            <a:pPr lvl="2" eaLnBrk="1" hangingPunct="1">
              <a:spcBef>
                <a:spcPct val="20000"/>
              </a:spcBef>
              <a:buClr>
                <a:schemeClr val="accent2"/>
              </a:buClr>
              <a:buFontTx/>
              <a:buChar char="•"/>
            </a:pPr>
            <a:r>
              <a:rPr lang="fi-FI" altLang="fi-FI" sz="2400" b="1"/>
              <a:t>1		täsmälleen yksi</a:t>
            </a:r>
          </a:p>
          <a:p>
            <a:pPr lvl="2" eaLnBrk="1" hangingPunct="1">
              <a:spcBef>
                <a:spcPct val="20000"/>
              </a:spcBef>
              <a:buClr>
                <a:schemeClr val="accent2"/>
              </a:buClr>
              <a:buFontTx/>
              <a:buChar char="•"/>
            </a:pPr>
            <a:r>
              <a:rPr lang="fi-FI" altLang="fi-FI" sz="2400"/>
              <a:t>0..*		nollasta moneen</a:t>
            </a:r>
          </a:p>
          <a:p>
            <a:pPr lvl="2" eaLnBrk="1" hangingPunct="1">
              <a:spcBef>
                <a:spcPct val="20000"/>
              </a:spcBef>
              <a:buClr>
                <a:schemeClr val="accent2"/>
              </a:buClr>
              <a:buFontTx/>
              <a:buChar char="•"/>
            </a:pPr>
            <a:r>
              <a:rPr lang="fi-FI" altLang="fi-FI" sz="2400"/>
              <a:t>1..*		yhdestä moneen</a:t>
            </a:r>
          </a:p>
          <a:p>
            <a:pPr lvl="2" eaLnBrk="1" hangingPunct="1">
              <a:spcBef>
                <a:spcPct val="20000"/>
              </a:spcBef>
              <a:buClr>
                <a:schemeClr val="accent2"/>
              </a:buClr>
              <a:buFontTx/>
              <a:buChar char="•"/>
            </a:pPr>
            <a:r>
              <a:rPr lang="fi-FI" altLang="fi-FI" sz="2400" b="1"/>
              <a:t>*		nollasta moneen</a:t>
            </a:r>
          </a:p>
          <a:p>
            <a:pPr lvl="2" eaLnBrk="1" hangingPunct="1">
              <a:spcBef>
                <a:spcPct val="20000"/>
              </a:spcBef>
              <a:buClr>
                <a:schemeClr val="accent2"/>
              </a:buClr>
              <a:buFontTx/>
              <a:buChar char="•"/>
            </a:pPr>
            <a:endParaRPr lang="fi-FI" altLang="fi-FI" sz="2400" b="1"/>
          </a:p>
          <a:p>
            <a:pPr lvl="2" eaLnBrk="1" hangingPunct="1">
              <a:spcBef>
                <a:spcPct val="20000"/>
              </a:spcBef>
              <a:buClr>
                <a:schemeClr val="accent2"/>
              </a:buClr>
              <a:buFontTx/>
              <a:buChar char="•"/>
            </a:pPr>
            <a:r>
              <a:rPr lang="fi-FI" altLang="fi-FI" sz="2400"/>
              <a:t>5		täsmälleen viisi</a:t>
            </a:r>
          </a:p>
          <a:p>
            <a:pPr lvl="2" eaLnBrk="1" hangingPunct="1">
              <a:spcBef>
                <a:spcPct val="20000"/>
              </a:spcBef>
              <a:buClr>
                <a:schemeClr val="accent2"/>
              </a:buClr>
              <a:buFontTx/>
              <a:buChar char="•"/>
            </a:pPr>
            <a:r>
              <a:rPr lang="fi-FI" altLang="fi-FI" sz="2400"/>
              <a:t>2…*		kahdesta moneen</a:t>
            </a:r>
          </a:p>
        </p:txBody>
      </p:sp>
      <p:sp>
        <p:nvSpPr>
          <p:cNvPr id="41990" name="Rectangle 6"/>
          <p:cNvSpPr>
            <a:spLocks noChangeArrowheads="1"/>
          </p:cNvSpPr>
          <p:nvPr/>
        </p:nvSpPr>
        <p:spPr bwMode="auto">
          <a:xfrm>
            <a:off x="971550" y="5805488"/>
            <a:ext cx="2520950" cy="7207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Koulutusohjelma</a:t>
            </a:r>
          </a:p>
        </p:txBody>
      </p:sp>
      <p:sp>
        <p:nvSpPr>
          <p:cNvPr id="41991" name="Rectangle 7"/>
          <p:cNvSpPr>
            <a:spLocks noChangeArrowheads="1"/>
          </p:cNvSpPr>
          <p:nvPr/>
        </p:nvSpPr>
        <p:spPr bwMode="auto">
          <a:xfrm>
            <a:off x="5867400" y="5805488"/>
            <a:ext cx="2520950" cy="7207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a:t>Opiskelija</a:t>
            </a:r>
          </a:p>
        </p:txBody>
      </p:sp>
      <p:sp>
        <p:nvSpPr>
          <p:cNvPr id="41992" name="Text Box 8"/>
          <p:cNvSpPr txBox="1">
            <a:spLocks noChangeArrowheads="1"/>
          </p:cNvSpPr>
          <p:nvPr/>
        </p:nvSpPr>
        <p:spPr bwMode="auto">
          <a:xfrm>
            <a:off x="3563938" y="5734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1</a:t>
            </a:r>
          </a:p>
        </p:txBody>
      </p:sp>
      <p:sp>
        <p:nvSpPr>
          <p:cNvPr id="41993" name="Text Box 9"/>
          <p:cNvSpPr txBox="1">
            <a:spLocks noChangeArrowheads="1"/>
          </p:cNvSpPr>
          <p:nvPr/>
        </p:nvSpPr>
        <p:spPr bwMode="auto">
          <a:xfrm>
            <a:off x="5219700" y="573405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0..*</a:t>
            </a:r>
          </a:p>
        </p:txBody>
      </p:sp>
      <p:cxnSp>
        <p:nvCxnSpPr>
          <p:cNvPr id="41994" name="AutoShape 10"/>
          <p:cNvCxnSpPr>
            <a:cxnSpLocks noChangeShapeType="1"/>
            <a:stCxn id="41990" idx="3"/>
            <a:endCxn id="41991" idx="1"/>
          </p:cNvCxnSpPr>
          <p:nvPr/>
        </p:nvCxnSpPr>
        <p:spPr bwMode="auto">
          <a:xfrm>
            <a:off x="3492500" y="6165850"/>
            <a:ext cx="23749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211064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latunnisteen paikkamerkki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smtClean="0"/>
              <a:t>Petteri Mäkelä</a:t>
            </a:r>
          </a:p>
        </p:txBody>
      </p:sp>
      <p:sp>
        <p:nvSpPr>
          <p:cNvPr id="43011" name="Dian numeron paikkamerkki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54902A-3DCC-4F89-B58F-021C2031EB1F}" type="slidenum">
              <a:rPr lang="fi-FI" altLang="fi-FI" smtClean="0"/>
              <a:pPr eaLnBrk="1" hangingPunct="1"/>
              <a:t>68</a:t>
            </a:fld>
            <a:endParaRPr lang="fi-FI" altLang="fi-FI" smtClean="0"/>
          </a:p>
        </p:txBody>
      </p:sp>
      <p:sp>
        <p:nvSpPr>
          <p:cNvPr id="43012" name="Rectangle 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sz="4400" dirty="0"/>
              <a:t>Esimerkki</a:t>
            </a:r>
          </a:p>
        </p:txBody>
      </p:sp>
      <p:sp>
        <p:nvSpPr>
          <p:cNvPr id="43013" name="Rectangle 6"/>
          <p:cNvSpPr>
            <a:spLocks noChangeArrowheads="1"/>
          </p:cNvSpPr>
          <p:nvPr/>
        </p:nvSpPr>
        <p:spPr bwMode="auto">
          <a:xfrm>
            <a:off x="684213" y="3644900"/>
            <a:ext cx="3311525"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nimi: String</a:t>
            </a:r>
          </a:p>
          <a:p>
            <a:pPr eaLnBrk="1" hangingPunct="1"/>
            <a:r>
              <a:rPr lang="fi-FI" altLang="fi-FI"/>
              <a:t>opintoviikot: int</a:t>
            </a:r>
          </a:p>
          <a:p>
            <a:pPr eaLnBrk="1" hangingPunct="1"/>
            <a:endParaRPr lang="fi-FI" altLang="fi-FI"/>
          </a:p>
        </p:txBody>
      </p:sp>
      <p:sp>
        <p:nvSpPr>
          <p:cNvPr id="43014" name="Rectangle 7"/>
          <p:cNvSpPr>
            <a:spLocks noChangeArrowheads="1"/>
          </p:cNvSpPr>
          <p:nvPr/>
        </p:nvSpPr>
        <p:spPr bwMode="auto">
          <a:xfrm>
            <a:off x="684213" y="4797425"/>
            <a:ext cx="3311525"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haeNimi() : String</a:t>
            </a:r>
          </a:p>
          <a:p>
            <a:pPr eaLnBrk="1" hangingPunct="1"/>
            <a:r>
              <a:rPr lang="fi-FI" altLang="fi-FI"/>
              <a:t>asetaNimi(nimi: String)</a:t>
            </a:r>
          </a:p>
          <a:p>
            <a:pPr eaLnBrk="1" hangingPunct="1"/>
            <a:r>
              <a:rPr lang="fi-FI" altLang="fi-FI"/>
              <a:t>haeOppilas(String id) : Oppilas</a:t>
            </a:r>
          </a:p>
        </p:txBody>
      </p:sp>
      <p:sp>
        <p:nvSpPr>
          <p:cNvPr id="43015" name="Rectangle 8"/>
          <p:cNvSpPr>
            <a:spLocks noChangeArrowheads="1"/>
          </p:cNvSpPr>
          <p:nvPr/>
        </p:nvSpPr>
        <p:spPr bwMode="auto">
          <a:xfrm>
            <a:off x="684213" y="3068638"/>
            <a:ext cx="3311525"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b="1"/>
              <a:t>Kurssi</a:t>
            </a:r>
          </a:p>
        </p:txBody>
      </p:sp>
      <p:sp>
        <p:nvSpPr>
          <p:cNvPr id="43016" name="Rectangle 9"/>
          <p:cNvSpPr>
            <a:spLocks noChangeArrowheads="1"/>
          </p:cNvSpPr>
          <p:nvPr/>
        </p:nvSpPr>
        <p:spPr bwMode="auto">
          <a:xfrm>
            <a:off x="5795963" y="3644900"/>
            <a:ext cx="2951162"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nimi: String</a:t>
            </a:r>
          </a:p>
          <a:p>
            <a:pPr eaLnBrk="1" hangingPunct="1"/>
            <a:r>
              <a:rPr lang="fi-FI" altLang="fi-FI"/>
              <a:t>id: String</a:t>
            </a:r>
          </a:p>
          <a:p>
            <a:pPr eaLnBrk="1" hangingPunct="1"/>
            <a:r>
              <a:rPr lang="fi-FI" altLang="fi-FI"/>
              <a:t>opintoviikot: int</a:t>
            </a:r>
          </a:p>
          <a:p>
            <a:pPr eaLnBrk="1" hangingPunct="1"/>
            <a:endParaRPr lang="fi-FI" altLang="fi-FI"/>
          </a:p>
        </p:txBody>
      </p:sp>
      <p:sp>
        <p:nvSpPr>
          <p:cNvPr id="43017" name="Rectangle 10"/>
          <p:cNvSpPr>
            <a:spLocks noChangeArrowheads="1"/>
          </p:cNvSpPr>
          <p:nvPr/>
        </p:nvSpPr>
        <p:spPr bwMode="auto">
          <a:xfrm>
            <a:off x="5795963" y="4797425"/>
            <a:ext cx="2951162" cy="115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haeNimi() : String</a:t>
            </a:r>
          </a:p>
          <a:p>
            <a:pPr eaLnBrk="1" hangingPunct="1"/>
            <a:r>
              <a:rPr lang="fi-FI" altLang="fi-FI"/>
              <a:t>asetaNimi(nimi: String)</a:t>
            </a:r>
          </a:p>
          <a:p>
            <a:pPr eaLnBrk="1" hangingPunct="1"/>
            <a:r>
              <a:rPr lang="fi-FI" altLang="fi-FI"/>
              <a:t>haeID() : String</a:t>
            </a:r>
          </a:p>
        </p:txBody>
      </p:sp>
      <p:sp>
        <p:nvSpPr>
          <p:cNvPr id="43018" name="Rectangle 11"/>
          <p:cNvSpPr>
            <a:spLocks noChangeArrowheads="1"/>
          </p:cNvSpPr>
          <p:nvPr/>
        </p:nvSpPr>
        <p:spPr bwMode="auto">
          <a:xfrm>
            <a:off x="5795963" y="3068638"/>
            <a:ext cx="2951162" cy="5762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i-FI" altLang="fi-FI" b="1" dirty="0"/>
              <a:t>Opiskelija</a:t>
            </a:r>
          </a:p>
        </p:txBody>
      </p:sp>
      <p:cxnSp>
        <p:nvCxnSpPr>
          <p:cNvPr id="43019" name="AutoShape 12"/>
          <p:cNvCxnSpPr>
            <a:cxnSpLocks noChangeShapeType="1"/>
            <a:stCxn id="43013" idx="3"/>
            <a:endCxn id="43016" idx="1"/>
          </p:cNvCxnSpPr>
          <p:nvPr/>
        </p:nvCxnSpPr>
        <p:spPr bwMode="auto">
          <a:xfrm>
            <a:off x="3995738" y="4221163"/>
            <a:ext cx="180022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3020" name="Text Box 13"/>
          <p:cNvSpPr txBox="1">
            <a:spLocks noChangeArrowheads="1"/>
          </p:cNvSpPr>
          <p:nvPr/>
        </p:nvSpPr>
        <p:spPr bwMode="auto">
          <a:xfrm>
            <a:off x="4067175" y="37893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1</a:t>
            </a:r>
          </a:p>
        </p:txBody>
      </p:sp>
      <p:sp>
        <p:nvSpPr>
          <p:cNvPr id="43021" name="Text Box 14"/>
          <p:cNvSpPr txBox="1">
            <a:spLocks noChangeArrowheads="1"/>
          </p:cNvSpPr>
          <p:nvPr/>
        </p:nvSpPr>
        <p:spPr bwMode="auto">
          <a:xfrm>
            <a:off x="5219700" y="378936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altLang="fi-FI"/>
              <a:t>0..*</a:t>
            </a:r>
          </a:p>
        </p:txBody>
      </p:sp>
    </p:spTree>
    <p:extLst>
      <p:ext uri="{BB962C8B-B14F-4D97-AF65-F5344CB8AC3E}">
        <p14:creationId xmlns:p14="http://schemas.microsoft.com/office/powerpoint/2010/main" val="11986438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err="1" smtClean="0"/>
              <a:t>Esimerkkejä</a:t>
            </a:r>
            <a:r>
              <a:rPr lang="en-US" dirty="0" smtClean="0"/>
              <a:t> </a:t>
            </a:r>
            <a:r>
              <a:rPr lang="en-US" dirty="0" err="1" smtClean="0"/>
              <a:t>assosiaatiosta</a:t>
            </a:r>
            <a:endParaRPr lang="en-US" dirty="0"/>
          </a:p>
        </p:txBody>
      </p:sp>
      <p:sp>
        <p:nvSpPr>
          <p:cNvPr id="4" name="Suorakulmio 3"/>
          <p:cNvSpPr/>
          <p:nvPr/>
        </p:nvSpPr>
        <p:spPr>
          <a:xfrm>
            <a:off x="389546" y="1485900"/>
            <a:ext cx="15240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smtClean="0"/>
              <a:t>Korttipakka</a:t>
            </a:r>
            <a:endParaRPr lang="en-US" dirty="0"/>
          </a:p>
        </p:txBody>
      </p:sp>
      <p:sp>
        <p:nvSpPr>
          <p:cNvPr id="5" name="Suorakulmio 4"/>
          <p:cNvSpPr/>
          <p:nvPr/>
        </p:nvSpPr>
        <p:spPr>
          <a:xfrm>
            <a:off x="389546" y="1866900"/>
            <a:ext cx="15240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smtClean="0"/>
              <a:t>Kortti</a:t>
            </a:r>
            <a:r>
              <a:rPr lang="en-US" dirty="0" smtClean="0"/>
              <a:t>[] </a:t>
            </a:r>
            <a:r>
              <a:rPr lang="en-US" dirty="0" err="1" smtClean="0"/>
              <a:t>kortit</a:t>
            </a:r>
            <a:endParaRPr lang="en-US" dirty="0"/>
          </a:p>
        </p:txBody>
      </p:sp>
      <p:sp>
        <p:nvSpPr>
          <p:cNvPr id="6" name="Suorakulmio 5"/>
          <p:cNvSpPr/>
          <p:nvPr/>
        </p:nvSpPr>
        <p:spPr>
          <a:xfrm>
            <a:off x="389546" y="2857500"/>
            <a:ext cx="15240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smtClean="0"/>
              <a:t>JaaKortit</a:t>
            </a:r>
            <a:endParaRPr lang="en-US" dirty="0" smtClean="0"/>
          </a:p>
          <a:p>
            <a:pPr algn="ctr"/>
            <a:r>
              <a:rPr lang="en-US" dirty="0" err="1" smtClean="0"/>
              <a:t>Sekoita</a:t>
            </a:r>
            <a:endParaRPr lang="en-US" dirty="0"/>
          </a:p>
        </p:txBody>
      </p:sp>
      <p:sp>
        <p:nvSpPr>
          <p:cNvPr id="7" name="Suorakulmio 6"/>
          <p:cNvSpPr/>
          <p:nvPr/>
        </p:nvSpPr>
        <p:spPr>
          <a:xfrm>
            <a:off x="3124200" y="1485900"/>
            <a:ext cx="15240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smtClean="0"/>
              <a:t>Kortti</a:t>
            </a:r>
            <a:endParaRPr lang="en-US" dirty="0"/>
          </a:p>
        </p:txBody>
      </p:sp>
      <p:sp>
        <p:nvSpPr>
          <p:cNvPr id="8" name="Suorakulmio 7"/>
          <p:cNvSpPr/>
          <p:nvPr/>
        </p:nvSpPr>
        <p:spPr>
          <a:xfrm>
            <a:off x="3124200" y="1866900"/>
            <a:ext cx="15240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string </a:t>
            </a:r>
            <a:r>
              <a:rPr lang="en-US" dirty="0" err="1" smtClean="0"/>
              <a:t>maa</a:t>
            </a:r>
            <a:endParaRPr lang="en-US" dirty="0" smtClean="0"/>
          </a:p>
          <a:p>
            <a:pPr algn="ctr"/>
            <a:r>
              <a:rPr lang="en-US" dirty="0" err="1" smtClean="0"/>
              <a:t>int</a:t>
            </a:r>
            <a:r>
              <a:rPr lang="en-US" dirty="0" smtClean="0"/>
              <a:t> </a:t>
            </a:r>
            <a:r>
              <a:rPr lang="en-US" dirty="0" err="1" smtClean="0"/>
              <a:t>arvo</a:t>
            </a:r>
            <a:endParaRPr lang="en-US" dirty="0"/>
          </a:p>
        </p:txBody>
      </p:sp>
      <p:sp>
        <p:nvSpPr>
          <p:cNvPr id="9" name="Suorakulmio 8"/>
          <p:cNvSpPr/>
          <p:nvPr/>
        </p:nvSpPr>
        <p:spPr>
          <a:xfrm>
            <a:off x="3124200" y="2857500"/>
            <a:ext cx="15240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string </a:t>
            </a:r>
            <a:r>
              <a:rPr lang="en-US" dirty="0" err="1" smtClean="0"/>
              <a:t>ToString</a:t>
            </a:r>
            <a:endParaRPr lang="en-US" dirty="0"/>
          </a:p>
        </p:txBody>
      </p:sp>
      <p:cxnSp>
        <p:nvCxnSpPr>
          <p:cNvPr id="11" name="Suora nuoliyhdysviiva 10"/>
          <p:cNvCxnSpPr>
            <a:stCxn id="5" idx="3"/>
            <a:endCxn id="8" idx="1"/>
          </p:cNvCxnSpPr>
          <p:nvPr/>
        </p:nvCxnSpPr>
        <p:spPr>
          <a:xfrm>
            <a:off x="1913546" y="2362200"/>
            <a:ext cx="121065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Suorakulmio 11"/>
          <p:cNvSpPr/>
          <p:nvPr/>
        </p:nvSpPr>
        <p:spPr>
          <a:xfrm>
            <a:off x="3733800" y="4191000"/>
            <a:ext cx="1840194"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smtClean="0"/>
              <a:t>Koulutusohjelma</a:t>
            </a:r>
            <a:endParaRPr lang="en-US" dirty="0"/>
          </a:p>
        </p:txBody>
      </p:sp>
      <p:sp>
        <p:nvSpPr>
          <p:cNvPr id="13" name="Suorakulmio 12"/>
          <p:cNvSpPr/>
          <p:nvPr/>
        </p:nvSpPr>
        <p:spPr>
          <a:xfrm>
            <a:off x="3733800" y="4572000"/>
            <a:ext cx="1840194"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smtClean="0"/>
              <a:t>Opiskelija</a:t>
            </a:r>
            <a:r>
              <a:rPr lang="en-US" dirty="0" smtClean="0"/>
              <a:t>[] </a:t>
            </a:r>
            <a:r>
              <a:rPr lang="en-US" dirty="0" err="1" smtClean="0"/>
              <a:t>opisk</a:t>
            </a:r>
            <a:r>
              <a:rPr lang="en-US" dirty="0" smtClean="0"/>
              <a:t>.</a:t>
            </a:r>
            <a:endParaRPr lang="en-US" dirty="0"/>
          </a:p>
        </p:txBody>
      </p:sp>
      <p:sp>
        <p:nvSpPr>
          <p:cNvPr id="14" name="Suorakulmio 13"/>
          <p:cNvSpPr/>
          <p:nvPr/>
        </p:nvSpPr>
        <p:spPr>
          <a:xfrm>
            <a:off x="3733800" y="5562600"/>
            <a:ext cx="1840194"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smtClean="0"/>
              <a:t>LisaaOpiskelija</a:t>
            </a:r>
            <a:endParaRPr lang="en-US" dirty="0"/>
          </a:p>
        </p:txBody>
      </p:sp>
      <p:sp>
        <p:nvSpPr>
          <p:cNvPr id="15" name="Suorakulmio 14"/>
          <p:cNvSpPr/>
          <p:nvPr/>
        </p:nvSpPr>
        <p:spPr>
          <a:xfrm>
            <a:off x="6784648" y="4191000"/>
            <a:ext cx="15240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smtClean="0"/>
              <a:t>Opiskelija</a:t>
            </a:r>
            <a:endParaRPr lang="en-US" dirty="0"/>
          </a:p>
        </p:txBody>
      </p:sp>
      <p:sp>
        <p:nvSpPr>
          <p:cNvPr id="16" name="Suorakulmio 15"/>
          <p:cNvSpPr/>
          <p:nvPr/>
        </p:nvSpPr>
        <p:spPr>
          <a:xfrm>
            <a:off x="6784648" y="4572000"/>
            <a:ext cx="15240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smtClean="0"/>
              <a:t>nimi</a:t>
            </a:r>
            <a:endParaRPr lang="en-US" dirty="0" smtClean="0"/>
          </a:p>
          <a:p>
            <a:pPr algn="ctr"/>
            <a:r>
              <a:rPr lang="en-US" dirty="0" err="1" smtClean="0"/>
              <a:t>opintopisteet</a:t>
            </a:r>
            <a:endParaRPr lang="en-US" dirty="0" smtClean="0"/>
          </a:p>
          <a:p>
            <a:pPr algn="ctr"/>
            <a:r>
              <a:rPr lang="en-US" dirty="0" err="1" smtClean="0"/>
              <a:t>syntymavuosi</a:t>
            </a:r>
            <a:endParaRPr lang="en-US" dirty="0"/>
          </a:p>
        </p:txBody>
      </p:sp>
      <p:sp>
        <p:nvSpPr>
          <p:cNvPr id="17" name="Suorakulmio 16"/>
          <p:cNvSpPr/>
          <p:nvPr/>
        </p:nvSpPr>
        <p:spPr>
          <a:xfrm>
            <a:off x="6784648" y="5562600"/>
            <a:ext cx="15240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string </a:t>
            </a:r>
            <a:r>
              <a:rPr lang="en-US" dirty="0" err="1" smtClean="0"/>
              <a:t>ToString</a:t>
            </a:r>
            <a:endParaRPr lang="en-US" dirty="0"/>
          </a:p>
        </p:txBody>
      </p:sp>
      <p:cxnSp>
        <p:nvCxnSpPr>
          <p:cNvPr id="18" name="Suora nuoliyhdysviiva 17"/>
          <p:cNvCxnSpPr>
            <a:stCxn id="13" idx="3"/>
            <a:endCxn id="16" idx="1"/>
          </p:cNvCxnSpPr>
          <p:nvPr/>
        </p:nvCxnSpPr>
        <p:spPr>
          <a:xfrm>
            <a:off x="5573994" y="5067300"/>
            <a:ext cx="121065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Tekstiruutu 19"/>
          <p:cNvSpPr txBox="1"/>
          <p:nvPr/>
        </p:nvSpPr>
        <p:spPr>
          <a:xfrm>
            <a:off x="2824118" y="1948934"/>
            <a:ext cx="300082" cy="369332"/>
          </a:xfrm>
          <a:prstGeom prst="rect">
            <a:avLst/>
          </a:prstGeom>
          <a:noFill/>
        </p:spPr>
        <p:txBody>
          <a:bodyPr wrap="none" rtlCol="0">
            <a:spAutoFit/>
          </a:bodyPr>
          <a:lstStyle/>
          <a:p>
            <a:r>
              <a:rPr lang="en-US" dirty="0" smtClean="0"/>
              <a:t>*</a:t>
            </a:r>
            <a:endParaRPr lang="en-US" dirty="0"/>
          </a:p>
        </p:txBody>
      </p:sp>
      <p:sp>
        <p:nvSpPr>
          <p:cNvPr id="21" name="Tekstiruutu 20"/>
          <p:cNvSpPr txBox="1"/>
          <p:nvPr/>
        </p:nvSpPr>
        <p:spPr>
          <a:xfrm>
            <a:off x="6484566" y="4660936"/>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559169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fi-FI" smtClean="0"/>
              <a:t>Luokka</a:t>
            </a:r>
          </a:p>
        </p:txBody>
      </p:sp>
      <p:sp>
        <p:nvSpPr>
          <p:cNvPr id="121859" name="Rectangle 3"/>
          <p:cNvSpPr>
            <a:spLocks noGrp="1" noChangeArrowheads="1"/>
          </p:cNvSpPr>
          <p:nvPr>
            <p:ph type="body" idx="1"/>
          </p:nvPr>
        </p:nvSpPr>
        <p:spPr/>
        <p:txBody>
          <a:bodyPr>
            <a:noAutofit/>
          </a:bodyPr>
          <a:lstStyle/>
          <a:p>
            <a:pPr eaLnBrk="1" hangingPunct="1"/>
            <a:r>
              <a:rPr lang="fi-FI" sz="2400" dirty="0" smtClean="0"/>
              <a:t>Luokka määrittelee samankaltaisten olioiden rakenteen ja toiminnan</a:t>
            </a:r>
          </a:p>
          <a:p>
            <a:pPr lvl="1" eaLnBrk="1" hangingPunct="1"/>
            <a:r>
              <a:rPr lang="fi-FI" sz="2400" dirty="0" smtClean="0"/>
              <a:t>Luokan </a:t>
            </a:r>
            <a:r>
              <a:rPr lang="fi-FI" sz="2400" u="sng" dirty="0" smtClean="0"/>
              <a:t>toiminnot</a:t>
            </a:r>
            <a:r>
              <a:rPr lang="fi-FI" sz="2400" dirty="0" smtClean="0"/>
              <a:t> määritellään </a:t>
            </a:r>
            <a:r>
              <a:rPr lang="fi-FI" sz="2400" u="sng" dirty="0" smtClean="0"/>
              <a:t>metodeissa</a:t>
            </a:r>
          </a:p>
          <a:p>
            <a:pPr lvl="2" eaLnBrk="1" hangingPunct="1">
              <a:buClr>
                <a:schemeClr val="accent2"/>
              </a:buClr>
            </a:pPr>
            <a:r>
              <a:rPr lang="fi-FI" dirty="0" smtClean="0"/>
              <a:t>metodeilla voi olla parametreja ja paluuarvo</a:t>
            </a:r>
          </a:p>
          <a:p>
            <a:pPr lvl="1" eaLnBrk="1" hangingPunct="1"/>
            <a:r>
              <a:rPr lang="fi-FI" sz="2400" dirty="0" smtClean="0"/>
              <a:t>Luokan ominaisuudet (rakenne) määritellään </a:t>
            </a:r>
            <a:r>
              <a:rPr lang="fi-FI" sz="2400" u="sng" dirty="0" smtClean="0"/>
              <a:t>jäsenmuuttujissa eli attribuuteissa</a:t>
            </a:r>
          </a:p>
          <a:p>
            <a:pPr lvl="2" eaLnBrk="1" hangingPunct="1">
              <a:buClr>
                <a:schemeClr val="accent2"/>
              </a:buClr>
            </a:pPr>
            <a:r>
              <a:rPr lang="fi-FI" dirty="0" smtClean="0"/>
              <a:t>Ominaisuudet ovat yleensä suojattu ulkopuolisilta</a:t>
            </a:r>
          </a:p>
          <a:p>
            <a:pPr lvl="2" eaLnBrk="1" hangingPunct="1">
              <a:buClr>
                <a:schemeClr val="accent2"/>
              </a:buClr>
            </a:pPr>
            <a:r>
              <a:rPr lang="fi-FI" dirty="0" smtClean="0"/>
              <a:t>Ominaisuuksia käsitellään yleensä metodeilla</a:t>
            </a:r>
          </a:p>
          <a:p>
            <a:pPr lvl="2" eaLnBrk="1" hangingPunct="1">
              <a:buClr>
                <a:schemeClr val="accent2"/>
              </a:buClr>
            </a:pPr>
            <a:r>
              <a:rPr lang="fi-FI" dirty="0" smtClean="0"/>
              <a:t>Olion tila voidaan vaihtaa metodien välityksellä</a:t>
            </a:r>
          </a:p>
          <a:p>
            <a:pPr lvl="1">
              <a:buClr>
                <a:schemeClr val="accent2"/>
              </a:buClr>
              <a:buNone/>
            </a:pPr>
            <a:endParaRPr lang="fi-FI" dirty="0" smtClean="0"/>
          </a:p>
          <a:p>
            <a:pPr eaLnBrk="1" hangingPunct="1"/>
            <a:endParaRPr lang="fi-FI" sz="2400" dirty="0" smtClean="0"/>
          </a:p>
        </p:txBody>
      </p:sp>
    </p:spTree>
    <p:extLst>
      <p:ext uri="{BB962C8B-B14F-4D97-AF65-F5344CB8AC3E}">
        <p14:creationId xmlns:p14="http://schemas.microsoft.com/office/powerpoint/2010/main" val="11183488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solidFill>
                  <a:srgbClr val="FF0000"/>
                </a:solidFill>
              </a:rPr>
              <a:t>Harjoitus (1/2)</a:t>
            </a:r>
            <a:endParaRPr lang="fi-FI" dirty="0">
              <a:solidFill>
                <a:srgbClr val="FF0000"/>
              </a:solidFill>
            </a:endParaRPr>
          </a:p>
        </p:txBody>
      </p:sp>
      <p:sp>
        <p:nvSpPr>
          <p:cNvPr id="4" name="Rectangle 3"/>
          <p:cNvSpPr>
            <a:spLocks noGrp="1" noChangeArrowheads="1"/>
          </p:cNvSpPr>
          <p:nvPr>
            <p:ph idx="1"/>
          </p:nvPr>
        </p:nvSpPr>
        <p:spPr/>
        <p:txBody>
          <a:bodyPr>
            <a:noAutofit/>
          </a:bodyPr>
          <a:lstStyle/>
          <a:p>
            <a:pPr eaLnBrk="1" hangingPunct="1">
              <a:lnSpc>
                <a:spcPct val="80000"/>
              </a:lnSpc>
            </a:pPr>
            <a:r>
              <a:rPr lang="fi-FI" altLang="fi-FI" sz="2000" dirty="0" smtClean="0"/>
              <a:t>Tehtävässä tehdään ohjelma, joka käsittelee koulutusohjelmaa sekä koulutusohjelman opettajia ja opiskelijoita.</a:t>
            </a:r>
          </a:p>
          <a:p>
            <a:pPr eaLnBrk="1" hangingPunct="1">
              <a:lnSpc>
                <a:spcPct val="80000"/>
              </a:lnSpc>
            </a:pPr>
            <a:r>
              <a:rPr lang="fi-FI" altLang="fi-FI" sz="2000" dirty="0" smtClean="0"/>
              <a:t>Opettajaan ja opiskelijaan liittyvät seuraavat tiedot: etunimi, sukunimi ja osoite. Nämä tiedot annetaan olion luomisen yhteydessä. Lisäksi tarvitaan metodi </a:t>
            </a:r>
            <a:r>
              <a:rPr lang="fi-FI" altLang="fi-FI" sz="2000" dirty="0" err="1" smtClean="0"/>
              <a:t>ToString</a:t>
            </a:r>
            <a:r>
              <a:rPr lang="fi-FI" altLang="fi-FI" sz="2000" dirty="0" smtClean="0"/>
              <a:t>, joka palauttaa tiedot merkkijonona.</a:t>
            </a:r>
            <a:endParaRPr lang="fi-FI" altLang="fi-FI" sz="2000" dirty="0"/>
          </a:p>
          <a:p>
            <a:pPr eaLnBrk="1" hangingPunct="1">
              <a:lnSpc>
                <a:spcPct val="80000"/>
              </a:lnSpc>
            </a:pPr>
            <a:r>
              <a:rPr lang="fi-FI" altLang="fi-FI" sz="2000" dirty="0" smtClean="0"/>
              <a:t>Opiskelijaan liittyy lisäksi opintoviikkojen määrä sekä metodit opintoviikkomäärän kysymiseen ja muuttamiseen. </a:t>
            </a:r>
            <a:r>
              <a:rPr lang="fi-FI" altLang="fi-FI" sz="2000" dirty="0" err="1" smtClean="0"/>
              <a:t>ToString</a:t>
            </a:r>
            <a:endParaRPr lang="fi-FI" altLang="fi-FI" sz="2000" dirty="0"/>
          </a:p>
          <a:p>
            <a:pPr eaLnBrk="1" hangingPunct="1">
              <a:lnSpc>
                <a:spcPct val="80000"/>
              </a:lnSpc>
            </a:pPr>
            <a:r>
              <a:rPr lang="fi-FI" altLang="fi-FI" sz="2000" dirty="0" smtClean="0"/>
              <a:t>Opettajilla ei ole opintoviikkoja, mutta heillä on palkka. Tarvitaan myös metodit palkan asettamiseen ja prosenttikorotukseen. Metodi </a:t>
            </a:r>
            <a:r>
              <a:rPr lang="fi-FI" altLang="fi-FI" sz="2000" dirty="0" err="1" smtClean="0"/>
              <a:t>ToString</a:t>
            </a:r>
            <a:r>
              <a:rPr lang="fi-FI" altLang="fi-FI" sz="2000" dirty="0" smtClean="0"/>
              <a:t>() tulostaa opettajan henkilötiedot ja palkan.</a:t>
            </a:r>
            <a:endParaRPr lang="fi-FI" altLang="fi-FI" sz="2000" dirty="0"/>
          </a:p>
          <a:p>
            <a:pPr eaLnBrk="1" hangingPunct="1">
              <a:lnSpc>
                <a:spcPct val="80000"/>
              </a:lnSpc>
            </a:pPr>
            <a:r>
              <a:rPr lang="fi-FI" altLang="fi-FI" sz="2000" dirty="0" smtClean="0"/>
              <a:t>Määrittele ja toteuta tarvittavat </a:t>
            </a:r>
            <a:r>
              <a:rPr lang="fi-FI" altLang="fi-FI" sz="2000" smtClean="0"/>
              <a:t>luokat opiskelijoiden </a:t>
            </a:r>
            <a:r>
              <a:rPr lang="fi-FI" altLang="fi-FI" sz="2000" dirty="0" smtClean="0"/>
              <a:t>ja opettajien tietojen käsittelemiseksi. </a:t>
            </a:r>
            <a:br>
              <a:rPr lang="fi-FI" altLang="fi-FI" sz="2000" dirty="0" smtClean="0"/>
            </a:br>
            <a:endParaRPr lang="fi-FI" altLang="fi-FI" sz="2000" dirty="0" smtClean="0"/>
          </a:p>
        </p:txBody>
      </p:sp>
    </p:spTree>
    <p:extLst>
      <p:ext uri="{BB962C8B-B14F-4D97-AF65-F5344CB8AC3E}">
        <p14:creationId xmlns:p14="http://schemas.microsoft.com/office/powerpoint/2010/main" val="11754410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solidFill>
                  <a:srgbClr val="FF0000"/>
                </a:solidFill>
              </a:rPr>
              <a:t>Harjoitus </a:t>
            </a:r>
            <a:r>
              <a:rPr lang="fi-FI" dirty="0" smtClean="0">
                <a:solidFill>
                  <a:srgbClr val="FF0000"/>
                </a:solidFill>
              </a:rPr>
              <a:t>(2/2</a:t>
            </a:r>
            <a:r>
              <a:rPr lang="fi-FI" dirty="0">
                <a:solidFill>
                  <a:srgbClr val="FF0000"/>
                </a:solidFill>
              </a:rPr>
              <a:t>)</a:t>
            </a:r>
            <a:endParaRPr lang="fi-FI" dirty="0"/>
          </a:p>
        </p:txBody>
      </p:sp>
      <p:sp>
        <p:nvSpPr>
          <p:cNvPr id="3" name="Content Placeholder 2"/>
          <p:cNvSpPr>
            <a:spLocks noGrp="1"/>
          </p:cNvSpPr>
          <p:nvPr>
            <p:ph idx="1"/>
          </p:nvPr>
        </p:nvSpPr>
        <p:spPr/>
        <p:txBody>
          <a:bodyPr>
            <a:normAutofit fontScale="92500" lnSpcReduction="10000"/>
          </a:bodyPr>
          <a:lstStyle/>
          <a:p>
            <a:pPr>
              <a:lnSpc>
                <a:spcPct val="80000"/>
              </a:lnSpc>
            </a:pPr>
            <a:r>
              <a:rPr lang="fi-FI" altLang="fi-FI" dirty="0"/>
              <a:t>Määrittele ja toteuta luokka Koulutusohjelma. Koulutusohjelmalla on nimi. Koulutusohjelmaan voi kuulua useita opiskelijoita ja opettajia. Tee metodit opettajien ja opiskelijoiden lisäämiseksi koulutusohjelmaan. Tee lisäksi metodi, joka tulostaa koulutusohjelman nimen, sekä opiskelijoiden ja opettajien tiedot. </a:t>
            </a:r>
            <a:br>
              <a:rPr lang="fi-FI" altLang="fi-FI" dirty="0"/>
            </a:br>
            <a:endParaRPr lang="fi-FI" altLang="fi-FI" dirty="0"/>
          </a:p>
          <a:p>
            <a:pPr>
              <a:lnSpc>
                <a:spcPct val="80000"/>
              </a:lnSpc>
            </a:pPr>
            <a:r>
              <a:rPr lang="fi-FI" altLang="fi-FI" dirty="0"/>
              <a:t>Tee pääohjelma, jossa testaat ohjelman toimintaa. Lisää koulutusohjelmaan muutama opettaja ja opiskelija ja tulosta koulutusohjelman tiedot </a:t>
            </a:r>
          </a:p>
          <a:p>
            <a:endParaRPr lang="fi-FI" dirty="0"/>
          </a:p>
        </p:txBody>
      </p:sp>
    </p:spTree>
    <p:extLst>
      <p:ext uri="{BB962C8B-B14F-4D97-AF65-F5344CB8AC3E}">
        <p14:creationId xmlns:p14="http://schemas.microsoft.com/office/powerpoint/2010/main" val="34196458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err="1" smtClean="0"/>
              <a:t>Harjoitus</a:t>
            </a:r>
            <a:r>
              <a:rPr lang="en-US" dirty="0" smtClean="0"/>
              <a:t> 2</a:t>
            </a:r>
            <a:endParaRPr lang="en-US" dirty="0"/>
          </a:p>
        </p:txBody>
      </p:sp>
      <p:sp>
        <p:nvSpPr>
          <p:cNvPr id="4"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i-FI" b="0" i="0" u="none" strike="noStrike" kern="1200" cap="none" spc="0" normalizeH="0" baseline="0" noProof="0" dirty="0" smtClean="0">
                <a:ln>
                  <a:noFill/>
                </a:ln>
                <a:solidFill>
                  <a:schemeClr val="tx1"/>
                </a:solidFill>
                <a:effectLst/>
                <a:uLnTx/>
                <a:uFillTx/>
                <a:latin typeface="+mn-lt"/>
                <a:ea typeface="+mn-ea"/>
                <a:cs typeface="+mn-cs"/>
              </a:rPr>
              <a:t>Tee ohjelma, joka lukee tiedostosta koordinaattipisteitä</a:t>
            </a:r>
            <a:r>
              <a:rPr kumimoji="0" lang="fi-FI" b="0" i="0" u="none" strike="noStrike" kern="1200" cap="none" spc="0" normalizeH="0" noProof="0" dirty="0" smtClean="0">
                <a:ln>
                  <a:noFill/>
                </a:ln>
                <a:solidFill>
                  <a:schemeClr val="tx1"/>
                </a:solidFill>
                <a:effectLst/>
                <a:uLnTx/>
                <a:uFillTx/>
                <a:latin typeface="+mn-lt"/>
                <a:ea typeface="+mn-ea"/>
                <a:cs typeface="+mn-cs"/>
              </a:rPr>
              <a:t> ja näyttää ne </a:t>
            </a:r>
            <a:r>
              <a:rPr kumimoji="0" lang="fi-FI" b="0" i="0" u="none" strike="noStrike" kern="1200" cap="none" spc="0" normalizeH="0" noProof="0" dirty="0" err="1" smtClean="0">
                <a:ln>
                  <a:noFill/>
                </a:ln>
                <a:solidFill>
                  <a:schemeClr val="tx1"/>
                </a:solidFill>
                <a:effectLst/>
                <a:uLnTx/>
                <a:uFillTx/>
                <a:latin typeface="+mn-lt"/>
                <a:ea typeface="+mn-ea"/>
                <a:cs typeface="+mn-cs"/>
              </a:rPr>
              <a:t>ListBoxissa</a:t>
            </a:r>
            <a:r>
              <a:rPr kumimoji="0" lang="fi-FI" b="0" i="0" u="none" strike="noStrike" kern="1200" cap="none" spc="0" normalizeH="0" noProof="0" dirty="0" smtClean="0">
                <a:ln>
                  <a:noFill/>
                </a:ln>
                <a:solidFill>
                  <a:schemeClr val="tx1"/>
                </a:solidFill>
                <a:effectLst/>
                <a:uLnTx/>
                <a:uFillTx/>
                <a:latin typeface="+mn-lt"/>
                <a:ea typeface="+mn-ea"/>
                <a:cs typeface="+mn-cs"/>
              </a:rPr>
              <a:t>. Tiedot talletetaan </a:t>
            </a:r>
            <a:r>
              <a:rPr kumimoji="0" lang="fi-FI" b="0" i="0" u="none" strike="noStrike" kern="1200" cap="none" spc="0" normalizeH="0" noProof="0" dirty="0" err="1" smtClean="0">
                <a:ln>
                  <a:noFill/>
                </a:ln>
                <a:solidFill>
                  <a:schemeClr val="tx1"/>
                </a:solidFill>
                <a:effectLst/>
                <a:uLnTx/>
                <a:uFillTx/>
                <a:latin typeface="+mn-lt"/>
                <a:ea typeface="+mn-ea"/>
                <a:cs typeface="+mn-cs"/>
              </a:rPr>
              <a:t>List</a:t>
            </a:r>
            <a:r>
              <a:rPr lang="fi-FI" dirty="0" smtClean="0"/>
              <a:t>&lt;Piste&gt; -tyyppiseen tietorakenteeseen</a:t>
            </a:r>
            <a:endParaRPr kumimoji="0" lang="fi-FI"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i-FI" noProof="0" dirty="0" smtClean="0"/>
              <a:t>Kun listasta valitaan yksi rivi, vastaavan pisteen tiedot (nimi, x, y) tulevat näytön alaosassa oleviin </a:t>
            </a:r>
            <a:r>
              <a:rPr lang="fi-FI" noProof="0" dirty="0" err="1" smtClean="0"/>
              <a:t>TextBoxeihin</a:t>
            </a:r>
            <a:endParaRPr lang="fi-FI" noProof="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i-FI" noProof="0" dirty="0" smtClean="0"/>
              <a:t>Pisteet voidaan näyttää myös graafisessa muodossa</a:t>
            </a:r>
            <a:endParaRPr kumimoji="0" lang="fi-FI"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6019800" y="2743200"/>
            <a:ext cx="2838450" cy="3705225"/>
          </a:xfrm>
          <a:prstGeom prst="rect">
            <a:avLst/>
          </a:prstGeom>
          <a:noFill/>
          <a:ln w="9525">
            <a:noFill/>
            <a:miter lim="800000"/>
            <a:headEnd/>
            <a:tailEnd/>
          </a:ln>
          <a:effectLst/>
        </p:spPr>
      </p:pic>
    </p:spTree>
    <p:extLst>
      <p:ext uri="{BB962C8B-B14F-4D97-AF65-F5344CB8AC3E}">
        <p14:creationId xmlns:p14="http://schemas.microsoft.com/office/powerpoint/2010/main" val="4589938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err="1" smtClean="0"/>
              <a:t>Harjoitus</a:t>
            </a:r>
            <a:r>
              <a:rPr lang="en-US" dirty="0" smtClean="0"/>
              <a:t> 2 - </a:t>
            </a:r>
            <a:r>
              <a:rPr lang="en-US" dirty="0" err="1" smtClean="0"/>
              <a:t>Ohjeet</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1. </a:t>
            </a:r>
            <a:r>
              <a:rPr lang="en-US" dirty="0" err="1" smtClean="0"/>
              <a:t>Piirrä</a:t>
            </a:r>
            <a:r>
              <a:rPr lang="en-US" dirty="0" smtClean="0"/>
              <a:t> </a:t>
            </a:r>
            <a:r>
              <a:rPr lang="en-US" dirty="0" err="1" smtClean="0"/>
              <a:t>näyttö</a:t>
            </a:r>
            <a:endParaRPr lang="en-US" dirty="0" smtClean="0"/>
          </a:p>
          <a:p>
            <a:r>
              <a:rPr lang="en-US" dirty="0" smtClean="0"/>
              <a:t>2. </a:t>
            </a:r>
            <a:r>
              <a:rPr lang="en-US" dirty="0" err="1" smtClean="0"/>
              <a:t>Määrittele</a:t>
            </a:r>
            <a:r>
              <a:rPr lang="en-US" dirty="0" smtClean="0"/>
              <a:t> </a:t>
            </a:r>
            <a:r>
              <a:rPr lang="en-US" dirty="0" err="1" smtClean="0"/>
              <a:t>luokka</a:t>
            </a:r>
            <a:r>
              <a:rPr lang="en-US" dirty="0" smtClean="0"/>
              <a:t> </a:t>
            </a:r>
            <a:r>
              <a:rPr lang="en-US" dirty="0" err="1" smtClean="0"/>
              <a:t>Piste</a:t>
            </a:r>
            <a:endParaRPr lang="en-US" dirty="0" smtClean="0"/>
          </a:p>
          <a:p>
            <a:r>
              <a:rPr lang="en-US" dirty="0" smtClean="0"/>
              <a:t>3. Tee </a:t>
            </a:r>
            <a:r>
              <a:rPr lang="en-US" dirty="0" err="1" smtClean="0"/>
              <a:t>tapahtuman</a:t>
            </a:r>
            <a:r>
              <a:rPr lang="en-US" dirty="0" smtClean="0"/>
              <a:t> </a:t>
            </a:r>
            <a:r>
              <a:rPr lang="en-US" dirty="0" err="1" smtClean="0"/>
              <a:t>käsittelijä</a:t>
            </a:r>
            <a:r>
              <a:rPr lang="en-US" dirty="0" smtClean="0"/>
              <a:t> </a:t>
            </a:r>
            <a:r>
              <a:rPr lang="en-US" dirty="0" err="1" smtClean="0"/>
              <a:t>tiedoston</a:t>
            </a:r>
            <a:r>
              <a:rPr lang="en-US" dirty="0" smtClean="0"/>
              <a:t> </a:t>
            </a:r>
            <a:r>
              <a:rPr lang="en-US" dirty="0" err="1" smtClean="0"/>
              <a:t>avaamiselle</a:t>
            </a:r>
            <a:r>
              <a:rPr lang="en-US" dirty="0" smtClean="0"/>
              <a:t> (menu)</a:t>
            </a:r>
          </a:p>
          <a:p>
            <a:pPr lvl="1"/>
            <a:r>
              <a:rPr lang="en-US" dirty="0" smtClean="0"/>
              <a:t>A) </a:t>
            </a:r>
            <a:r>
              <a:rPr lang="en-US" dirty="0" err="1" smtClean="0"/>
              <a:t>Avaa</a:t>
            </a:r>
            <a:r>
              <a:rPr lang="en-US" dirty="0" smtClean="0"/>
              <a:t> </a:t>
            </a:r>
            <a:r>
              <a:rPr lang="en-US" dirty="0" err="1" smtClean="0"/>
              <a:t>tietovirta</a:t>
            </a:r>
            <a:endParaRPr lang="en-US" dirty="0" smtClean="0"/>
          </a:p>
          <a:p>
            <a:pPr lvl="1"/>
            <a:r>
              <a:rPr lang="en-US" dirty="0" smtClean="0"/>
              <a:t>B) </a:t>
            </a:r>
            <a:r>
              <a:rPr lang="en-US" dirty="0" err="1" smtClean="0"/>
              <a:t>Lue</a:t>
            </a:r>
            <a:r>
              <a:rPr lang="en-US" dirty="0" smtClean="0"/>
              <a:t> </a:t>
            </a:r>
            <a:r>
              <a:rPr lang="en-US" dirty="0" err="1" smtClean="0"/>
              <a:t>tiedostoa</a:t>
            </a:r>
            <a:r>
              <a:rPr lang="en-US" dirty="0" smtClean="0"/>
              <a:t> </a:t>
            </a:r>
            <a:r>
              <a:rPr lang="en-US" dirty="0" err="1" smtClean="0"/>
              <a:t>rivi</a:t>
            </a:r>
            <a:r>
              <a:rPr lang="en-US" dirty="0" smtClean="0"/>
              <a:t> </a:t>
            </a:r>
            <a:r>
              <a:rPr lang="en-US" dirty="0" err="1" smtClean="0"/>
              <a:t>kerrallaan</a:t>
            </a:r>
            <a:r>
              <a:rPr lang="en-US" dirty="0" smtClean="0"/>
              <a:t>. </a:t>
            </a:r>
            <a:r>
              <a:rPr lang="en-US" dirty="0" err="1" smtClean="0"/>
              <a:t>Luo</a:t>
            </a:r>
            <a:r>
              <a:rPr lang="en-US" dirty="0" smtClean="0"/>
              <a:t> </a:t>
            </a:r>
            <a:r>
              <a:rPr lang="en-US" dirty="0" err="1" smtClean="0"/>
              <a:t>Piste-luokan</a:t>
            </a:r>
            <a:r>
              <a:rPr lang="en-US" dirty="0" smtClean="0"/>
              <a:t> olio </a:t>
            </a:r>
            <a:r>
              <a:rPr lang="en-US" dirty="0" err="1" smtClean="0"/>
              <a:t>kutakin</a:t>
            </a:r>
            <a:r>
              <a:rPr lang="en-US" dirty="0" smtClean="0"/>
              <a:t> </a:t>
            </a:r>
            <a:r>
              <a:rPr lang="en-US" dirty="0" err="1" smtClean="0"/>
              <a:t>riviä</a:t>
            </a:r>
            <a:r>
              <a:rPr lang="en-US" dirty="0" smtClean="0"/>
              <a:t> </a:t>
            </a:r>
            <a:r>
              <a:rPr lang="en-US" dirty="0" err="1" smtClean="0"/>
              <a:t>kohti</a:t>
            </a:r>
            <a:r>
              <a:rPr lang="en-US" dirty="0" smtClean="0"/>
              <a:t>. </a:t>
            </a:r>
            <a:r>
              <a:rPr lang="en-US" dirty="0" err="1" smtClean="0"/>
              <a:t>Sijoita</a:t>
            </a:r>
            <a:r>
              <a:rPr lang="en-US" dirty="0" smtClean="0"/>
              <a:t> </a:t>
            </a:r>
            <a:r>
              <a:rPr lang="en-US" dirty="0" err="1" smtClean="0"/>
              <a:t>Piste-luokan</a:t>
            </a:r>
            <a:r>
              <a:rPr lang="en-US" dirty="0" smtClean="0"/>
              <a:t> olio List&lt;</a:t>
            </a:r>
            <a:r>
              <a:rPr lang="en-US" dirty="0" err="1" smtClean="0"/>
              <a:t>Piste</a:t>
            </a:r>
            <a:r>
              <a:rPr lang="en-US" dirty="0" smtClean="0"/>
              <a:t>&gt;-</a:t>
            </a:r>
            <a:r>
              <a:rPr lang="en-US" dirty="0" err="1" smtClean="0"/>
              <a:t>tietorakenteeseen</a:t>
            </a:r>
            <a:endParaRPr lang="en-US" dirty="0" smtClean="0"/>
          </a:p>
          <a:p>
            <a:pPr lvl="1"/>
            <a:r>
              <a:rPr lang="en-US" dirty="0" smtClean="0"/>
              <a:t>C) </a:t>
            </a:r>
            <a:r>
              <a:rPr lang="en-US" dirty="0" err="1" smtClean="0"/>
              <a:t>Sulje</a:t>
            </a:r>
            <a:r>
              <a:rPr lang="en-US" dirty="0" smtClean="0"/>
              <a:t> </a:t>
            </a:r>
            <a:r>
              <a:rPr lang="en-US" dirty="0" err="1" smtClean="0"/>
              <a:t>tietovirta</a:t>
            </a:r>
            <a:endParaRPr lang="en-US" dirty="0" smtClean="0"/>
          </a:p>
          <a:p>
            <a:pPr lvl="1"/>
            <a:r>
              <a:rPr lang="en-US" dirty="0" smtClean="0"/>
              <a:t>D) </a:t>
            </a:r>
            <a:r>
              <a:rPr lang="en-US" dirty="0" err="1" smtClean="0"/>
              <a:t>Kytke</a:t>
            </a:r>
            <a:r>
              <a:rPr lang="en-US" dirty="0" smtClean="0"/>
              <a:t> List&lt;</a:t>
            </a:r>
            <a:r>
              <a:rPr lang="en-US" dirty="0" err="1" smtClean="0"/>
              <a:t>Piste</a:t>
            </a:r>
            <a:r>
              <a:rPr lang="en-US" dirty="0" smtClean="0"/>
              <a:t>&gt; -</a:t>
            </a:r>
            <a:r>
              <a:rPr lang="en-US" dirty="0" err="1" smtClean="0"/>
              <a:t>tietorakenne</a:t>
            </a:r>
            <a:r>
              <a:rPr lang="en-US" dirty="0" smtClean="0"/>
              <a:t> </a:t>
            </a:r>
            <a:r>
              <a:rPr lang="en-US" dirty="0" err="1" smtClean="0"/>
              <a:t>ListBoxin</a:t>
            </a:r>
            <a:r>
              <a:rPr lang="en-US" dirty="0" smtClean="0"/>
              <a:t> </a:t>
            </a:r>
            <a:r>
              <a:rPr lang="en-US" dirty="0" err="1" smtClean="0"/>
              <a:t>DataSourceen</a:t>
            </a:r>
            <a:endParaRPr lang="en-US" dirty="0" smtClean="0"/>
          </a:p>
          <a:p>
            <a:r>
              <a:rPr lang="en-US" dirty="0" smtClean="0"/>
              <a:t>4. </a:t>
            </a:r>
            <a:r>
              <a:rPr lang="en-US" dirty="0" err="1" smtClean="0"/>
              <a:t>Toteuta</a:t>
            </a:r>
            <a:r>
              <a:rPr lang="en-US" dirty="0" smtClean="0"/>
              <a:t> </a:t>
            </a:r>
            <a:r>
              <a:rPr lang="en-US" dirty="0" err="1" smtClean="0"/>
              <a:t>pisteen</a:t>
            </a:r>
            <a:r>
              <a:rPr lang="en-US" dirty="0" smtClean="0"/>
              <a:t> </a:t>
            </a:r>
            <a:r>
              <a:rPr lang="en-US" dirty="0" err="1" smtClean="0"/>
              <a:t>valinta</a:t>
            </a:r>
            <a:r>
              <a:rPr lang="en-US" dirty="0" smtClean="0"/>
              <a:t> </a:t>
            </a:r>
            <a:r>
              <a:rPr lang="en-US" dirty="0" err="1" smtClean="0"/>
              <a:t>ListBoxista</a:t>
            </a:r>
            <a:r>
              <a:rPr lang="en-US" dirty="0" smtClean="0"/>
              <a:t> </a:t>
            </a:r>
            <a:r>
              <a:rPr lang="en-US" dirty="0" err="1" smtClean="0"/>
              <a:t>ja</a:t>
            </a:r>
            <a:r>
              <a:rPr lang="en-US" dirty="0" smtClean="0"/>
              <a:t> </a:t>
            </a:r>
            <a:r>
              <a:rPr lang="en-US" dirty="0" err="1" smtClean="0"/>
              <a:t>muuttuneiden</a:t>
            </a:r>
            <a:r>
              <a:rPr lang="en-US" dirty="0" smtClean="0"/>
              <a:t> </a:t>
            </a:r>
            <a:r>
              <a:rPr lang="en-US" dirty="0" err="1" smtClean="0"/>
              <a:t>tietojen</a:t>
            </a:r>
            <a:r>
              <a:rPr lang="en-US" dirty="0" smtClean="0"/>
              <a:t> </a:t>
            </a:r>
            <a:r>
              <a:rPr lang="en-US" dirty="0" err="1" smtClean="0"/>
              <a:t>tallennus</a:t>
            </a:r>
            <a:endParaRPr lang="en-US" dirty="0"/>
          </a:p>
        </p:txBody>
      </p:sp>
    </p:spTree>
    <p:extLst>
      <p:ext uri="{BB962C8B-B14F-4D97-AF65-F5344CB8AC3E}">
        <p14:creationId xmlns:p14="http://schemas.microsoft.com/office/powerpoint/2010/main" val="1306919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fontScale="90000"/>
          </a:bodyPr>
          <a:lstStyle/>
          <a:p>
            <a:pPr eaLnBrk="1" hangingPunct="1"/>
            <a:r>
              <a:rPr lang="fi-FI" dirty="0" smtClean="0"/>
              <a:t>Harjoitus 2</a:t>
            </a:r>
            <a:br>
              <a:rPr lang="fi-FI" dirty="0" smtClean="0"/>
            </a:br>
            <a:r>
              <a:rPr lang="fi-FI" dirty="0" smtClean="0"/>
              <a:t>Tiedoston avausdialogi</a:t>
            </a:r>
          </a:p>
        </p:txBody>
      </p:sp>
      <p:pic>
        <p:nvPicPr>
          <p:cNvPr id="138243" name="Picture 4"/>
          <p:cNvPicPr>
            <a:picLocks noChangeAspect="1" noChangeArrowheads="1"/>
          </p:cNvPicPr>
          <p:nvPr/>
        </p:nvPicPr>
        <p:blipFill>
          <a:blip r:embed="rId2"/>
          <a:srcRect/>
          <a:stretch>
            <a:fillRect/>
          </a:stretch>
        </p:blipFill>
        <p:spPr bwMode="auto">
          <a:xfrm>
            <a:off x="2362200" y="1981200"/>
            <a:ext cx="6324600" cy="4384675"/>
          </a:xfrm>
          <a:prstGeom prst="rect">
            <a:avLst/>
          </a:prstGeom>
          <a:noFill/>
          <a:ln w="9525">
            <a:noFill/>
            <a:miter lim="800000"/>
            <a:headEnd/>
            <a:tailEnd/>
          </a:ln>
        </p:spPr>
      </p:pic>
      <p:sp>
        <p:nvSpPr>
          <p:cNvPr id="138244" name="AutoShape 5"/>
          <p:cNvSpPr>
            <a:spLocks/>
          </p:cNvSpPr>
          <p:nvPr/>
        </p:nvSpPr>
        <p:spPr bwMode="auto">
          <a:xfrm>
            <a:off x="2057400" y="4495800"/>
            <a:ext cx="533400" cy="1219200"/>
          </a:xfrm>
          <a:prstGeom prst="leftBrace">
            <a:avLst>
              <a:gd name="adj1" fmla="val 19048"/>
              <a:gd name="adj2" fmla="val 50000"/>
            </a:avLst>
          </a:prstGeom>
          <a:noFill/>
          <a:ln w="9525">
            <a:solidFill>
              <a:schemeClr val="tx1"/>
            </a:solidFill>
            <a:round/>
            <a:headEnd/>
            <a:tailEnd/>
          </a:ln>
        </p:spPr>
        <p:txBody>
          <a:bodyPr wrap="none" anchor="ctr"/>
          <a:lstStyle/>
          <a:p>
            <a:endParaRPr lang="fi-FI"/>
          </a:p>
        </p:txBody>
      </p:sp>
      <p:sp>
        <p:nvSpPr>
          <p:cNvPr id="138245" name="Text Box 6"/>
          <p:cNvSpPr txBox="1">
            <a:spLocks noChangeArrowheads="1"/>
          </p:cNvSpPr>
          <p:nvPr/>
        </p:nvSpPr>
        <p:spPr bwMode="auto">
          <a:xfrm>
            <a:off x="288925" y="4679950"/>
            <a:ext cx="1169988" cy="641350"/>
          </a:xfrm>
          <a:prstGeom prst="rect">
            <a:avLst/>
          </a:prstGeom>
          <a:noFill/>
          <a:ln w="9525">
            <a:noFill/>
            <a:miter lim="800000"/>
            <a:headEnd/>
            <a:tailEnd/>
          </a:ln>
        </p:spPr>
        <p:txBody>
          <a:bodyPr wrap="none">
            <a:spAutoFit/>
          </a:bodyPr>
          <a:lstStyle/>
          <a:p>
            <a:r>
              <a:rPr lang="fi-FI"/>
              <a:t>Tiedoston</a:t>
            </a:r>
            <a:br>
              <a:rPr lang="fi-FI"/>
            </a:br>
            <a:r>
              <a:rPr lang="fi-FI"/>
              <a:t>avaus</a:t>
            </a:r>
          </a:p>
        </p:txBody>
      </p:sp>
      <p:sp>
        <p:nvSpPr>
          <p:cNvPr id="2" name="Suorakulmio 1"/>
          <p:cNvSpPr/>
          <p:nvPr/>
        </p:nvSpPr>
        <p:spPr>
          <a:xfrm>
            <a:off x="2590800" y="5715000"/>
            <a:ext cx="5562600" cy="650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30759893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fi-FI" dirty="0" smtClean="0"/>
              <a:t>Harjoitus 2</a:t>
            </a:r>
            <a:br>
              <a:rPr lang="fi-FI" dirty="0" smtClean="0"/>
            </a:br>
            <a:r>
              <a:rPr lang="fi-FI" dirty="0" smtClean="0"/>
              <a:t>Tiedoston avausdialogi</a:t>
            </a:r>
          </a:p>
        </p:txBody>
      </p:sp>
      <p:sp>
        <p:nvSpPr>
          <p:cNvPr id="4" name="Suorakulmio 3"/>
          <p:cNvSpPr/>
          <p:nvPr/>
        </p:nvSpPr>
        <p:spPr>
          <a:xfrm>
            <a:off x="990600" y="1828800"/>
            <a:ext cx="6934200" cy="369332"/>
          </a:xfrm>
          <a:prstGeom prst="rect">
            <a:avLst/>
          </a:prstGeom>
        </p:spPr>
        <p:txBody>
          <a:bodyPr wrap="square">
            <a:spAutoFit/>
          </a:bodyPr>
          <a:lstStyle/>
          <a:p>
            <a:pPr lvl="1"/>
            <a:r>
              <a:rPr lang="fi-FI" dirty="0" err="1" smtClean="0"/>
              <a:t>How</a:t>
            </a:r>
            <a:r>
              <a:rPr lang="fi-FI" dirty="0" smtClean="0"/>
              <a:t> to: </a:t>
            </a:r>
            <a:r>
              <a:rPr lang="fi-FI" dirty="0" err="1" smtClean="0"/>
              <a:t>Display</a:t>
            </a:r>
            <a:r>
              <a:rPr lang="fi-FI" dirty="0" smtClean="0"/>
              <a:t> an </a:t>
            </a:r>
            <a:r>
              <a:rPr lang="fi-FI" dirty="0" err="1" smtClean="0"/>
              <a:t>OpenFileDialog</a:t>
            </a:r>
            <a:r>
              <a:rPr lang="fi-FI" dirty="0" smtClean="0"/>
              <a:t> </a:t>
            </a:r>
            <a:r>
              <a:rPr lang="fi-FI" dirty="0" err="1" smtClean="0"/>
              <a:t>Dynamically</a:t>
            </a:r>
            <a:r>
              <a:rPr lang="fi-FI" dirty="0" smtClean="0"/>
              <a:t> </a:t>
            </a:r>
          </a:p>
        </p:txBody>
      </p:sp>
      <p:pic>
        <p:nvPicPr>
          <p:cNvPr id="2050" name="Picture 2"/>
          <p:cNvPicPr>
            <a:picLocks noChangeAspect="1" noChangeArrowheads="1"/>
          </p:cNvPicPr>
          <p:nvPr/>
        </p:nvPicPr>
        <p:blipFill>
          <a:blip r:embed="rId2"/>
          <a:srcRect/>
          <a:stretch>
            <a:fillRect/>
          </a:stretch>
        </p:blipFill>
        <p:spPr bwMode="auto">
          <a:xfrm>
            <a:off x="1066800" y="2514600"/>
            <a:ext cx="6610272" cy="3048000"/>
          </a:xfrm>
          <a:prstGeom prst="rect">
            <a:avLst/>
          </a:prstGeom>
          <a:noFill/>
          <a:ln w="9525">
            <a:noFill/>
            <a:miter lim="800000"/>
            <a:headEnd/>
            <a:tailEnd/>
          </a:ln>
          <a:effectLst/>
        </p:spPr>
      </p:pic>
      <p:cxnSp>
        <p:nvCxnSpPr>
          <p:cNvPr id="7" name="Suora nuoliyhdysviiva 6"/>
          <p:cNvCxnSpPr/>
          <p:nvPr/>
        </p:nvCxnSpPr>
        <p:spPr>
          <a:xfrm>
            <a:off x="838200" y="5105400"/>
            <a:ext cx="6858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520188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normAutofit fontScale="90000"/>
          </a:bodyPr>
          <a:lstStyle/>
          <a:p>
            <a:pPr eaLnBrk="1" hangingPunct="1"/>
            <a:r>
              <a:rPr lang="fi-FI" dirty="0" smtClean="0"/>
              <a:t>Harjoitus 2</a:t>
            </a:r>
            <a:br>
              <a:rPr lang="fi-FI" dirty="0" smtClean="0"/>
            </a:br>
            <a:r>
              <a:rPr lang="fi-FI" dirty="0" smtClean="0"/>
              <a:t>3. Tiedoston lukeminen</a:t>
            </a:r>
          </a:p>
        </p:txBody>
      </p:sp>
      <p:pic>
        <p:nvPicPr>
          <p:cNvPr id="141315" name="Picture 4"/>
          <p:cNvPicPr>
            <a:picLocks noChangeAspect="1" noChangeArrowheads="1"/>
          </p:cNvPicPr>
          <p:nvPr/>
        </p:nvPicPr>
        <p:blipFill>
          <a:blip r:embed="rId2"/>
          <a:srcRect/>
          <a:stretch>
            <a:fillRect/>
          </a:stretch>
        </p:blipFill>
        <p:spPr bwMode="auto">
          <a:xfrm>
            <a:off x="1676400" y="2133600"/>
            <a:ext cx="4686300" cy="4114800"/>
          </a:xfrm>
          <a:prstGeom prst="rect">
            <a:avLst/>
          </a:prstGeom>
          <a:noFill/>
          <a:ln w="9525">
            <a:noFill/>
            <a:miter lim="800000"/>
            <a:headEnd/>
            <a:tailEnd/>
          </a:ln>
        </p:spPr>
      </p:pic>
    </p:spTree>
    <p:extLst>
      <p:ext uri="{BB962C8B-B14F-4D97-AF65-F5344CB8AC3E}">
        <p14:creationId xmlns:p14="http://schemas.microsoft.com/office/powerpoint/2010/main" val="18893363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ormAutofit fontScale="90000"/>
          </a:bodyPr>
          <a:lstStyle/>
          <a:p>
            <a:r>
              <a:rPr lang="fi-FI" dirty="0" smtClean="0"/>
              <a:t>Harjoitus 2</a:t>
            </a:r>
            <a:br>
              <a:rPr lang="fi-FI" dirty="0" smtClean="0"/>
            </a:br>
            <a:r>
              <a:rPr lang="fi-FI" dirty="0" smtClean="0"/>
              <a:t>Rivin lukeminen ja jäsentäminen</a:t>
            </a:r>
          </a:p>
        </p:txBody>
      </p:sp>
      <p:sp>
        <p:nvSpPr>
          <p:cNvPr id="165891" name="Rectangle 3"/>
          <p:cNvSpPr>
            <a:spLocks noGrp="1" noChangeArrowheads="1"/>
          </p:cNvSpPr>
          <p:nvPr>
            <p:ph type="body" idx="1"/>
          </p:nvPr>
        </p:nvSpPr>
        <p:spPr/>
        <p:txBody>
          <a:bodyPr/>
          <a:lstStyle/>
          <a:p>
            <a:pPr eaLnBrk="1" hangingPunct="1"/>
            <a:r>
              <a:rPr lang="fi-FI" dirty="0" smtClean="0"/>
              <a:t>Miten luetaan tiedostoa rivi kerrallaan</a:t>
            </a:r>
          </a:p>
          <a:p>
            <a:pPr lvl="1"/>
            <a:r>
              <a:rPr lang="fi-FI" dirty="0" err="1" smtClean="0"/>
              <a:t>How</a:t>
            </a:r>
            <a:r>
              <a:rPr lang="fi-FI" dirty="0" smtClean="0"/>
              <a:t> to: </a:t>
            </a:r>
            <a:r>
              <a:rPr lang="fi-FI" dirty="0" err="1" smtClean="0"/>
              <a:t>read</a:t>
            </a:r>
            <a:r>
              <a:rPr lang="fi-FI" dirty="0" smtClean="0"/>
              <a:t> a </a:t>
            </a:r>
            <a:r>
              <a:rPr lang="fi-FI" dirty="0" err="1" smtClean="0"/>
              <a:t>text</a:t>
            </a:r>
            <a:r>
              <a:rPr lang="fi-FI" dirty="0" smtClean="0"/>
              <a:t> </a:t>
            </a:r>
            <a:r>
              <a:rPr lang="fi-FI" dirty="0" err="1" smtClean="0"/>
              <a:t>file</a:t>
            </a:r>
            <a:r>
              <a:rPr lang="fi-FI" dirty="0" smtClean="0"/>
              <a:t> </a:t>
            </a:r>
            <a:r>
              <a:rPr lang="fi-FI" dirty="0" err="1" smtClean="0"/>
              <a:t>one</a:t>
            </a:r>
            <a:r>
              <a:rPr lang="fi-FI" dirty="0" smtClean="0"/>
              <a:t> </a:t>
            </a:r>
            <a:r>
              <a:rPr lang="fi-FI" dirty="0" err="1" smtClean="0"/>
              <a:t>line</a:t>
            </a:r>
            <a:r>
              <a:rPr lang="fi-FI" dirty="0" smtClean="0"/>
              <a:t> at a </a:t>
            </a:r>
            <a:r>
              <a:rPr lang="fi-FI" dirty="0" err="1" smtClean="0"/>
              <a:t>time</a:t>
            </a:r>
            <a:endParaRPr lang="fi-FI" dirty="0" smtClean="0"/>
          </a:p>
          <a:p>
            <a:pPr eaLnBrk="1" hangingPunct="1"/>
            <a:r>
              <a:rPr lang="fi-FI" dirty="0" smtClean="0"/>
              <a:t>Miten jäsennetään luettu rivi</a:t>
            </a:r>
          </a:p>
          <a:p>
            <a:pPr lvl="1" eaLnBrk="1" hangingPunct="1"/>
            <a:r>
              <a:rPr lang="fi-FI" dirty="0" err="1" smtClean="0"/>
              <a:t>How</a:t>
            </a:r>
            <a:r>
              <a:rPr lang="fi-FI" dirty="0" smtClean="0"/>
              <a:t> to: </a:t>
            </a:r>
            <a:r>
              <a:rPr lang="fi-FI" dirty="0" err="1" smtClean="0"/>
              <a:t>Parse</a:t>
            </a:r>
            <a:r>
              <a:rPr lang="fi-FI" dirty="0" smtClean="0"/>
              <a:t> </a:t>
            </a:r>
            <a:r>
              <a:rPr lang="fi-FI" dirty="0" err="1" smtClean="0"/>
              <a:t>Strings</a:t>
            </a:r>
            <a:r>
              <a:rPr lang="fi-FI" dirty="0" smtClean="0"/>
              <a:t> </a:t>
            </a:r>
            <a:r>
              <a:rPr lang="fi-FI" dirty="0" err="1" smtClean="0"/>
              <a:t>Using</a:t>
            </a:r>
            <a:r>
              <a:rPr lang="fi-FI" dirty="0" smtClean="0"/>
              <a:t> the </a:t>
            </a:r>
            <a:r>
              <a:rPr lang="fi-FI" dirty="0" err="1" smtClean="0"/>
              <a:t>Split</a:t>
            </a:r>
            <a:r>
              <a:rPr lang="fi-FI" dirty="0" smtClean="0"/>
              <a:t> </a:t>
            </a:r>
            <a:r>
              <a:rPr lang="fi-FI" dirty="0" err="1" smtClean="0"/>
              <a:t>Method</a:t>
            </a:r>
            <a:r>
              <a:rPr lang="fi-FI" dirty="0" smtClean="0"/>
              <a:t> (C# </a:t>
            </a:r>
            <a:r>
              <a:rPr lang="fi-FI" dirty="0" err="1" smtClean="0"/>
              <a:t>Programming</a:t>
            </a:r>
            <a:r>
              <a:rPr lang="fi-FI" dirty="0" smtClean="0"/>
              <a:t> Guide)</a:t>
            </a:r>
          </a:p>
        </p:txBody>
      </p:sp>
      <p:pic>
        <p:nvPicPr>
          <p:cNvPr id="4" name="Picture 2"/>
          <p:cNvPicPr>
            <a:picLocks noChangeAspect="1" noChangeArrowheads="1"/>
          </p:cNvPicPr>
          <p:nvPr/>
        </p:nvPicPr>
        <p:blipFill>
          <a:blip r:embed="rId2"/>
          <a:srcRect/>
          <a:stretch>
            <a:fillRect/>
          </a:stretch>
        </p:blipFill>
        <p:spPr bwMode="auto">
          <a:xfrm>
            <a:off x="1371600" y="4648200"/>
            <a:ext cx="5033108" cy="1752600"/>
          </a:xfrm>
          <a:prstGeom prst="rect">
            <a:avLst/>
          </a:prstGeom>
          <a:noFill/>
          <a:ln w="9525">
            <a:noFill/>
            <a:miter lim="800000"/>
            <a:headEnd/>
            <a:tailEnd/>
          </a:ln>
          <a:effectLst/>
        </p:spPr>
      </p:pic>
    </p:spTree>
    <p:extLst>
      <p:ext uri="{BB962C8B-B14F-4D97-AF65-F5344CB8AC3E}">
        <p14:creationId xmlns:p14="http://schemas.microsoft.com/office/powerpoint/2010/main" val="38754968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smtClean="0"/>
              <a:t>Harjoitus 2</a:t>
            </a:r>
            <a:br>
              <a:rPr lang="fi-FI" dirty="0" smtClean="0"/>
            </a:br>
            <a:r>
              <a:rPr lang="fi-FI" dirty="0" smtClean="0"/>
              <a:t>Tietojen näyttäminen </a:t>
            </a:r>
            <a:r>
              <a:rPr lang="fi-FI" dirty="0" err="1" smtClean="0"/>
              <a:t>ListBoxissa</a:t>
            </a:r>
            <a:endParaRPr lang="en-US" dirty="0"/>
          </a:p>
        </p:txBody>
      </p:sp>
      <p:sp>
        <p:nvSpPr>
          <p:cNvPr id="3" name="Sisällön paikkamerkki 2"/>
          <p:cNvSpPr>
            <a:spLocks noGrp="1"/>
          </p:cNvSpPr>
          <p:nvPr>
            <p:ph idx="1"/>
          </p:nvPr>
        </p:nvSpPr>
        <p:spPr/>
        <p:txBody>
          <a:bodyPr>
            <a:normAutofit/>
          </a:bodyPr>
          <a:lstStyle/>
          <a:p>
            <a:r>
              <a:rPr lang="en-US" sz="2000" dirty="0" err="1" smtClean="0"/>
              <a:t>Vaihtoehto</a:t>
            </a:r>
            <a:r>
              <a:rPr lang="en-US" sz="2000" dirty="0" smtClean="0"/>
              <a:t> 1: </a:t>
            </a:r>
            <a:r>
              <a:rPr lang="en-US" sz="2000" dirty="0" err="1" smtClean="0"/>
              <a:t>Lisätään</a:t>
            </a:r>
            <a:r>
              <a:rPr lang="en-US" sz="2000" dirty="0" smtClean="0"/>
              <a:t> </a:t>
            </a:r>
            <a:r>
              <a:rPr lang="en-US" sz="2000" dirty="0" err="1" smtClean="0"/>
              <a:t>ListBoxiin</a:t>
            </a:r>
            <a:r>
              <a:rPr lang="en-US" sz="2000" dirty="0" smtClean="0"/>
              <a:t> </a:t>
            </a:r>
            <a:r>
              <a:rPr lang="en-US" sz="2000" dirty="0" err="1" smtClean="0"/>
              <a:t>tietoa</a:t>
            </a:r>
            <a:r>
              <a:rPr lang="en-US" sz="2000" dirty="0" smtClean="0"/>
              <a:t> </a:t>
            </a:r>
            <a:r>
              <a:rPr lang="en-US" sz="2000" dirty="0" err="1" smtClean="0"/>
              <a:t>rivi</a:t>
            </a:r>
            <a:r>
              <a:rPr lang="en-US" sz="2000" dirty="0" smtClean="0"/>
              <a:t> </a:t>
            </a:r>
            <a:r>
              <a:rPr lang="en-US" sz="2000" dirty="0" err="1" smtClean="0"/>
              <a:t>kerralaan</a:t>
            </a:r>
            <a:r>
              <a:rPr lang="en-US" sz="2000" dirty="0" smtClean="0"/>
              <a:t> while-</a:t>
            </a:r>
            <a:r>
              <a:rPr lang="en-US" sz="2000" dirty="0" err="1" smtClean="0"/>
              <a:t>silmukassa</a:t>
            </a:r>
            <a:r>
              <a:rPr lang="en-US" sz="2000" dirty="0" smtClean="0"/>
              <a:t>:</a:t>
            </a:r>
          </a:p>
          <a:p>
            <a:endParaRPr lang="en-US" sz="2000" dirty="0" smtClean="0"/>
          </a:p>
          <a:p>
            <a:endParaRPr lang="en-US" sz="2000" dirty="0" smtClean="0"/>
          </a:p>
          <a:p>
            <a:endParaRPr lang="en-US" sz="2000" dirty="0" smtClean="0"/>
          </a:p>
          <a:p>
            <a:endParaRPr lang="en-US" sz="2000" dirty="0" smtClean="0"/>
          </a:p>
          <a:p>
            <a:endParaRPr lang="en-US" sz="2000" dirty="0" smtClean="0"/>
          </a:p>
          <a:p>
            <a:pPr>
              <a:buNone/>
            </a:pPr>
            <a:endParaRPr lang="en-US" sz="2000" dirty="0" smtClean="0"/>
          </a:p>
          <a:p>
            <a:r>
              <a:rPr lang="en-US" sz="2000" dirty="0" err="1" smtClean="0"/>
              <a:t>Vaihtoehto</a:t>
            </a:r>
            <a:r>
              <a:rPr lang="en-US" sz="2000" dirty="0" smtClean="0"/>
              <a:t> 2: </a:t>
            </a:r>
            <a:r>
              <a:rPr lang="en-US" sz="2000" dirty="0" err="1" smtClean="0"/>
              <a:t>Kytketään</a:t>
            </a:r>
            <a:r>
              <a:rPr lang="en-US" sz="2000" dirty="0" smtClean="0"/>
              <a:t> List-</a:t>
            </a:r>
            <a:r>
              <a:rPr lang="en-US" sz="2000" dirty="0" err="1" smtClean="0"/>
              <a:t>tietorakenne</a:t>
            </a:r>
            <a:r>
              <a:rPr lang="en-US" sz="2000" dirty="0" smtClean="0"/>
              <a:t> </a:t>
            </a:r>
            <a:r>
              <a:rPr lang="en-US" sz="2000" dirty="0" err="1" smtClean="0"/>
              <a:t>ListBoxin</a:t>
            </a:r>
            <a:r>
              <a:rPr lang="en-US" sz="2000" dirty="0" smtClean="0"/>
              <a:t> </a:t>
            </a:r>
            <a:r>
              <a:rPr lang="en-US" sz="2000" dirty="0" err="1" smtClean="0"/>
              <a:t>datasourceen</a:t>
            </a:r>
            <a:r>
              <a:rPr lang="en-US" sz="2000" dirty="0" smtClean="0"/>
              <a:t> while-</a:t>
            </a:r>
            <a:r>
              <a:rPr lang="en-US" sz="2000" dirty="0" err="1" smtClean="0"/>
              <a:t>silmukan</a:t>
            </a:r>
            <a:r>
              <a:rPr lang="en-US" sz="2000" dirty="0" smtClean="0"/>
              <a:t> </a:t>
            </a:r>
            <a:r>
              <a:rPr lang="en-US" sz="2000" dirty="0" err="1" smtClean="0"/>
              <a:t>jälkeen</a:t>
            </a:r>
            <a:r>
              <a:rPr lang="en-US" sz="2000" dirty="0" smtClean="0"/>
              <a:t>:</a:t>
            </a:r>
          </a:p>
          <a:p>
            <a:endParaRPr lang="en-US" sz="2000" dirty="0"/>
          </a:p>
        </p:txBody>
      </p:sp>
      <p:pic>
        <p:nvPicPr>
          <p:cNvPr id="4098" name="Picture 2"/>
          <p:cNvPicPr>
            <a:picLocks noChangeAspect="1" noChangeArrowheads="1"/>
          </p:cNvPicPr>
          <p:nvPr/>
        </p:nvPicPr>
        <p:blipFill>
          <a:blip r:embed="rId2"/>
          <a:srcRect/>
          <a:stretch>
            <a:fillRect/>
          </a:stretch>
        </p:blipFill>
        <p:spPr bwMode="auto">
          <a:xfrm>
            <a:off x="3429000" y="1981200"/>
            <a:ext cx="4800600" cy="2175553"/>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352800" y="4648200"/>
            <a:ext cx="4953000" cy="1557130"/>
          </a:xfrm>
          <a:prstGeom prst="rect">
            <a:avLst/>
          </a:prstGeom>
          <a:noFill/>
          <a:ln w="9525">
            <a:noFill/>
            <a:miter lim="800000"/>
            <a:headEnd/>
            <a:tailEnd/>
          </a:ln>
          <a:effectLst/>
        </p:spPr>
      </p:pic>
      <p:cxnSp>
        <p:nvCxnSpPr>
          <p:cNvPr id="7" name="Suora nuoliyhdysviiva 6"/>
          <p:cNvCxnSpPr/>
          <p:nvPr/>
        </p:nvCxnSpPr>
        <p:spPr>
          <a:xfrm>
            <a:off x="2514600" y="6019800"/>
            <a:ext cx="990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uora nuoliyhdysviiva 7"/>
          <p:cNvCxnSpPr/>
          <p:nvPr/>
        </p:nvCxnSpPr>
        <p:spPr>
          <a:xfrm>
            <a:off x="2743200" y="3656012"/>
            <a:ext cx="990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337992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Autofit/>
          </a:bodyPr>
          <a:lstStyle/>
          <a:p>
            <a:r>
              <a:rPr lang="fi-FI" sz="3600" dirty="0" smtClean="0"/>
              <a:t>Harjoitus 2</a:t>
            </a:r>
            <a:br>
              <a:rPr lang="fi-FI" sz="3600" dirty="0" smtClean="0"/>
            </a:br>
            <a:r>
              <a:rPr lang="fi-FI" sz="3600" dirty="0" smtClean="0"/>
              <a:t>Tapahtumankäsittelijä </a:t>
            </a:r>
            <a:r>
              <a:rPr lang="fi-FI" sz="3600" dirty="0" err="1" smtClean="0"/>
              <a:t>ListBox-valinnalle</a:t>
            </a:r>
            <a:endParaRPr lang="en-US" sz="3600" dirty="0"/>
          </a:p>
        </p:txBody>
      </p:sp>
      <p:sp>
        <p:nvSpPr>
          <p:cNvPr id="3" name="Sisällön paikkamerkki 2"/>
          <p:cNvSpPr>
            <a:spLocks noGrp="1"/>
          </p:cNvSpPr>
          <p:nvPr>
            <p:ph idx="1"/>
          </p:nvPr>
        </p:nvSpPr>
        <p:spPr>
          <a:xfrm>
            <a:off x="304800" y="4038600"/>
            <a:ext cx="8229600" cy="2209800"/>
          </a:xfrm>
        </p:spPr>
        <p:txBody>
          <a:bodyPr>
            <a:normAutofit fontScale="62500" lnSpcReduction="20000"/>
          </a:bodyPr>
          <a:lstStyle/>
          <a:p>
            <a:pPr>
              <a:lnSpc>
                <a:spcPct val="80000"/>
              </a:lnSpc>
            </a:pPr>
            <a:r>
              <a:rPr lang="fi-FI" dirty="0" err="1" smtClean="0"/>
              <a:t>How</a:t>
            </a:r>
            <a:r>
              <a:rPr lang="fi-FI" dirty="0" smtClean="0"/>
              <a:t> to: </a:t>
            </a:r>
            <a:r>
              <a:rPr lang="fi-FI" dirty="0" err="1" smtClean="0"/>
              <a:t>Add</a:t>
            </a:r>
            <a:r>
              <a:rPr lang="fi-FI" dirty="0" smtClean="0"/>
              <a:t> and </a:t>
            </a:r>
            <a:r>
              <a:rPr lang="fi-FI" dirty="0" err="1" smtClean="0"/>
              <a:t>Clear</a:t>
            </a:r>
            <a:r>
              <a:rPr lang="fi-FI" dirty="0" smtClean="0"/>
              <a:t> </a:t>
            </a:r>
            <a:r>
              <a:rPr lang="fi-FI" dirty="0" err="1" smtClean="0"/>
              <a:t>Items</a:t>
            </a:r>
            <a:r>
              <a:rPr lang="fi-FI" dirty="0" smtClean="0"/>
              <a:t> in a </a:t>
            </a:r>
            <a:r>
              <a:rPr lang="fi-FI" dirty="0" err="1" smtClean="0"/>
              <a:t>ListBox</a:t>
            </a:r>
            <a:r>
              <a:rPr lang="fi-FI" dirty="0" smtClean="0"/>
              <a:t> </a:t>
            </a:r>
            <a:r>
              <a:rPr lang="fi-FI" dirty="0" err="1" smtClean="0"/>
              <a:t>Control</a:t>
            </a:r>
            <a:r>
              <a:rPr lang="fi-FI" dirty="0" smtClean="0"/>
              <a:t> (Visual C#)</a:t>
            </a:r>
          </a:p>
          <a:p>
            <a:pPr>
              <a:lnSpc>
                <a:spcPct val="80000"/>
              </a:lnSpc>
            </a:pPr>
            <a:r>
              <a:rPr lang="fi-FI" dirty="0" err="1" smtClean="0"/>
              <a:t>How</a:t>
            </a:r>
            <a:r>
              <a:rPr lang="fi-FI" dirty="0" smtClean="0"/>
              <a:t> to: </a:t>
            </a:r>
            <a:r>
              <a:rPr lang="fi-FI" dirty="0" err="1" smtClean="0"/>
              <a:t>Enable</a:t>
            </a:r>
            <a:r>
              <a:rPr lang="fi-FI" dirty="0" smtClean="0"/>
              <a:t> </a:t>
            </a:r>
            <a:r>
              <a:rPr lang="fi-FI" dirty="0" err="1" smtClean="0"/>
              <a:t>User</a:t>
            </a:r>
            <a:r>
              <a:rPr lang="fi-FI" dirty="0" smtClean="0"/>
              <a:t> to </a:t>
            </a:r>
            <a:r>
              <a:rPr lang="fi-FI" dirty="0" err="1" smtClean="0"/>
              <a:t>Add</a:t>
            </a:r>
            <a:r>
              <a:rPr lang="fi-FI" dirty="0" smtClean="0"/>
              <a:t> </a:t>
            </a:r>
            <a:r>
              <a:rPr lang="fi-FI" dirty="0" err="1" smtClean="0"/>
              <a:t>items</a:t>
            </a:r>
            <a:r>
              <a:rPr lang="fi-FI" dirty="0" smtClean="0"/>
              <a:t> to a </a:t>
            </a:r>
            <a:r>
              <a:rPr lang="fi-FI" dirty="0" err="1" smtClean="0"/>
              <a:t>ListBox</a:t>
            </a:r>
            <a:r>
              <a:rPr lang="fi-FI" dirty="0" smtClean="0"/>
              <a:t> </a:t>
            </a:r>
            <a:r>
              <a:rPr lang="fi-FI" dirty="0" err="1" smtClean="0"/>
              <a:t>control</a:t>
            </a:r>
            <a:r>
              <a:rPr lang="fi-FI" dirty="0" smtClean="0"/>
              <a:t> (</a:t>
            </a:r>
            <a:r>
              <a:rPr lang="fi-FI" dirty="0" err="1" smtClean="0"/>
              <a:t>Visaul</a:t>
            </a:r>
            <a:r>
              <a:rPr lang="fi-FI" dirty="0" smtClean="0"/>
              <a:t> C#)</a:t>
            </a:r>
          </a:p>
          <a:p>
            <a:pPr>
              <a:lnSpc>
                <a:spcPct val="80000"/>
              </a:lnSpc>
            </a:pPr>
            <a:r>
              <a:rPr lang="fi-FI" dirty="0" err="1" smtClean="0"/>
              <a:t>How</a:t>
            </a:r>
            <a:r>
              <a:rPr lang="fi-FI" dirty="0" smtClean="0"/>
              <a:t> to: </a:t>
            </a:r>
            <a:r>
              <a:rPr lang="fi-FI" dirty="0" err="1" smtClean="0"/>
              <a:t>Insert</a:t>
            </a:r>
            <a:r>
              <a:rPr lang="fi-FI" dirty="0" smtClean="0"/>
              <a:t> an </a:t>
            </a:r>
            <a:r>
              <a:rPr lang="fi-FI" dirty="0" err="1" smtClean="0"/>
              <a:t>Array</a:t>
            </a:r>
            <a:r>
              <a:rPr lang="fi-FI" dirty="0" smtClean="0"/>
              <a:t> of </a:t>
            </a:r>
            <a:r>
              <a:rPr lang="fi-FI" dirty="0" err="1" smtClean="0"/>
              <a:t>String</a:t>
            </a:r>
            <a:r>
              <a:rPr lang="fi-FI" dirty="0" smtClean="0"/>
              <a:t> </a:t>
            </a:r>
            <a:r>
              <a:rPr lang="fi-FI" dirty="0" err="1" smtClean="0"/>
              <a:t>Values</a:t>
            </a:r>
            <a:r>
              <a:rPr lang="fi-FI" dirty="0" smtClean="0"/>
              <a:t> into a Windows </a:t>
            </a:r>
            <a:r>
              <a:rPr lang="fi-FI" dirty="0" err="1" smtClean="0"/>
              <a:t>ListBox</a:t>
            </a:r>
            <a:r>
              <a:rPr lang="fi-FI" dirty="0" smtClean="0"/>
              <a:t> </a:t>
            </a:r>
            <a:r>
              <a:rPr lang="fi-FI" dirty="0" err="1" smtClean="0"/>
              <a:t>Control</a:t>
            </a:r>
            <a:r>
              <a:rPr lang="fi-FI" dirty="0" smtClean="0"/>
              <a:t> (Visual C#)</a:t>
            </a:r>
          </a:p>
          <a:p>
            <a:pPr>
              <a:lnSpc>
                <a:spcPct val="80000"/>
              </a:lnSpc>
            </a:pPr>
            <a:r>
              <a:rPr lang="fi-FI" dirty="0" err="1" smtClean="0"/>
              <a:t>How</a:t>
            </a:r>
            <a:r>
              <a:rPr lang="fi-FI" dirty="0" smtClean="0"/>
              <a:t> to: </a:t>
            </a:r>
            <a:r>
              <a:rPr lang="fi-FI" dirty="0" err="1" smtClean="0"/>
              <a:t>Determine</a:t>
            </a:r>
            <a:r>
              <a:rPr lang="fi-FI" dirty="0" smtClean="0"/>
              <a:t> the </a:t>
            </a:r>
            <a:r>
              <a:rPr lang="fi-FI" dirty="0" err="1" smtClean="0"/>
              <a:t>Selected</a:t>
            </a:r>
            <a:r>
              <a:rPr lang="fi-FI" dirty="0" smtClean="0"/>
              <a:t> </a:t>
            </a:r>
            <a:r>
              <a:rPr lang="fi-FI" dirty="0" err="1" smtClean="0"/>
              <a:t>Item</a:t>
            </a:r>
            <a:r>
              <a:rPr lang="fi-FI" dirty="0" smtClean="0"/>
              <a:t> in a </a:t>
            </a:r>
            <a:r>
              <a:rPr lang="fi-FI" dirty="0" err="1" smtClean="0"/>
              <a:t>ListBox</a:t>
            </a:r>
            <a:r>
              <a:rPr lang="fi-FI" dirty="0" smtClean="0"/>
              <a:t> </a:t>
            </a:r>
            <a:r>
              <a:rPr lang="fi-FI" dirty="0" err="1" smtClean="0"/>
              <a:t>Control</a:t>
            </a:r>
            <a:r>
              <a:rPr lang="fi-FI" dirty="0" smtClean="0"/>
              <a:t> (Visual C#)</a:t>
            </a:r>
          </a:p>
          <a:p>
            <a:pPr>
              <a:lnSpc>
                <a:spcPct val="80000"/>
              </a:lnSpc>
            </a:pPr>
            <a:r>
              <a:rPr lang="fi-FI" dirty="0" err="1" smtClean="0"/>
              <a:t>How</a:t>
            </a:r>
            <a:r>
              <a:rPr lang="fi-FI" dirty="0" smtClean="0"/>
              <a:t> to: </a:t>
            </a:r>
            <a:r>
              <a:rPr lang="fi-FI" dirty="0" err="1" smtClean="0"/>
              <a:t>Populate</a:t>
            </a:r>
            <a:r>
              <a:rPr lang="fi-FI" dirty="0" smtClean="0"/>
              <a:t> a </a:t>
            </a:r>
            <a:r>
              <a:rPr lang="fi-FI" dirty="0" err="1" smtClean="0"/>
              <a:t>ListBox</a:t>
            </a:r>
            <a:r>
              <a:rPr lang="fi-FI" dirty="0" smtClean="0"/>
              <a:t> </a:t>
            </a:r>
            <a:r>
              <a:rPr lang="fi-FI" dirty="0" err="1" smtClean="0"/>
              <a:t>Control</a:t>
            </a:r>
            <a:r>
              <a:rPr lang="fi-FI" dirty="0" smtClean="0"/>
              <a:t> </a:t>
            </a:r>
            <a:r>
              <a:rPr lang="fi-FI" dirty="0" err="1" smtClean="0"/>
              <a:t>with</a:t>
            </a:r>
            <a:r>
              <a:rPr lang="fi-FI" dirty="0" smtClean="0"/>
              <a:t> an </a:t>
            </a:r>
            <a:r>
              <a:rPr lang="fi-FI" dirty="0" err="1" smtClean="0"/>
              <a:t>Array</a:t>
            </a:r>
            <a:r>
              <a:rPr lang="fi-FI" dirty="0" smtClean="0"/>
              <a:t> of </a:t>
            </a:r>
            <a:r>
              <a:rPr lang="fi-FI" dirty="0" err="1" smtClean="0"/>
              <a:t>Strings</a:t>
            </a:r>
            <a:r>
              <a:rPr lang="fi-FI" dirty="0" smtClean="0"/>
              <a:t> (Visual C#)</a:t>
            </a:r>
          </a:p>
          <a:p>
            <a:pPr>
              <a:lnSpc>
                <a:spcPct val="80000"/>
              </a:lnSpc>
            </a:pPr>
            <a:r>
              <a:rPr lang="fi-FI" dirty="0" err="1" smtClean="0"/>
              <a:t>How</a:t>
            </a:r>
            <a:r>
              <a:rPr lang="fi-FI" dirty="0" smtClean="0"/>
              <a:t> to: </a:t>
            </a:r>
            <a:r>
              <a:rPr lang="fi-FI" dirty="0" err="1" smtClean="0"/>
              <a:t>Search</a:t>
            </a:r>
            <a:r>
              <a:rPr lang="fi-FI" dirty="0" smtClean="0"/>
              <a:t> for an </a:t>
            </a:r>
            <a:r>
              <a:rPr lang="fi-FI" dirty="0" err="1" smtClean="0"/>
              <a:t>Item</a:t>
            </a:r>
            <a:r>
              <a:rPr lang="fi-FI" dirty="0" smtClean="0"/>
              <a:t> in a </a:t>
            </a:r>
            <a:r>
              <a:rPr lang="fi-FI" dirty="0" err="1" smtClean="0"/>
              <a:t>ListBox</a:t>
            </a:r>
            <a:r>
              <a:rPr lang="fi-FI" dirty="0" smtClean="0"/>
              <a:t> </a:t>
            </a:r>
            <a:r>
              <a:rPr lang="fi-FI" dirty="0" err="1" smtClean="0"/>
              <a:t>Control</a:t>
            </a:r>
            <a:r>
              <a:rPr lang="fi-FI" dirty="0" smtClean="0"/>
              <a:t> (Visual C#)</a:t>
            </a:r>
          </a:p>
          <a:p>
            <a:pPr>
              <a:lnSpc>
                <a:spcPct val="80000"/>
              </a:lnSpc>
            </a:pPr>
            <a:r>
              <a:rPr lang="fi-FI" dirty="0" err="1" smtClean="0"/>
              <a:t>How</a:t>
            </a:r>
            <a:r>
              <a:rPr lang="fi-FI" dirty="0" smtClean="0"/>
              <a:t> to: </a:t>
            </a:r>
            <a:r>
              <a:rPr lang="fi-FI" dirty="0" err="1" smtClean="0"/>
              <a:t>Select</a:t>
            </a:r>
            <a:r>
              <a:rPr lang="fi-FI" dirty="0" smtClean="0"/>
              <a:t> an </a:t>
            </a:r>
            <a:r>
              <a:rPr lang="fi-FI" dirty="0" err="1" smtClean="0"/>
              <a:t>Item</a:t>
            </a:r>
            <a:r>
              <a:rPr lang="fi-FI" dirty="0" smtClean="0"/>
              <a:t> in a </a:t>
            </a:r>
            <a:r>
              <a:rPr lang="fi-FI" dirty="0" err="1" smtClean="0"/>
              <a:t>ListBox</a:t>
            </a:r>
            <a:r>
              <a:rPr lang="fi-FI" dirty="0" smtClean="0"/>
              <a:t> </a:t>
            </a:r>
            <a:r>
              <a:rPr lang="fi-FI" dirty="0" err="1" smtClean="0"/>
              <a:t>Control</a:t>
            </a:r>
            <a:r>
              <a:rPr lang="fi-FI" dirty="0" smtClean="0"/>
              <a:t> (Visual C#</a:t>
            </a:r>
          </a:p>
        </p:txBody>
      </p:sp>
      <p:pic>
        <p:nvPicPr>
          <p:cNvPr id="5122" name="Picture 2"/>
          <p:cNvPicPr>
            <a:picLocks noChangeAspect="1" noChangeArrowheads="1"/>
          </p:cNvPicPr>
          <p:nvPr/>
        </p:nvPicPr>
        <p:blipFill>
          <a:blip r:embed="rId2"/>
          <a:srcRect/>
          <a:stretch>
            <a:fillRect/>
          </a:stretch>
        </p:blipFill>
        <p:spPr bwMode="auto">
          <a:xfrm>
            <a:off x="304800" y="1600200"/>
            <a:ext cx="8362950" cy="2276475"/>
          </a:xfrm>
          <a:prstGeom prst="rect">
            <a:avLst/>
          </a:prstGeom>
          <a:noFill/>
          <a:ln w="9525">
            <a:noFill/>
            <a:miter lim="800000"/>
            <a:headEnd/>
            <a:tailEnd/>
          </a:ln>
          <a:effectLst/>
        </p:spPr>
      </p:pic>
    </p:spTree>
    <p:extLst>
      <p:ext uri="{BB962C8B-B14F-4D97-AF65-F5344CB8AC3E}">
        <p14:creationId xmlns:p14="http://schemas.microsoft.com/office/powerpoint/2010/main" val="19279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fi-FI" smtClean="0"/>
              <a:t>Luokka ja olio</a:t>
            </a:r>
          </a:p>
        </p:txBody>
      </p:sp>
      <p:sp>
        <p:nvSpPr>
          <p:cNvPr id="122883" name="Rectangle 3"/>
          <p:cNvSpPr>
            <a:spLocks noGrp="1" noChangeArrowheads="1"/>
          </p:cNvSpPr>
          <p:nvPr>
            <p:ph type="body" idx="1"/>
          </p:nvPr>
        </p:nvSpPr>
        <p:spPr/>
        <p:txBody>
          <a:bodyPr>
            <a:normAutofit/>
          </a:bodyPr>
          <a:lstStyle/>
          <a:p>
            <a:pPr eaLnBrk="1" hangingPunct="1"/>
            <a:r>
              <a:rPr lang="fi-FI" sz="2400" dirty="0" smtClean="0"/>
              <a:t>Luokka on myös tietotyyppi, samoin kuin ovat perustietotyypit (</a:t>
            </a:r>
            <a:r>
              <a:rPr lang="fi-FI" sz="2400" dirty="0" err="1" smtClean="0"/>
              <a:t>int</a:t>
            </a:r>
            <a:r>
              <a:rPr lang="fi-FI" sz="2400" dirty="0" smtClean="0"/>
              <a:t>, </a:t>
            </a:r>
            <a:r>
              <a:rPr lang="fi-FI" sz="2400" dirty="0" err="1" smtClean="0"/>
              <a:t>double</a:t>
            </a:r>
            <a:r>
              <a:rPr lang="fi-FI" sz="2400" dirty="0" smtClean="0"/>
              <a:t> </a:t>
            </a:r>
            <a:r>
              <a:rPr lang="fi-FI" sz="2400" dirty="0" err="1" smtClean="0"/>
              <a:t>jne</a:t>
            </a:r>
            <a:r>
              <a:rPr lang="fi-FI" sz="2400" dirty="0" smtClean="0"/>
              <a:t>). Luokasta voidaan luoda useita olioita, samoin kun esimerkiksi </a:t>
            </a:r>
            <a:r>
              <a:rPr lang="fi-FI" sz="2400" dirty="0" err="1" smtClean="0"/>
              <a:t>int-tietotyypistä</a:t>
            </a:r>
            <a:r>
              <a:rPr lang="fi-FI" sz="2400" dirty="0" smtClean="0"/>
              <a:t> voidaan luoda useita muuttujia.</a:t>
            </a:r>
          </a:p>
          <a:p>
            <a:pPr eaLnBrk="1" hangingPunct="1"/>
            <a:r>
              <a:rPr lang="fi-FI" sz="2400" dirty="0" smtClean="0"/>
              <a:t>Jokainen olio on jonkin luokan ilmentymä</a:t>
            </a:r>
          </a:p>
          <a:p>
            <a:pPr eaLnBrk="1" hangingPunct="1"/>
            <a:r>
              <a:rPr lang="fi-FI" sz="2400" dirty="0" smtClean="0"/>
              <a:t>Luokka määrittelee olion rakenteen ja käyttäytymisen</a:t>
            </a:r>
          </a:p>
          <a:p>
            <a:pPr eaLnBrk="1" hangingPunct="1"/>
            <a:r>
              <a:rPr lang="fi-FI" sz="2400" dirty="0" smtClean="0"/>
              <a:t>Ohjelma luo ajon aikana olioita, joilla on olion luokassa määritellyt jäsenmuuttujat ja metodit</a:t>
            </a:r>
          </a:p>
        </p:txBody>
      </p:sp>
    </p:spTree>
    <p:extLst>
      <p:ext uri="{BB962C8B-B14F-4D97-AF65-F5344CB8AC3E}">
        <p14:creationId xmlns:p14="http://schemas.microsoft.com/office/powerpoint/2010/main" val="11187620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err="1" smtClean="0"/>
              <a:t>Perintä</a:t>
            </a:r>
            <a:endParaRPr lang="en-US" dirty="0"/>
          </a:p>
        </p:txBody>
      </p:sp>
      <p:sp>
        <p:nvSpPr>
          <p:cNvPr id="3" name="Alaotsikk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35547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fi-FI" sz="3900" b="1">
                <a:solidFill>
                  <a:schemeClr val="accent2"/>
                </a:solidFill>
              </a:rPr>
              <a:t>Perintä</a:t>
            </a:r>
          </a:p>
        </p:txBody>
      </p:sp>
      <p:sp>
        <p:nvSpPr>
          <p:cNvPr id="193539" name="Rectangle 3"/>
          <p:cNvSpPr>
            <a:spLocks noChangeArrowheads="1"/>
          </p:cNvSpPr>
          <p:nvPr/>
        </p:nvSpPr>
        <p:spPr bwMode="auto">
          <a:xfrm>
            <a:off x="0" y="1600200"/>
            <a:ext cx="8229600" cy="4525963"/>
          </a:xfrm>
          <a:prstGeom prst="rect">
            <a:avLst/>
          </a:prstGeom>
          <a:noFill/>
          <a:ln w="9525">
            <a:noFill/>
            <a:miter lim="800000"/>
            <a:headEnd/>
            <a:tailEnd/>
          </a:ln>
        </p:spPr>
        <p:txBody>
          <a:bodyPr/>
          <a:lstStyle/>
          <a:p>
            <a:pPr marL="692150" lvl="1" indent="-347663">
              <a:spcBef>
                <a:spcPct val="20000"/>
              </a:spcBef>
              <a:buClr>
                <a:schemeClr val="accent2"/>
              </a:buClr>
              <a:buSzPct val="70000"/>
              <a:buFontTx/>
              <a:buChar char="•"/>
            </a:pPr>
            <a:r>
              <a:rPr lang="fi-FI" sz="2000"/>
              <a:t>Monien luokkien jakaessa samoja ominaisuuksia, on turha kirjoittaa samanlaista koodia useampaan paikkaan</a:t>
            </a:r>
          </a:p>
          <a:p>
            <a:pPr marL="692150" lvl="1" indent="-347663">
              <a:spcBef>
                <a:spcPct val="20000"/>
              </a:spcBef>
              <a:buClr>
                <a:schemeClr val="accent2"/>
              </a:buClr>
              <a:buSzPct val="70000"/>
              <a:buFontTx/>
              <a:buChar char="•"/>
            </a:pPr>
            <a:r>
              <a:rPr lang="fi-FI" sz="2000" b="1"/>
              <a:t>Yhteiset osat</a:t>
            </a:r>
            <a:r>
              <a:rPr lang="fi-FI" sz="2000"/>
              <a:t> voidaan ryhmitellä ns. </a:t>
            </a:r>
            <a:r>
              <a:rPr lang="fi-FI" sz="2000" b="1"/>
              <a:t>ylä-</a:t>
            </a:r>
            <a:r>
              <a:rPr lang="fi-FI" sz="2000"/>
              <a:t> tai </a:t>
            </a:r>
            <a:r>
              <a:rPr lang="fi-FI" sz="2000" b="1"/>
              <a:t>isäluokiksi</a:t>
            </a:r>
            <a:r>
              <a:rPr lang="fi-FI" sz="2000"/>
              <a:t> (superclass), josta näitä osia tarvitsevat luokat voidaan </a:t>
            </a:r>
            <a:r>
              <a:rPr lang="fi-FI" sz="2000" b="1"/>
              <a:t>periä</a:t>
            </a:r>
            <a:r>
              <a:rPr lang="fi-FI" sz="2000"/>
              <a:t>.</a:t>
            </a:r>
          </a:p>
          <a:p>
            <a:pPr marL="692150" lvl="1" indent="-347663">
              <a:spcBef>
                <a:spcPct val="20000"/>
              </a:spcBef>
              <a:buClr>
                <a:schemeClr val="accent2"/>
              </a:buClr>
              <a:buSzPct val="70000"/>
              <a:buFontTx/>
              <a:buChar char="•"/>
            </a:pPr>
            <a:r>
              <a:rPr lang="fi-FI" sz="2000"/>
              <a:t>Perittävä luokka on tavallaan isä-luokan erikoistapaus. (”Oppilas” </a:t>
            </a:r>
            <a:r>
              <a:rPr lang="fi-FI" sz="2000" b="1"/>
              <a:t>is-a</a:t>
            </a:r>
            <a:r>
              <a:rPr lang="fi-FI" sz="2000"/>
              <a:t> ”Henkilö”)</a:t>
            </a:r>
            <a:endParaRPr lang="fi-FI" sz="2200"/>
          </a:p>
          <a:p>
            <a:pPr marL="1281113" lvl="3" indent="-292100">
              <a:spcBef>
                <a:spcPct val="20000"/>
              </a:spcBef>
              <a:buClr>
                <a:schemeClr val="accent2"/>
              </a:buClr>
              <a:buSzPct val="75000"/>
              <a:buFontTx/>
              <a:buChar char="•"/>
            </a:pPr>
            <a:endParaRPr lang="fi-FI"/>
          </a:p>
        </p:txBody>
      </p:sp>
      <p:sp>
        <p:nvSpPr>
          <p:cNvPr id="193540" name="Rectangle 4"/>
          <p:cNvSpPr>
            <a:spLocks noChangeArrowheads="1"/>
          </p:cNvSpPr>
          <p:nvPr/>
        </p:nvSpPr>
        <p:spPr bwMode="auto">
          <a:xfrm>
            <a:off x="3419475" y="3716338"/>
            <a:ext cx="2233613" cy="504825"/>
          </a:xfrm>
          <a:prstGeom prst="rect">
            <a:avLst/>
          </a:prstGeom>
          <a:solidFill>
            <a:schemeClr val="accent1"/>
          </a:solidFill>
          <a:ln w="9525">
            <a:solidFill>
              <a:schemeClr val="tx1"/>
            </a:solidFill>
            <a:miter lim="800000"/>
            <a:headEnd/>
            <a:tailEnd/>
          </a:ln>
        </p:spPr>
        <p:txBody>
          <a:bodyPr wrap="none" anchor="ctr"/>
          <a:lstStyle/>
          <a:p>
            <a:pPr algn="ctr"/>
            <a:r>
              <a:rPr lang="fi-FI"/>
              <a:t>Ajoneuvo</a:t>
            </a:r>
          </a:p>
        </p:txBody>
      </p:sp>
      <p:sp>
        <p:nvSpPr>
          <p:cNvPr id="193541" name="Rectangle 5"/>
          <p:cNvSpPr>
            <a:spLocks noChangeArrowheads="1"/>
          </p:cNvSpPr>
          <p:nvPr/>
        </p:nvSpPr>
        <p:spPr bwMode="auto">
          <a:xfrm>
            <a:off x="1763713" y="4868863"/>
            <a:ext cx="2233612" cy="504825"/>
          </a:xfrm>
          <a:prstGeom prst="rect">
            <a:avLst/>
          </a:prstGeom>
          <a:solidFill>
            <a:schemeClr val="accent1"/>
          </a:solidFill>
          <a:ln w="9525">
            <a:solidFill>
              <a:schemeClr val="tx1"/>
            </a:solidFill>
            <a:miter lim="800000"/>
            <a:headEnd/>
            <a:tailEnd/>
          </a:ln>
        </p:spPr>
        <p:txBody>
          <a:bodyPr wrap="none" anchor="ctr"/>
          <a:lstStyle/>
          <a:p>
            <a:pPr algn="ctr"/>
            <a:r>
              <a:rPr lang="fi-FI"/>
              <a:t>Auto</a:t>
            </a:r>
          </a:p>
        </p:txBody>
      </p:sp>
      <p:sp>
        <p:nvSpPr>
          <p:cNvPr id="193542" name="Rectangle 6"/>
          <p:cNvSpPr>
            <a:spLocks noChangeArrowheads="1"/>
          </p:cNvSpPr>
          <p:nvPr/>
        </p:nvSpPr>
        <p:spPr bwMode="auto">
          <a:xfrm>
            <a:off x="4787900" y="4868863"/>
            <a:ext cx="2233613" cy="504825"/>
          </a:xfrm>
          <a:prstGeom prst="rect">
            <a:avLst/>
          </a:prstGeom>
          <a:solidFill>
            <a:schemeClr val="accent1"/>
          </a:solidFill>
          <a:ln w="9525">
            <a:solidFill>
              <a:schemeClr val="tx1"/>
            </a:solidFill>
            <a:miter lim="800000"/>
            <a:headEnd/>
            <a:tailEnd/>
          </a:ln>
        </p:spPr>
        <p:txBody>
          <a:bodyPr wrap="none" anchor="ctr"/>
          <a:lstStyle/>
          <a:p>
            <a:pPr algn="ctr"/>
            <a:r>
              <a:rPr lang="fi-FI"/>
              <a:t>Moottoripyörä</a:t>
            </a:r>
          </a:p>
        </p:txBody>
      </p:sp>
      <p:sp>
        <p:nvSpPr>
          <p:cNvPr id="193543" name="Rectangle 7"/>
          <p:cNvSpPr>
            <a:spLocks noChangeArrowheads="1"/>
          </p:cNvSpPr>
          <p:nvPr/>
        </p:nvSpPr>
        <p:spPr bwMode="auto">
          <a:xfrm>
            <a:off x="827088" y="5949950"/>
            <a:ext cx="2233612" cy="504825"/>
          </a:xfrm>
          <a:prstGeom prst="rect">
            <a:avLst/>
          </a:prstGeom>
          <a:solidFill>
            <a:schemeClr val="accent1"/>
          </a:solidFill>
          <a:ln w="9525">
            <a:solidFill>
              <a:schemeClr val="tx1"/>
            </a:solidFill>
            <a:miter lim="800000"/>
            <a:headEnd/>
            <a:tailEnd/>
          </a:ln>
        </p:spPr>
        <p:txBody>
          <a:bodyPr wrap="none" anchor="ctr"/>
          <a:lstStyle/>
          <a:p>
            <a:pPr algn="ctr"/>
            <a:r>
              <a:rPr lang="fi-FI"/>
              <a:t>Henkilöauto</a:t>
            </a:r>
          </a:p>
        </p:txBody>
      </p:sp>
      <p:sp>
        <p:nvSpPr>
          <p:cNvPr id="193544" name="Rectangle 8"/>
          <p:cNvSpPr>
            <a:spLocks noChangeArrowheads="1"/>
          </p:cNvSpPr>
          <p:nvPr/>
        </p:nvSpPr>
        <p:spPr bwMode="auto">
          <a:xfrm>
            <a:off x="4284663" y="5949950"/>
            <a:ext cx="2233612" cy="504825"/>
          </a:xfrm>
          <a:prstGeom prst="rect">
            <a:avLst/>
          </a:prstGeom>
          <a:solidFill>
            <a:schemeClr val="accent1"/>
          </a:solidFill>
          <a:ln w="9525">
            <a:solidFill>
              <a:schemeClr val="tx1"/>
            </a:solidFill>
            <a:miter lim="800000"/>
            <a:headEnd/>
            <a:tailEnd/>
          </a:ln>
        </p:spPr>
        <p:txBody>
          <a:bodyPr wrap="none" anchor="ctr"/>
          <a:lstStyle/>
          <a:p>
            <a:pPr algn="ctr"/>
            <a:r>
              <a:rPr lang="fi-FI"/>
              <a:t>Kuorma-auto</a:t>
            </a:r>
          </a:p>
        </p:txBody>
      </p:sp>
      <p:cxnSp>
        <p:nvCxnSpPr>
          <p:cNvPr id="193545" name="AutoShape 9"/>
          <p:cNvCxnSpPr>
            <a:cxnSpLocks noChangeShapeType="1"/>
            <a:stCxn id="193543" idx="0"/>
            <a:endCxn id="193541" idx="2"/>
          </p:cNvCxnSpPr>
          <p:nvPr/>
        </p:nvCxnSpPr>
        <p:spPr bwMode="auto">
          <a:xfrm rot="-5400000">
            <a:off x="2124870" y="5193506"/>
            <a:ext cx="576262" cy="936625"/>
          </a:xfrm>
          <a:prstGeom prst="bentConnector3">
            <a:avLst>
              <a:gd name="adj1" fmla="val 49861"/>
            </a:avLst>
          </a:prstGeom>
          <a:noFill/>
          <a:ln w="9525">
            <a:solidFill>
              <a:schemeClr val="tx1"/>
            </a:solidFill>
            <a:miter lim="800000"/>
            <a:headEnd/>
            <a:tailEnd/>
          </a:ln>
        </p:spPr>
      </p:cxnSp>
      <p:cxnSp>
        <p:nvCxnSpPr>
          <p:cNvPr id="193546" name="AutoShape 10"/>
          <p:cNvCxnSpPr>
            <a:cxnSpLocks noChangeShapeType="1"/>
            <a:stCxn id="193544" idx="0"/>
            <a:endCxn id="193541" idx="2"/>
          </p:cNvCxnSpPr>
          <p:nvPr/>
        </p:nvCxnSpPr>
        <p:spPr bwMode="auto">
          <a:xfrm rot="5400000" flipH="1">
            <a:off x="3853657" y="4401344"/>
            <a:ext cx="576262" cy="2520950"/>
          </a:xfrm>
          <a:prstGeom prst="bentConnector3">
            <a:avLst>
              <a:gd name="adj1" fmla="val 49861"/>
            </a:avLst>
          </a:prstGeom>
          <a:noFill/>
          <a:ln w="9525">
            <a:solidFill>
              <a:schemeClr val="tx1"/>
            </a:solidFill>
            <a:miter lim="800000"/>
            <a:headEnd/>
            <a:tailEnd/>
          </a:ln>
        </p:spPr>
      </p:cxnSp>
      <p:cxnSp>
        <p:nvCxnSpPr>
          <p:cNvPr id="193547" name="AutoShape 11"/>
          <p:cNvCxnSpPr>
            <a:cxnSpLocks noChangeShapeType="1"/>
            <a:stCxn id="193541" idx="0"/>
            <a:endCxn id="193540" idx="2"/>
          </p:cNvCxnSpPr>
          <p:nvPr/>
        </p:nvCxnSpPr>
        <p:spPr bwMode="auto">
          <a:xfrm rot="-5400000">
            <a:off x="3385344" y="3717132"/>
            <a:ext cx="647700" cy="1655762"/>
          </a:xfrm>
          <a:prstGeom prst="bentConnector3">
            <a:avLst>
              <a:gd name="adj1" fmla="val 50000"/>
            </a:avLst>
          </a:prstGeom>
          <a:noFill/>
          <a:ln w="9525">
            <a:solidFill>
              <a:schemeClr val="tx1"/>
            </a:solidFill>
            <a:miter lim="800000"/>
            <a:headEnd/>
            <a:tailEnd/>
          </a:ln>
        </p:spPr>
      </p:cxnSp>
      <p:cxnSp>
        <p:nvCxnSpPr>
          <p:cNvPr id="193548" name="AutoShape 12"/>
          <p:cNvCxnSpPr>
            <a:cxnSpLocks noChangeShapeType="1"/>
            <a:stCxn id="193542" idx="0"/>
            <a:endCxn id="193540" idx="2"/>
          </p:cNvCxnSpPr>
          <p:nvPr/>
        </p:nvCxnSpPr>
        <p:spPr bwMode="auto">
          <a:xfrm rot="5400000" flipH="1">
            <a:off x="4897438" y="3860800"/>
            <a:ext cx="647700" cy="1368425"/>
          </a:xfrm>
          <a:prstGeom prst="bentConnector3">
            <a:avLst>
              <a:gd name="adj1" fmla="val 50000"/>
            </a:avLst>
          </a:prstGeom>
          <a:noFill/>
          <a:ln w="9525">
            <a:solidFill>
              <a:schemeClr val="tx1"/>
            </a:solidFill>
            <a:miter lim="800000"/>
            <a:headEnd/>
            <a:tailEnd/>
          </a:ln>
        </p:spPr>
      </p:cxnSp>
      <p:sp>
        <p:nvSpPr>
          <p:cNvPr id="193549" name="AutoShape 13"/>
          <p:cNvSpPr>
            <a:spLocks noChangeArrowheads="1"/>
          </p:cNvSpPr>
          <p:nvPr/>
        </p:nvSpPr>
        <p:spPr bwMode="auto">
          <a:xfrm>
            <a:off x="4356100" y="4292600"/>
            <a:ext cx="288925" cy="215900"/>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i-FI"/>
          </a:p>
        </p:txBody>
      </p:sp>
      <p:sp>
        <p:nvSpPr>
          <p:cNvPr id="193550" name="AutoShape 14"/>
          <p:cNvSpPr>
            <a:spLocks noChangeArrowheads="1"/>
          </p:cNvSpPr>
          <p:nvPr/>
        </p:nvSpPr>
        <p:spPr bwMode="auto">
          <a:xfrm>
            <a:off x="2771775" y="5373688"/>
            <a:ext cx="288925" cy="215900"/>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i-FI"/>
          </a:p>
        </p:txBody>
      </p:sp>
    </p:spTree>
    <p:extLst>
      <p:ext uri="{BB962C8B-B14F-4D97-AF65-F5344CB8AC3E}">
        <p14:creationId xmlns:p14="http://schemas.microsoft.com/office/powerpoint/2010/main" val="36031189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fi-FI" smtClean="0"/>
              <a:t>Yliluokka ja aliluokka</a:t>
            </a:r>
          </a:p>
        </p:txBody>
      </p:sp>
      <p:sp>
        <p:nvSpPr>
          <p:cNvPr id="194563" name="Rectangle 3"/>
          <p:cNvSpPr>
            <a:spLocks noGrp="1" noChangeArrowheads="1"/>
          </p:cNvSpPr>
          <p:nvPr>
            <p:ph type="body" idx="1"/>
          </p:nvPr>
        </p:nvSpPr>
        <p:spPr/>
        <p:txBody>
          <a:bodyPr/>
          <a:lstStyle/>
          <a:p>
            <a:pPr eaLnBrk="1" hangingPunct="1"/>
            <a:r>
              <a:rPr lang="fi-FI" smtClean="0"/>
              <a:t>Luokkaa, jossa on yhteiset osat, kutsutaan isäluokaksi, äitiluokaksi tai kantaluokaksi (superclass, base class)</a:t>
            </a:r>
          </a:p>
          <a:p>
            <a:pPr eaLnBrk="1" hangingPunct="1"/>
            <a:r>
              <a:rPr lang="fi-FI" smtClean="0"/>
              <a:t>Perittyä luokkaa kutsutaan aliluokaksi tai lapsiluokaksi (subclass, child class)</a:t>
            </a:r>
          </a:p>
        </p:txBody>
      </p:sp>
    </p:spTree>
    <p:extLst>
      <p:ext uri="{BB962C8B-B14F-4D97-AF65-F5344CB8AC3E}">
        <p14:creationId xmlns:p14="http://schemas.microsoft.com/office/powerpoint/2010/main" val="35363844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r>
              <a:rPr lang="fi-FI" smtClean="0"/>
              <a:t>Yleistäminen</a:t>
            </a:r>
          </a:p>
        </p:txBody>
      </p:sp>
      <p:sp>
        <p:nvSpPr>
          <p:cNvPr id="195587" name="Rectangle 3"/>
          <p:cNvSpPr>
            <a:spLocks noGrp="1" noChangeArrowheads="1"/>
          </p:cNvSpPr>
          <p:nvPr>
            <p:ph type="body" idx="1"/>
          </p:nvPr>
        </p:nvSpPr>
        <p:spPr/>
        <p:txBody>
          <a:bodyPr/>
          <a:lstStyle/>
          <a:p>
            <a:pPr lvl="1" eaLnBrk="1" hangingPunct="1">
              <a:buFontTx/>
              <a:buChar char="•"/>
            </a:pPr>
            <a:r>
              <a:rPr lang="fi-FI" sz="2000" dirty="0" smtClean="0"/>
              <a:t>Luokkahierarkiaa rakennettaessa etsitään </a:t>
            </a:r>
            <a:r>
              <a:rPr lang="fi-FI" sz="2000" smtClean="0"/>
              <a:t>toisaalta luokista </a:t>
            </a:r>
            <a:r>
              <a:rPr lang="fi-FI" sz="2000" dirty="0" smtClean="0"/>
              <a:t>yhteisiä ominaisuuksia ja toisaalta tehdään uusia perittyjä luokkia hyödyntäen olemassa olevia luokkia.</a:t>
            </a:r>
          </a:p>
          <a:p>
            <a:pPr lvl="1" eaLnBrk="1" hangingPunct="1">
              <a:buFontTx/>
              <a:buChar char="•"/>
            </a:pPr>
            <a:r>
              <a:rPr lang="fi-FI" sz="2000" dirty="0" smtClean="0"/>
              <a:t>Silloin kun etsitään eri luokista yhteisiä ominaisuuksia, puhutaan yleistämisestä eli </a:t>
            </a:r>
            <a:r>
              <a:rPr lang="fi-FI" sz="2000" dirty="0" err="1" smtClean="0"/>
              <a:t>generalisaatiosta</a:t>
            </a:r>
            <a:r>
              <a:rPr lang="fi-FI" sz="2000" dirty="0" smtClean="0"/>
              <a:t>. Usein käy niin, että ollaan tehty useita toisiinsa liittyviä luokkia. Myöhemmin huomataan, että näissä luokissa on yhteisiä ominaisuuksia, jotka kannattaa kerätä yhteiseen kantaluokkaan, mistä muut luokat sitten peritään.</a:t>
            </a:r>
          </a:p>
          <a:p>
            <a:pPr lvl="1" eaLnBrk="1" hangingPunct="1">
              <a:buFontTx/>
              <a:buChar char="•"/>
            </a:pPr>
            <a:r>
              <a:rPr lang="fi-FI" sz="2000" dirty="0" smtClean="0"/>
              <a:t>Esimerkki</a:t>
            </a:r>
          </a:p>
          <a:p>
            <a:pPr lvl="2" eaLnBrk="1" hangingPunct="1">
              <a:buClr>
                <a:schemeClr val="accent2"/>
              </a:buClr>
            </a:pPr>
            <a:r>
              <a:rPr lang="fi-FI" sz="1800" dirty="0" smtClean="0"/>
              <a:t>Ollaan muodostettu luokat Opiskelija ja Opettaja. Huomataan, että molempiin luokkiin liittyy samoja tietoja ja metodeja. Muodostetaan kantaluokka </a:t>
            </a:r>
            <a:r>
              <a:rPr lang="fi-FI" sz="1800" dirty="0" err="1" smtClean="0"/>
              <a:t>Henkilo</a:t>
            </a:r>
            <a:r>
              <a:rPr lang="fi-FI" sz="1800" dirty="0" smtClean="0"/>
              <a:t>, johon viedään yhteiset jäsenet. Sitten peritään luokat Opiskelija ja Opettaja </a:t>
            </a:r>
            <a:r>
              <a:rPr lang="fi-FI" sz="1800" dirty="0" err="1" smtClean="0"/>
              <a:t>Henkilo</a:t>
            </a:r>
            <a:r>
              <a:rPr lang="fi-FI" sz="1800" dirty="0" smtClean="0"/>
              <a:t>-luokasta</a:t>
            </a:r>
          </a:p>
        </p:txBody>
      </p:sp>
    </p:spTree>
    <p:extLst>
      <p:ext uri="{BB962C8B-B14F-4D97-AF65-F5344CB8AC3E}">
        <p14:creationId xmlns:p14="http://schemas.microsoft.com/office/powerpoint/2010/main" val="8036812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fi-FI" smtClean="0"/>
              <a:t>Erikoistaminen</a:t>
            </a:r>
          </a:p>
        </p:txBody>
      </p:sp>
      <p:sp>
        <p:nvSpPr>
          <p:cNvPr id="196611" name="Rectangle 3"/>
          <p:cNvSpPr>
            <a:spLocks noGrp="1" noChangeArrowheads="1"/>
          </p:cNvSpPr>
          <p:nvPr>
            <p:ph type="body" idx="1"/>
          </p:nvPr>
        </p:nvSpPr>
        <p:spPr/>
        <p:txBody>
          <a:bodyPr/>
          <a:lstStyle/>
          <a:p>
            <a:pPr eaLnBrk="1" hangingPunct="1">
              <a:lnSpc>
                <a:spcPct val="90000"/>
              </a:lnSpc>
            </a:pPr>
            <a:r>
              <a:rPr lang="fi-FI" sz="2100" smtClean="0"/>
              <a:t>Usein on käytössä valmiita luokkia, joissa on osa tarvittavista tiedoista ja toiminnallisuudesta. Tällöin kannattaa laajentaa näitä luokkia omaan käyttötarkoitukseen</a:t>
            </a:r>
          </a:p>
          <a:p>
            <a:pPr eaLnBrk="1" hangingPunct="1">
              <a:lnSpc>
                <a:spcPct val="90000"/>
              </a:lnSpc>
            </a:pPr>
            <a:r>
              <a:rPr lang="fi-FI" sz="2100" smtClean="0"/>
              <a:t>Esimerkki</a:t>
            </a:r>
          </a:p>
          <a:p>
            <a:pPr lvl="1" eaLnBrk="1" hangingPunct="1">
              <a:lnSpc>
                <a:spcPct val="90000"/>
              </a:lnSpc>
            </a:pPr>
            <a:r>
              <a:rPr lang="fi-FI" sz="2000" smtClean="0"/>
              <a:t>Tarvitaan luokka työnjohtajaa varteen. Valmiina on luokka Tyontekija. Tyontekija-luokka olisi muuten sopiva, paitsi siitä puuttuu tiedot alaisista. Näitä tietoja ei kannata lisätä Tyontekija-luokkaan, sillä tavallisten työntekijöiden tapauksessa nämä tiedot olisivat turhia. Kannattaa siis muodostaa uusi luokka Tyonjohtaja, joka peritään luokasta Tyontekija. Perittyyn luokkaan lisätään työnjohtajaan liittyvät erikoistiedot- ja metodit.</a:t>
            </a:r>
          </a:p>
          <a:p>
            <a:pPr eaLnBrk="1" hangingPunct="1">
              <a:lnSpc>
                <a:spcPct val="90000"/>
              </a:lnSpc>
            </a:pPr>
            <a:r>
              <a:rPr lang="fi-FI" sz="2100" smtClean="0"/>
              <a:t>Esimerkissä käytettiin erikoistamista eli spesialisaatiota.</a:t>
            </a:r>
          </a:p>
        </p:txBody>
      </p:sp>
    </p:spTree>
    <p:extLst>
      <p:ext uri="{BB962C8B-B14F-4D97-AF65-F5344CB8AC3E}">
        <p14:creationId xmlns:p14="http://schemas.microsoft.com/office/powerpoint/2010/main" val="6363455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r>
              <a:rPr lang="fi-FI" smtClean="0"/>
              <a:t>Yleistäminen ja erikoistaminen</a:t>
            </a:r>
          </a:p>
        </p:txBody>
      </p:sp>
      <p:sp>
        <p:nvSpPr>
          <p:cNvPr id="197635" name="Rectangle 3"/>
          <p:cNvSpPr>
            <a:spLocks noChangeArrowheads="1"/>
          </p:cNvSpPr>
          <p:nvPr/>
        </p:nvSpPr>
        <p:spPr bwMode="auto">
          <a:xfrm>
            <a:off x="2770188" y="3646488"/>
            <a:ext cx="1512887" cy="647700"/>
          </a:xfrm>
          <a:prstGeom prst="rect">
            <a:avLst/>
          </a:prstGeom>
          <a:solidFill>
            <a:schemeClr val="accent1"/>
          </a:solidFill>
          <a:ln w="9525">
            <a:solidFill>
              <a:schemeClr val="tx1"/>
            </a:solidFill>
            <a:miter lim="800000"/>
            <a:headEnd/>
            <a:tailEnd/>
          </a:ln>
        </p:spPr>
        <p:txBody>
          <a:bodyPr wrap="none" anchor="ctr"/>
          <a:lstStyle/>
          <a:p>
            <a:pPr algn="ctr"/>
            <a:r>
              <a:rPr lang="fi-FI"/>
              <a:t>Opiskelija</a:t>
            </a:r>
          </a:p>
        </p:txBody>
      </p:sp>
      <p:sp>
        <p:nvSpPr>
          <p:cNvPr id="197636" name="Rectangle 4"/>
          <p:cNvSpPr>
            <a:spLocks noChangeArrowheads="1"/>
          </p:cNvSpPr>
          <p:nvPr/>
        </p:nvSpPr>
        <p:spPr bwMode="auto">
          <a:xfrm>
            <a:off x="3851275" y="2133600"/>
            <a:ext cx="1512888" cy="647700"/>
          </a:xfrm>
          <a:prstGeom prst="rect">
            <a:avLst/>
          </a:prstGeom>
          <a:solidFill>
            <a:schemeClr val="accent1"/>
          </a:solidFill>
          <a:ln w="9525">
            <a:solidFill>
              <a:schemeClr val="tx1"/>
            </a:solidFill>
            <a:miter lim="800000"/>
            <a:headEnd/>
            <a:tailEnd/>
          </a:ln>
        </p:spPr>
        <p:txBody>
          <a:bodyPr wrap="none" anchor="ctr"/>
          <a:lstStyle/>
          <a:p>
            <a:pPr algn="ctr"/>
            <a:r>
              <a:rPr lang="fi-FI"/>
              <a:t>Henkilö</a:t>
            </a:r>
          </a:p>
        </p:txBody>
      </p:sp>
      <p:sp>
        <p:nvSpPr>
          <p:cNvPr id="197637" name="Rectangle 5"/>
          <p:cNvSpPr>
            <a:spLocks noChangeArrowheads="1"/>
          </p:cNvSpPr>
          <p:nvPr/>
        </p:nvSpPr>
        <p:spPr bwMode="auto">
          <a:xfrm>
            <a:off x="5362575" y="3646488"/>
            <a:ext cx="1512888" cy="647700"/>
          </a:xfrm>
          <a:prstGeom prst="rect">
            <a:avLst/>
          </a:prstGeom>
          <a:solidFill>
            <a:schemeClr val="accent1"/>
          </a:solidFill>
          <a:ln w="9525">
            <a:solidFill>
              <a:schemeClr val="tx1"/>
            </a:solidFill>
            <a:miter lim="800000"/>
            <a:headEnd/>
            <a:tailEnd/>
          </a:ln>
        </p:spPr>
        <p:txBody>
          <a:bodyPr wrap="none" anchor="ctr"/>
          <a:lstStyle/>
          <a:p>
            <a:pPr algn="ctr"/>
            <a:r>
              <a:rPr lang="fi-FI"/>
              <a:t>Opettaja</a:t>
            </a:r>
          </a:p>
        </p:txBody>
      </p:sp>
      <p:sp>
        <p:nvSpPr>
          <p:cNvPr id="197638" name="Rectangle 6"/>
          <p:cNvSpPr>
            <a:spLocks noChangeArrowheads="1"/>
          </p:cNvSpPr>
          <p:nvPr/>
        </p:nvSpPr>
        <p:spPr bwMode="auto">
          <a:xfrm>
            <a:off x="2051050" y="5157788"/>
            <a:ext cx="2016125" cy="647700"/>
          </a:xfrm>
          <a:prstGeom prst="rect">
            <a:avLst/>
          </a:prstGeom>
          <a:solidFill>
            <a:schemeClr val="accent1"/>
          </a:solidFill>
          <a:ln w="9525">
            <a:solidFill>
              <a:schemeClr val="tx1"/>
            </a:solidFill>
            <a:miter lim="800000"/>
            <a:headEnd/>
            <a:tailEnd/>
          </a:ln>
        </p:spPr>
        <p:txBody>
          <a:bodyPr wrap="none" anchor="ctr"/>
          <a:lstStyle/>
          <a:p>
            <a:pPr algn="ctr"/>
            <a:r>
              <a:rPr lang="fi-FI"/>
              <a:t>TITE-Opiskelija</a:t>
            </a:r>
          </a:p>
        </p:txBody>
      </p:sp>
      <p:cxnSp>
        <p:nvCxnSpPr>
          <p:cNvPr id="197639" name="AutoShape 7"/>
          <p:cNvCxnSpPr>
            <a:cxnSpLocks noChangeShapeType="1"/>
            <a:stCxn id="197638" idx="0"/>
            <a:endCxn id="197635" idx="2"/>
          </p:cNvCxnSpPr>
          <p:nvPr/>
        </p:nvCxnSpPr>
        <p:spPr bwMode="auto">
          <a:xfrm rot="-5400000">
            <a:off x="2861469" y="4491832"/>
            <a:ext cx="863600" cy="468312"/>
          </a:xfrm>
          <a:prstGeom prst="bentConnector3">
            <a:avLst>
              <a:gd name="adj1" fmla="val 50000"/>
            </a:avLst>
          </a:prstGeom>
          <a:noFill/>
          <a:ln w="9525">
            <a:solidFill>
              <a:schemeClr val="tx1"/>
            </a:solidFill>
            <a:miter lim="800000"/>
            <a:headEnd/>
            <a:tailEnd/>
          </a:ln>
        </p:spPr>
      </p:cxnSp>
      <p:cxnSp>
        <p:nvCxnSpPr>
          <p:cNvPr id="197640" name="AutoShape 8"/>
          <p:cNvCxnSpPr>
            <a:cxnSpLocks noChangeShapeType="1"/>
            <a:stCxn id="197635" idx="0"/>
            <a:endCxn id="197636" idx="2"/>
          </p:cNvCxnSpPr>
          <p:nvPr/>
        </p:nvCxnSpPr>
        <p:spPr bwMode="auto">
          <a:xfrm rot="-5400000">
            <a:off x="3635375" y="2673350"/>
            <a:ext cx="865188" cy="1081088"/>
          </a:xfrm>
          <a:prstGeom prst="bentConnector3">
            <a:avLst>
              <a:gd name="adj1" fmla="val 49907"/>
            </a:avLst>
          </a:prstGeom>
          <a:noFill/>
          <a:ln w="9525">
            <a:solidFill>
              <a:schemeClr val="tx1"/>
            </a:solidFill>
            <a:miter lim="800000"/>
            <a:headEnd/>
            <a:tailEnd/>
          </a:ln>
        </p:spPr>
      </p:cxnSp>
      <p:cxnSp>
        <p:nvCxnSpPr>
          <p:cNvPr id="197641" name="AutoShape 9"/>
          <p:cNvCxnSpPr>
            <a:cxnSpLocks noChangeShapeType="1"/>
            <a:stCxn id="197637" idx="0"/>
            <a:endCxn id="197636" idx="2"/>
          </p:cNvCxnSpPr>
          <p:nvPr/>
        </p:nvCxnSpPr>
        <p:spPr bwMode="auto">
          <a:xfrm rot="5400000" flipH="1">
            <a:off x="4931569" y="2458244"/>
            <a:ext cx="865188" cy="1511300"/>
          </a:xfrm>
          <a:prstGeom prst="bentConnector3">
            <a:avLst>
              <a:gd name="adj1" fmla="val 49907"/>
            </a:avLst>
          </a:prstGeom>
          <a:noFill/>
          <a:ln w="9525">
            <a:solidFill>
              <a:schemeClr val="tx1"/>
            </a:solidFill>
            <a:miter lim="800000"/>
            <a:headEnd/>
            <a:tailEnd/>
          </a:ln>
        </p:spPr>
      </p:cxnSp>
      <p:sp>
        <p:nvSpPr>
          <p:cNvPr id="197642" name="AutoShape 10"/>
          <p:cNvSpPr>
            <a:spLocks noChangeArrowheads="1"/>
          </p:cNvSpPr>
          <p:nvPr/>
        </p:nvSpPr>
        <p:spPr bwMode="auto">
          <a:xfrm>
            <a:off x="4500563" y="2781300"/>
            <a:ext cx="215900" cy="287338"/>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fi-FI"/>
          </a:p>
        </p:txBody>
      </p:sp>
      <p:sp>
        <p:nvSpPr>
          <p:cNvPr id="197643" name="AutoShape 11"/>
          <p:cNvSpPr>
            <a:spLocks noChangeArrowheads="1"/>
          </p:cNvSpPr>
          <p:nvPr/>
        </p:nvSpPr>
        <p:spPr bwMode="auto">
          <a:xfrm>
            <a:off x="3419475" y="4292600"/>
            <a:ext cx="215900" cy="287338"/>
          </a:xfrm>
          <a:prstGeom prst="triangle">
            <a:avLst>
              <a:gd name="adj" fmla="val 50000"/>
            </a:avLst>
          </a:prstGeom>
          <a:solidFill>
            <a:srgbClr val="FFFFFF"/>
          </a:solidFill>
          <a:ln w="9525">
            <a:solidFill>
              <a:schemeClr val="tx1"/>
            </a:solidFill>
            <a:miter lim="800000"/>
            <a:headEnd/>
            <a:tailEnd/>
          </a:ln>
        </p:spPr>
        <p:txBody>
          <a:bodyPr wrap="none" anchor="ctr"/>
          <a:lstStyle/>
          <a:p>
            <a:endParaRPr lang="fi-FI"/>
          </a:p>
        </p:txBody>
      </p:sp>
      <p:sp>
        <p:nvSpPr>
          <p:cNvPr id="197644" name="Line 12"/>
          <p:cNvSpPr>
            <a:spLocks noChangeShapeType="1"/>
          </p:cNvSpPr>
          <p:nvPr/>
        </p:nvSpPr>
        <p:spPr bwMode="auto">
          <a:xfrm>
            <a:off x="1258888" y="1628775"/>
            <a:ext cx="0" cy="4176713"/>
          </a:xfrm>
          <a:prstGeom prst="line">
            <a:avLst/>
          </a:prstGeom>
          <a:noFill/>
          <a:ln w="9525">
            <a:solidFill>
              <a:schemeClr val="tx1"/>
            </a:solidFill>
            <a:round/>
            <a:headEnd/>
            <a:tailEnd type="triangle" w="med" len="med"/>
          </a:ln>
        </p:spPr>
        <p:txBody>
          <a:bodyPr/>
          <a:lstStyle/>
          <a:p>
            <a:endParaRPr lang="en-US"/>
          </a:p>
        </p:txBody>
      </p:sp>
      <p:sp>
        <p:nvSpPr>
          <p:cNvPr id="197645" name="Line 13"/>
          <p:cNvSpPr>
            <a:spLocks noChangeShapeType="1"/>
          </p:cNvSpPr>
          <p:nvPr/>
        </p:nvSpPr>
        <p:spPr bwMode="auto">
          <a:xfrm flipH="1" flipV="1">
            <a:off x="8027988" y="1773238"/>
            <a:ext cx="0" cy="4391025"/>
          </a:xfrm>
          <a:prstGeom prst="line">
            <a:avLst/>
          </a:prstGeom>
          <a:noFill/>
          <a:ln w="9525">
            <a:solidFill>
              <a:schemeClr val="tx1"/>
            </a:solidFill>
            <a:round/>
            <a:headEnd/>
            <a:tailEnd type="triangle" w="med" len="med"/>
          </a:ln>
        </p:spPr>
        <p:txBody>
          <a:bodyPr/>
          <a:lstStyle/>
          <a:p>
            <a:endParaRPr lang="en-US"/>
          </a:p>
        </p:txBody>
      </p:sp>
      <p:sp>
        <p:nvSpPr>
          <p:cNvPr id="197646" name="Text Box 14"/>
          <p:cNvSpPr txBox="1">
            <a:spLocks noChangeArrowheads="1"/>
          </p:cNvSpPr>
          <p:nvPr/>
        </p:nvSpPr>
        <p:spPr bwMode="auto">
          <a:xfrm>
            <a:off x="6227763" y="1773238"/>
            <a:ext cx="1657350" cy="366712"/>
          </a:xfrm>
          <a:prstGeom prst="rect">
            <a:avLst/>
          </a:prstGeom>
          <a:noFill/>
          <a:ln w="9525">
            <a:noFill/>
            <a:miter lim="800000"/>
            <a:headEnd/>
            <a:tailEnd/>
          </a:ln>
        </p:spPr>
        <p:txBody>
          <a:bodyPr wrap="none">
            <a:spAutoFit/>
          </a:bodyPr>
          <a:lstStyle/>
          <a:p>
            <a:r>
              <a:rPr lang="fi-FI"/>
              <a:t>Generalisaatio</a:t>
            </a:r>
          </a:p>
        </p:txBody>
      </p:sp>
      <p:sp>
        <p:nvSpPr>
          <p:cNvPr id="197647" name="Text Box 15"/>
          <p:cNvSpPr txBox="1">
            <a:spLocks noChangeArrowheads="1"/>
          </p:cNvSpPr>
          <p:nvPr/>
        </p:nvSpPr>
        <p:spPr bwMode="auto">
          <a:xfrm>
            <a:off x="1403350" y="2133600"/>
            <a:ext cx="1593850" cy="366713"/>
          </a:xfrm>
          <a:prstGeom prst="rect">
            <a:avLst/>
          </a:prstGeom>
          <a:noFill/>
          <a:ln w="9525">
            <a:noFill/>
            <a:miter lim="800000"/>
            <a:headEnd/>
            <a:tailEnd/>
          </a:ln>
        </p:spPr>
        <p:txBody>
          <a:bodyPr wrap="none">
            <a:spAutoFit/>
          </a:bodyPr>
          <a:lstStyle/>
          <a:p>
            <a:r>
              <a:rPr lang="fi-FI"/>
              <a:t>Spesialisaatio</a:t>
            </a:r>
          </a:p>
        </p:txBody>
      </p:sp>
    </p:spTree>
    <p:extLst>
      <p:ext uri="{BB962C8B-B14F-4D97-AF65-F5344CB8AC3E}">
        <p14:creationId xmlns:p14="http://schemas.microsoft.com/office/powerpoint/2010/main" val="4081461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fi-FI" smtClean="0"/>
              <a:t>Yleistäminen ja erikoistaminen</a:t>
            </a:r>
          </a:p>
        </p:txBody>
      </p:sp>
      <p:sp>
        <p:nvSpPr>
          <p:cNvPr id="198659" name="Rectangle 3"/>
          <p:cNvSpPr>
            <a:spLocks noGrp="1" noChangeArrowheads="1"/>
          </p:cNvSpPr>
          <p:nvPr>
            <p:ph type="body" idx="1"/>
          </p:nvPr>
        </p:nvSpPr>
        <p:spPr/>
        <p:txBody>
          <a:bodyPr/>
          <a:lstStyle/>
          <a:p>
            <a:pPr lvl="1" eaLnBrk="1" hangingPunct="1">
              <a:buFontTx/>
              <a:buChar char="•"/>
            </a:pPr>
            <a:r>
              <a:rPr lang="fi-FI" sz="2200" smtClean="0"/>
              <a:t>Yleistäminen eli generalisaatio </a:t>
            </a:r>
          </a:p>
          <a:p>
            <a:pPr lvl="2" eaLnBrk="1" hangingPunct="1">
              <a:buClr>
                <a:schemeClr val="accent2"/>
              </a:buClr>
            </a:pPr>
            <a:r>
              <a:rPr lang="fi-FI" sz="2100" smtClean="0"/>
              <a:t>Yhteisten ominaisuuksien etsiminen ja ryhmittely kantaluokkaan</a:t>
            </a:r>
          </a:p>
          <a:p>
            <a:pPr lvl="2" eaLnBrk="1" hangingPunct="1">
              <a:buClr>
                <a:schemeClr val="accent2"/>
              </a:buClr>
            </a:pPr>
            <a:r>
              <a:rPr lang="fi-FI" sz="2100" smtClean="0"/>
              <a:t>Huomattavasti vaikeampaa kuin spesialisaatio</a:t>
            </a:r>
          </a:p>
          <a:p>
            <a:pPr lvl="1" eaLnBrk="1" hangingPunct="1">
              <a:buFontTx/>
              <a:buChar char="•"/>
            </a:pPr>
            <a:r>
              <a:rPr lang="fi-FI" sz="2200" smtClean="0"/>
              <a:t>Erikoistaminen eli spesialisaatio</a:t>
            </a:r>
          </a:p>
          <a:p>
            <a:pPr lvl="2" eaLnBrk="1" hangingPunct="1">
              <a:buClr>
                <a:schemeClr val="accent2"/>
              </a:buClr>
            </a:pPr>
            <a:r>
              <a:rPr lang="fi-FI" sz="2100" smtClean="0"/>
              <a:t>Puuttuvien (tai tarkempien) ominaisuuksien toteuttaminen aliluokkaan</a:t>
            </a:r>
          </a:p>
          <a:p>
            <a:pPr eaLnBrk="1" hangingPunct="1"/>
            <a:endParaRPr lang="fi-FI" smtClean="0"/>
          </a:p>
        </p:txBody>
      </p:sp>
    </p:spTree>
    <p:extLst>
      <p:ext uri="{BB962C8B-B14F-4D97-AF65-F5344CB8AC3E}">
        <p14:creationId xmlns:p14="http://schemas.microsoft.com/office/powerpoint/2010/main" val="26363418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Perintä</a:t>
            </a:r>
            <a:endParaRPr lang="fi-FI" dirty="0"/>
          </a:p>
        </p:txBody>
      </p:sp>
      <p:sp>
        <p:nvSpPr>
          <p:cNvPr id="3" name="Content Placeholder 2"/>
          <p:cNvSpPr>
            <a:spLocks noGrp="1"/>
          </p:cNvSpPr>
          <p:nvPr>
            <p:ph idx="1"/>
          </p:nvPr>
        </p:nvSpPr>
        <p:spPr/>
        <p:txBody>
          <a:bodyPr/>
          <a:lstStyle/>
          <a:p>
            <a:r>
              <a:rPr lang="fi-FI" dirty="0"/>
              <a:t>Perintä on olio-ohjelmoinnissa tapa muodostaa uusia luokkia käyttämällä avuksi jo aiemmin määriteltyjä luokkia</a:t>
            </a:r>
            <a:r>
              <a:rPr lang="fi-FI" dirty="0" smtClean="0"/>
              <a:t>.</a:t>
            </a:r>
          </a:p>
          <a:p>
            <a:r>
              <a:rPr lang="fi-FI" dirty="0" smtClean="0"/>
              <a:t>Perittävä luokka saa käyttöönsä kaikki yliluokissa määritellyt jäsenet (joita ei ole erikseen estetty)</a:t>
            </a:r>
          </a:p>
          <a:p>
            <a:r>
              <a:rPr lang="fi-FI" dirty="0" smtClean="0"/>
              <a:t>Aliluokkaan voidaan lisätä ominaisuuksia, joita yliluokassa ei ole.</a:t>
            </a:r>
            <a:endParaRPr lang="fi-FI" dirty="0"/>
          </a:p>
        </p:txBody>
      </p:sp>
    </p:spTree>
    <p:extLst>
      <p:ext uri="{BB962C8B-B14F-4D97-AF65-F5344CB8AC3E}">
        <p14:creationId xmlns:p14="http://schemas.microsoft.com/office/powerpoint/2010/main" val="147448935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Esimerkki perinnästä</a:t>
            </a:r>
            <a:endParaRPr lang="fi-FI" dirty="0"/>
          </a:p>
        </p:txBody>
      </p:sp>
      <p:sp>
        <p:nvSpPr>
          <p:cNvPr id="3" name="Content Placeholder 2"/>
          <p:cNvSpPr>
            <a:spLocks noGrp="1"/>
          </p:cNvSpPr>
          <p:nvPr>
            <p:ph idx="1"/>
          </p:nvPr>
        </p:nvSpPr>
        <p:spPr>
          <a:xfrm>
            <a:off x="457200" y="1600200"/>
            <a:ext cx="4474840" cy="4525963"/>
          </a:xfrm>
        </p:spPr>
        <p:txBody>
          <a:bodyPr>
            <a:normAutofit fontScale="77500" lnSpcReduction="20000"/>
          </a:bodyPr>
          <a:lstStyle/>
          <a:p>
            <a:r>
              <a:rPr lang="fi-FI" dirty="0" smtClean="0"/>
              <a:t>Kantaluokaksi on määritetty luokka </a:t>
            </a:r>
            <a:r>
              <a:rPr lang="fi-FI" dirty="0" err="1" smtClean="0"/>
              <a:t>Henkilo</a:t>
            </a:r>
            <a:r>
              <a:rPr lang="fi-FI" dirty="0" smtClean="0"/>
              <a:t>. Tässä luokassa on kaikki yleiset henkilötiedot ja niiden käsittelyyn tarvittavat metodit</a:t>
            </a:r>
          </a:p>
          <a:p>
            <a:r>
              <a:rPr lang="fi-FI" dirty="0" err="1" smtClean="0"/>
              <a:t>Henkilo-luokasta</a:t>
            </a:r>
            <a:r>
              <a:rPr lang="fi-FI" dirty="0" smtClean="0"/>
              <a:t> on peritty luokat Opettaja ja Opiskelija</a:t>
            </a:r>
          </a:p>
          <a:p>
            <a:r>
              <a:rPr lang="fi-FI" dirty="0" smtClean="0"/>
              <a:t>Opiskelijaluokkaan on lisätty ominaisuus Opintopisteet. Tämä ominaisuus ei liity yleisiin henkilötietoihin</a:t>
            </a:r>
          </a:p>
          <a:p>
            <a:r>
              <a:rPr lang="fi-FI" dirty="0" smtClean="0"/>
              <a:t>Vastaavasti Opettaja-luokkaan on lisätty ominaisuus palkka</a:t>
            </a:r>
            <a:endParaRPr lang="fi-FI"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298" y="1268760"/>
            <a:ext cx="3943350"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127238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Esimerkki perinnästä</a:t>
            </a:r>
            <a:endParaRPr lang="fi-FI" dirty="0"/>
          </a:p>
        </p:txBody>
      </p:sp>
      <p:sp>
        <p:nvSpPr>
          <p:cNvPr id="3" name="Content Placeholder 2"/>
          <p:cNvSpPr>
            <a:spLocks noGrp="1"/>
          </p:cNvSpPr>
          <p:nvPr>
            <p:ph idx="1"/>
          </p:nvPr>
        </p:nvSpPr>
        <p:spPr>
          <a:xfrm>
            <a:off x="457200" y="1600200"/>
            <a:ext cx="4474840" cy="4525963"/>
          </a:xfrm>
        </p:spPr>
        <p:txBody>
          <a:bodyPr>
            <a:normAutofit fontScale="70000" lnSpcReduction="20000"/>
          </a:bodyPr>
          <a:lstStyle/>
          <a:p>
            <a:r>
              <a:rPr lang="fi-FI" dirty="0" smtClean="0"/>
              <a:t>Opiskelija-luokassa ei ole toistettu niitä ominaisuuksia, mitkä on määritelty jo kantaluokassa </a:t>
            </a:r>
            <a:r>
              <a:rPr lang="fi-FI" dirty="0" err="1" smtClean="0"/>
              <a:t>Henkilo</a:t>
            </a:r>
            <a:r>
              <a:rPr lang="fi-FI" dirty="0" smtClean="0"/>
              <a:t>.</a:t>
            </a:r>
          </a:p>
          <a:p>
            <a:r>
              <a:rPr lang="fi-FI" dirty="0" smtClean="0"/>
              <a:t>Opiskelijaluokassa ei siis ole yleisiä henkilötietoja</a:t>
            </a:r>
          </a:p>
          <a:p>
            <a:r>
              <a:rPr lang="fi-FI" dirty="0" smtClean="0"/>
              <a:t>Opiskelijaluokassa on kuitenkin </a:t>
            </a:r>
            <a:r>
              <a:rPr lang="fi-FI" dirty="0" err="1" smtClean="0"/>
              <a:t>ToString()-metodi</a:t>
            </a:r>
            <a:r>
              <a:rPr lang="fi-FI" dirty="0" smtClean="0"/>
              <a:t>, vaikka tämä on määritelty jo </a:t>
            </a:r>
            <a:r>
              <a:rPr lang="fi-FI" dirty="0" err="1" smtClean="0"/>
              <a:t>Henkilo-luokassa</a:t>
            </a:r>
            <a:r>
              <a:rPr lang="fi-FI" dirty="0" smtClean="0"/>
              <a:t>.</a:t>
            </a:r>
          </a:p>
          <a:p>
            <a:r>
              <a:rPr lang="fi-FI" dirty="0" smtClean="0"/>
              <a:t>Opiskelija-luokan </a:t>
            </a:r>
            <a:r>
              <a:rPr lang="fi-FI" dirty="0" err="1" smtClean="0"/>
              <a:t>ToString()-metodi</a:t>
            </a:r>
            <a:r>
              <a:rPr lang="fi-FI" dirty="0" smtClean="0"/>
              <a:t> </a:t>
            </a:r>
            <a:r>
              <a:rPr lang="fi-FI" b="1" i="1" dirty="0" smtClean="0"/>
              <a:t>korvaa</a:t>
            </a:r>
            <a:r>
              <a:rPr lang="fi-FI" dirty="0" smtClean="0"/>
              <a:t> (</a:t>
            </a:r>
            <a:r>
              <a:rPr lang="fi-FI" dirty="0" err="1" smtClean="0"/>
              <a:t>override</a:t>
            </a:r>
            <a:r>
              <a:rPr lang="fi-FI" dirty="0" smtClean="0"/>
              <a:t>) </a:t>
            </a:r>
            <a:r>
              <a:rPr lang="fi-FI" dirty="0" err="1" smtClean="0"/>
              <a:t>Henkilo-luokan</a:t>
            </a:r>
            <a:r>
              <a:rPr lang="fi-FI" dirty="0" smtClean="0"/>
              <a:t> </a:t>
            </a:r>
            <a:r>
              <a:rPr lang="fi-FI" dirty="0" err="1" smtClean="0"/>
              <a:t>ToString()-metodin</a:t>
            </a:r>
            <a:endParaRPr lang="fi-FI"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298" y="1268760"/>
            <a:ext cx="3943350"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5956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fi-FI" smtClean="0"/>
              <a:t>Oliosuunnittelu</a:t>
            </a:r>
          </a:p>
        </p:txBody>
      </p:sp>
      <p:sp>
        <p:nvSpPr>
          <p:cNvPr id="123907" name="Rectangle 3"/>
          <p:cNvSpPr>
            <a:spLocks noGrp="1" noChangeArrowheads="1"/>
          </p:cNvSpPr>
          <p:nvPr>
            <p:ph type="body" idx="1"/>
          </p:nvPr>
        </p:nvSpPr>
        <p:spPr/>
        <p:txBody>
          <a:bodyPr>
            <a:noAutofit/>
          </a:bodyPr>
          <a:lstStyle/>
          <a:p>
            <a:pPr eaLnBrk="1" hangingPunct="1"/>
            <a:r>
              <a:rPr lang="fi-FI" sz="2000" dirty="0" smtClean="0"/>
              <a:t>Oliosuunnittelu on mallintamista, jossa luokka vastaa jotakin yleiskäsitettä</a:t>
            </a:r>
          </a:p>
          <a:p>
            <a:pPr eaLnBrk="1" hangingPunct="1"/>
            <a:r>
              <a:rPr lang="fi-FI" sz="2000" dirty="0" smtClean="0"/>
              <a:t>Esimerkiksi luokka Työntekijä voisi olla firman työntekijän malli, jossa on kaikille työntekijä yhteisiä ominaisuuksia ja toimintoja</a:t>
            </a:r>
          </a:p>
          <a:p>
            <a:pPr lvl="1" eaLnBrk="1" hangingPunct="1"/>
            <a:r>
              <a:rPr lang="fi-FI" sz="2000" dirty="0" smtClean="0"/>
              <a:t>Ominaisuudet (attribuutit eli jäsenmuuttujat): etunimi, sukunimi, osoite, palkka</a:t>
            </a:r>
          </a:p>
          <a:p>
            <a:pPr lvl="1" eaLnBrk="1" hangingPunct="1"/>
            <a:r>
              <a:rPr lang="fi-FI" sz="2000" dirty="0" smtClean="0"/>
              <a:t>Toiminnot (metodit): tietojen tulostaminen, palkankorotus…</a:t>
            </a:r>
          </a:p>
          <a:p>
            <a:pPr lvl="1" eaLnBrk="1" hangingPunct="1"/>
            <a:r>
              <a:rPr lang="fi-FI" sz="2000" dirty="0" smtClean="0"/>
              <a:t>Työntekijä-luokasta voidaan luoda useita olioita, esimerkiksi työntekijät Jaakko, Kari ja Matti. Kullakin näistä työntekijöistä on luokan Työntekijä määrittämät ominaisuudet. Kuhunkin työntekijään voidaan myös kohdistaa luokan määrittämiä toimintoja</a:t>
            </a:r>
          </a:p>
          <a:p>
            <a:r>
              <a:rPr lang="fi-FI" sz="2000" dirty="0" smtClean="0"/>
              <a:t>Muita esimerkkejä luokista:</a:t>
            </a:r>
          </a:p>
          <a:p>
            <a:pPr lvl="1"/>
            <a:r>
              <a:rPr lang="fi-FI" sz="1600" dirty="0" smtClean="0"/>
              <a:t>Yritys, työntekijä, päällikkö, ihminen</a:t>
            </a:r>
          </a:p>
          <a:p>
            <a:pPr lvl="1"/>
            <a:r>
              <a:rPr lang="fi-FI" sz="1600" dirty="0" smtClean="0"/>
              <a:t>Kirja, kirjasto, tekijä</a:t>
            </a:r>
            <a:endParaRPr lang="fi-FI" sz="1600" dirty="0"/>
          </a:p>
          <a:p>
            <a:pPr lvl="1"/>
            <a:r>
              <a:rPr lang="fi-FI" sz="1600" dirty="0" smtClean="0"/>
              <a:t>Käyttöliittymän ikkuna (</a:t>
            </a:r>
            <a:r>
              <a:rPr lang="fi-FI" sz="1600" dirty="0" err="1" smtClean="0"/>
              <a:t>Form</a:t>
            </a:r>
            <a:r>
              <a:rPr lang="fi-FI" sz="1600" dirty="0" smtClean="0"/>
              <a:t>), koordinaattipiste</a:t>
            </a:r>
          </a:p>
          <a:p>
            <a:pPr lvl="1"/>
            <a:endParaRPr lang="fi-FI" sz="1600" dirty="0" smtClean="0"/>
          </a:p>
        </p:txBody>
      </p:sp>
    </p:spTree>
    <p:extLst>
      <p:ext uri="{BB962C8B-B14F-4D97-AF65-F5344CB8AC3E}">
        <p14:creationId xmlns:p14="http://schemas.microsoft.com/office/powerpoint/2010/main" val="35394738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Kantaluokka</a:t>
            </a:r>
            <a:endParaRPr lang="fi-FI" dirty="0"/>
          </a:p>
        </p:txBody>
      </p:sp>
      <p:sp>
        <p:nvSpPr>
          <p:cNvPr id="3" name="Content Placeholder 2"/>
          <p:cNvSpPr>
            <a:spLocks noGrp="1"/>
          </p:cNvSpPr>
          <p:nvPr>
            <p:ph idx="1"/>
          </p:nvPr>
        </p:nvSpPr>
        <p:spPr>
          <a:xfrm>
            <a:off x="457200" y="1600200"/>
            <a:ext cx="3538736" cy="4525963"/>
          </a:xfrm>
        </p:spPr>
        <p:txBody>
          <a:bodyPr>
            <a:normAutofit fontScale="92500" lnSpcReduction="10000"/>
          </a:bodyPr>
          <a:lstStyle/>
          <a:p>
            <a:r>
              <a:rPr lang="fi-FI" sz="2400" dirty="0" err="1" smtClean="0"/>
              <a:t>Henkilo-luokka</a:t>
            </a:r>
            <a:r>
              <a:rPr lang="fi-FI" sz="2400" dirty="0" smtClean="0"/>
              <a:t> on tarkoitettu kantaluokaksi, josta voidaan periä Opettaja- ja Opiskelija-luokat</a:t>
            </a:r>
          </a:p>
          <a:p>
            <a:r>
              <a:rPr lang="fi-FI" sz="2400" dirty="0" err="1" smtClean="0"/>
              <a:t>Jäsenmuuttijina</a:t>
            </a:r>
            <a:r>
              <a:rPr lang="fi-FI" sz="2400" dirty="0" smtClean="0"/>
              <a:t> (tai ominaisuuksina) on yleisiä henkilötietoja</a:t>
            </a:r>
          </a:p>
          <a:p>
            <a:r>
              <a:rPr lang="fi-FI" sz="2400" dirty="0" err="1" smtClean="0"/>
              <a:t>Konstruktorissa</a:t>
            </a:r>
            <a:r>
              <a:rPr lang="fi-FI" sz="2400" dirty="0" smtClean="0"/>
              <a:t> on henkilötietojen alustaminen</a:t>
            </a:r>
          </a:p>
          <a:p>
            <a:r>
              <a:rPr lang="fi-FI" sz="2400" dirty="0" err="1" smtClean="0"/>
              <a:t>ToString</a:t>
            </a:r>
            <a:r>
              <a:rPr lang="fi-FI" sz="2400" dirty="0" smtClean="0"/>
              <a:t>() korvaa </a:t>
            </a:r>
            <a:r>
              <a:rPr lang="fi-FI" sz="2400" dirty="0" err="1" smtClean="0"/>
              <a:t>object-luokassa</a:t>
            </a:r>
            <a:r>
              <a:rPr lang="fi-FI" sz="2400" dirty="0" smtClean="0"/>
              <a:t> määritellyn </a:t>
            </a:r>
            <a:r>
              <a:rPr lang="fi-FI" sz="2400" dirty="0" err="1" smtClean="0"/>
              <a:t>ToString()-metodin</a:t>
            </a:r>
            <a:endParaRPr lang="fi-FI"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628800"/>
            <a:ext cx="4611544"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78139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Perintä </a:t>
            </a:r>
            <a:r>
              <a:rPr lang="fi-FI" dirty="0" err="1" smtClean="0"/>
              <a:t>C#:ssa</a:t>
            </a:r>
            <a:endParaRPr lang="fi-FI" dirty="0"/>
          </a:p>
        </p:txBody>
      </p:sp>
      <p:sp>
        <p:nvSpPr>
          <p:cNvPr id="3" name="Content Placeholder 2"/>
          <p:cNvSpPr>
            <a:spLocks noGrp="1"/>
          </p:cNvSpPr>
          <p:nvPr>
            <p:ph idx="1"/>
          </p:nvPr>
        </p:nvSpPr>
        <p:spPr/>
        <p:txBody>
          <a:bodyPr>
            <a:normAutofit lnSpcReduction="10000"/>
          </a:bodyPr>
          <a:lstStyle/>
          <a:p>
            <a:r>
              <a:rPr lang="fi-FI" dirty="0"/>
              <a:t>Perintä </a:t>
            </a:r>
            <a:r>
              <a:rPr lang="fi-FI" dirty="0" smtClean="0"/>
              <a:t>ilmaistaan luokan määrittelyssä kaksoispisteellä. Kaksoispisteen jälkeen tulee sen luokan nimi, josta peritään</a:t>
            </a:r>
          </a:p>
          <a:p>
            <a:r>
              <a:rPr lang="fi-FI" dirty="0" smtClean="0"/>
              <a:t>Alla olevassa esimerkissä luokka Opettaja peritään luokasta </a:t>
            </a:r>
            <a:r>
              <a:rPr lang="fi-FI" dirty="0" err="1" smtClean="0"/>
              <a:t>Henkilo</a:t>
            </a:r>
            <a:endParaRPr lang="fi-FI" dirty="0" smtClean="0"/>
          </a:p>
          <a:p>
            <a:pPr marL="457200" lvl="1" indent="0">
              <a:buNone/>
            </a:pPr>
            <a:r>
              <a:rPr lang="fi-FI" dirty="0" err="1">
                <a:solidFill>
                  <a:srgbClr val="0000FF"/>
                </a:solidFill>
                <a:highlight>
                  <a:srgbClr val="FFFFFF"/>
                </a:highlight>
                <a:latin typeface="Consolas"/>
              </a:rPr>
              <a:t>class</a:t>
            </a:r>
            <a:r>
              <a:rPr lang="fi-FI" dirty="0">
                <a:solidFill>
                  <a:srgbClr val="000000"/>
                </a:solidFill>
                <a:highlight>
                  <a:srgbClr val="FFFFFF"/>
                </a:highlight>
                <a:latin typeface="Consolas"/>
              </a:rPr>
              <a:t> </a:t>
            </a:r>
            <a:r>
              <a:rPr lang="fi-FI" dirty="0">
                <a:solidFill>
                  <a:srgbClr val="2B91AF"/>
                </a:solidFill>
                <a:highlight>
                  <a:srgbClr val="FFFFFF"/>
                </a:highlight>
                <a:latin typeface="Consolas"/>
              </a:rPr>
              <a:t>Opettaja</a:t>
            </a:r>
            <a:r>
              <a:rPr lang="fi-FI" dirty="0">
                <a:solidFill>
                  <a:srgbClr val="000000"/>
                </a:solidFill>
                <a:highlight>
                  <a:srgbClr val="FFFFFF"/>
                </a:highlight>
                <a:latin typeface="Consolas"/>
              </a:rPr>
              <a:t> : </a:t>
            </a:r>
            <a:r>
              <a:rPr lang="fi-FI" dirty="0" err="1" smtClean="0">
                <a:solidFill>
                  <a:srgbClr val="000000"/>
                </a:solidFill>
                <a:highlight>
                  <a:srgbClr val="FFFFFF"/>
                </a:highlight>
                <a:latin typeface="Consolas"/>
              </a:rPr>
              <a:t>Henkilo</a:t>
            </a:r>
            <a:endParaRPr lang="fi-FI" dirty="0" smtClean="0">
              <a:solidFill>
                <a:srgbClr val="000000"/>
              </a:solidFill>
              <a:highlight>
                <a:srgbClr val="FFFFFF"/>
              </a:highlight>
              <a:latin typeface="Consolas"/>
            </a:endParaRPr>
          </a:p>
          <a:p>
            <a:r>
              <a:rPr lang="fi-FI" dirty="0" smtClean="0"/>
              <a:t>Tämä tarkoittaa sitä, että Opettaja-luokka saa käyttöönsä kaikki Henkilö-luokan ominaisuudet</a:t>
            </a:r>
            <a:endParaRPr lang="fi-FI" dirty="0"/>
          </a:p>
        </p:txBody>
      </p:sp>
    </p:spTree>
    <p:extLst>
      <p:ext uri="{BB962C8B-B14F-4D97-AF65-F5344CB8AC3E}">
        <p14:creationId xmlns:p14="http://schemas.microsoft.com/office/powerpoint/2010/main" val="33479968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Peritty luokka</a:t>
            </a:r>
            <a:endParaRPr lang="fi-FI" dirty="0"/>
          </a:p>
        </p:txBody>
      </p:sp>
      <p:sp>
        <p:nvSpPr>
          <p:cNvPr id="3" name="Content Placeholder 2"/>
          <p:cNvSpPr>
            <a:spLocks noGrp="1"/>
          </p:cNvSpPr>
          <p:nvPr>
            <p:ph idx="1"/>
          </p:nvPr>
        </p:nvSpPr>
        <p:spPr>
          <a:xfrm>
            <a:off x="457200" y="1600200"/>
            <a:ext cx="4258816" cy="4525963"/>
          </a:xfrm>
        </p:spPr>
        <p:txBody>
          <a:bodyPr>
            <a:normAutofit fontScale="70000" lnSpcReduction="20000"/>
          </a:bodyPr>
          <a:lstStyle/>
          <a:p>
            <a:r>
              <a:rPr lang="fi-FI" dirty="0" smtClean="0"/>
              <a:t>Luokan määrittelyssä on merkitty perintä kaksoispisteellä</a:t>
            </a:r>
          </a:p>
          <a:p>
            <a:r>
              <a:rPr lang="fi-FI" dirty="0" smtClean="0"/>
              <a:t>Opiskelija-luokassa ei ole toistettu yleisiä henkilötietoja</a:t>
            </a:r>
          </a:p>
          <a:p>
            <a:r>
              <a:rPr lang="fi-FI" dirty="0" err="1" smtClean="0"/>
              <a:t>Konstruktorissa</a:t>
            </a:r>
            <a:r>
              <a:rPr lang="fi-FI" dirty="0" smtClean="0"/>
              <a:t> ”kutsutaan” kantaluokan </a:t>
            </a:r>
            <a:r>
              <a:rPr lang="fi-FI" dirty="0" err="1" smtClean="0"/>
              <a:t>konstruktoria</a:t>
            </a:r>
            <a:r>
              <a:rPr lang="fi-FI" dirty="0" smtClean="0"/>
              <a:t> </a:t>
            </a:r>
            <a:r>
              <a:rPr lang="fi-FI" dirty="0" err="1" smtClean="0"/>
              <a:t>base-avainsanaa</a:t>
            </a:r>
            <a:r>
              <a:rPr lang="fi-FI" dirty="0" smtClean="0"/>
              <a:t> käyttäen</a:t>
            </a:r>
          </a:p>
          <a:p>
            <a:r>
              <a:rPr lang="fi-FI" dirty="0" smtClean="0"/>
              <a:t>Opiskelija-luokan </a:t>
            </a:r>
            <a:r>
              <a:rPr lang="fi-FI" dirty="0" err="1" smtClean="0"/>
              <a:t>ToString</a:t>
            </a:r>
            <a:r>
              <a:rPr lang="fi-FI" dirty="0" smtClean="0"/>
              <a:t>() </a:t>
            </a:r>
            <a:r>
              <a:rPr lang="fi-FI" b="1" i="1" dirty="0" smtClean="0"/>
              <a:t>korvaa</a:t>
            </a:r>
            <a:r>
              <a:rPr lang="fi-FI" dirty="0" smtClean="0"/>
              <a:t> kantaluokan </a:t>
            </a:r>
            <a:r>
              <a:rPr lang="fi-FI" dirty="0" err="1" smtClean="0"/>
              <a:t>ToString()-metodin</a:t>
            </a:r>
            <a:r>
              <a:rPr lang="fi-FI" dirty="0" smtClean="0"/>
              <a:t>.</a:t>
            </a:r>
          </a:p>
          <a:p>
            <a:r>
              <a:rPr lang="fi-FI" dirty="0" smtClean="0"/>
              <a:t>Opiskelija-luokan </a:t>
            </a:r>
            <a:r>
              <a:rPr lang="fi-FI" dirty="0" err="1" smtClean="0"/>
              <a:t>ToString</a:t>
            </a:r>
            <a:r>
              <a:rPr lang="fi-FI" dirty="0" smtClean="0"/>
              <a:t>() hyödyntää myös </a:t>
            </a:r>
            <a:r>
              <a:rPr lang="fi-FI" dirty="0" err="1" smtClean="0"/>
              <a:t>Henkilo-luokan</a:t>
            </a:r>
            <a:r>
              <a:rPr lang="fi-FI" dirty="0" smtClean="0"/>
              <a:t> </a:t>
            </a:r>
            <a:r>
              <a:rPr lang="fi-FI" dirty="0" err="1" smtClean="0"/>
              <a:t>ToString()-metodia</a:t>
            </a:r>
            <a:r>
              <a:rPr lang="fi-FI" dirty="0" smtClean="0"/>
              <a:t> kutsumalla sitä </a:t>
            </a:r>
            <a:r>
              <a:rPr lang="fi-FI" dirty="0" err="1" smtClean="0"/>
              <a:t>base-viittauksen</a:t>
            </a:r>
            <a:r>
              <a:rPr lang="fi-FI" dirty="0" smtClean="0"/>
              <a:t> kautta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348880"/>
            <a:ext cx="4139952" cy="3031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22666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Perityn luokan </a:t>
            </a:r>
            <a:r>
              <a:rPr lang="fi-FI" dirty="0" err="1" smtClean="0"/>
              <a:t>konstruktori</a:t>
            </a:r>
            <a:endParaRPr lang="fi-FI" dirty="0"/>
          </a:p>
        </p:txBody>
      </p:sp>
      <p:sp>
        <p:nvSpPr>
          <p:cNvPr id="3" name="Content Placeholder 2"/>
          <p:cNvSpPr>
            <a:spLocks noGrp="1"/>
          </p:cNvSpPr>
          <p:nvPr>
            <p:ph idx="1"/>
          </p:nvPr>
        </p:nvSpPr>
        <p:spPr/>
        <p:txBody>
          <a:bodyPr>
            <a:normAutofit/>
          </a:bodyPr>
          <a:lstStyle/>
          <a:p>
            <a:r>
              <a:rPr lang="fi-FI" sz="2800" dirty="0" smtClean="0"/>
              <a:t>Perityn luokan </a:t>
            </a:r>
            <a:r>
              <a:rPr lang="fi-FI" sz="2800" dirty="0" err="1" smtClean="0"/>
              <a:t>konstruktorissa</a:t>
            </a:r>
            <a:r>
              <a:rPr lang="fi-FI" sz="2800" dirty="0" smtClean="0"/>
              <a:t> välitetään kantaluokan </a:t>
            </a:r>
            <a:r>
              <a:rPr lang="fi-FI" sz="2800" dirty="0" err="1" smtClean="0"/>
              <a:t>konstruktorille</a:t>
            </a:r>
            <a:r>
              <a:rPr lang="fi-FI" sz="2800" dirty="0" smtClean="0"/>
              <a:t> sen tarvitsemat parametrit</a:t>
            </a:r>
          </a:p>
          <a:p>
            <a:r>
              <a:rPr lang="fi-FI" sz="2800" dirty="0" smtClean="0"/>
              <a:t>Tämä tehdään </a:t>
            </a:r>
            <a:r>
              <a:rPr lang="fi-FI" sz="2800" dirty="0" err="1" smtClean="0"/>
              <a:t>base-viittauksella</a:t>
            </a:r>
            <a:endParaRPr lang="fi-FI" sz="2800" dirty="0" smtClean="0"/>
          </a:p>
          <a:p>
            <a:pPr marL="457200" lvl="1" indent="0">
              <a:buNone/>
            </a:pPr>
            <a:r>
              <a:rPr lang="fi-FI" sz="2400" dirty="0" smtClean="0"/>
              <a:t>: </a:t>
            </a:r>
            <a:r>
              <a:rPr lang="fi-FI" sz="2400" dirty="0" err="1" smtClean="0"/>
              <a:t>base(lista</a:t>
            </a:r>
            <a:r>
              <a:rPr lang="fi-FI" sz="2400" dirty="0" smtClean="0"/>
              <a:t> parametreista)</a:t>
            </a:r>
            <a:endParaRPr lang="fi-FI"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550" y="3789040"/>
            <a:ext cx="57912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3332550" y="5373216"/>
            <a:ext cx="61206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395536" y="4149080"/>
            <a:ext cx="2770502" cy="1477328"/>
          </a:xfrm>
          <a:prstGeom prst="rect">
            <a:avLst/>
          </a:prstGeom>
          <a:noFill/>
        </p:spPr>
        <p:txBody>
          <a:bodyPr wrap="none" rtlCol="0">
            <a:spAutoFit/>
          </a:bodyPr>
          <a:lstStyle/>
          <a:p>
            <a:r>
              <a:rPr lang="fi-FI" dirty="0" smtClean="0"/>
              <a:t>Kantaluokan </a:t>
            </a:r>
            <a:r>
              <a:rPr lang="fi-FI" dirty="0" err="1" smtClean="0"/>
              <a:t>Henkilo</a:t>
            </a:r>
            <a:r>
              <a:rPr lang="fi-FI" dirty="0" smtClean="0"/>
              <a:t/>
            </a:r>
            <a:br>
              <a:rPr lang="fi-FI" dirty="0" smtClean="0"/>
            </a:br>
            <a:r>
              <a:rPr lang="fi-FI" dirty="0" err="1" smtClean="0"/>
              <a:t>konstruktorissa</a:t>
            </a:r>
            <a:r>
              <a:rPr lang="fi-FI" dirty="0" smtClean="0"/>
              <a:t> on</a:t>
            </a:r>
            <a:br>
              <a:rPr lang="fi-FI" dirty="0" smtClean="0"/>
            </a:br>
            <a:r>
              <a:rPr lang="fi-FI" dirty="0" smtClean="0"/>
              <a:t>määritelty, että sille pitää</a:t>
            </a:r>
            <a:br>
              <a:rPr lang="fi-FI" dirty="0" smtClean="0"/>
            </a:br>
            <a:r>
              <a:rPr lang="fi-FI" dirty="0" smtClean="0"/>
              <a:t>antaa parametriksi etunimi,</a:t>
            </a:r>
          </a:p>
          <a:p>
            <a:r>
              <a:rPr lang="fi-FI" dirty="0" smtClean="0"/>
              <a:t>Sukunimi ja syntymävuosi</a:t>
            </a:r>
          </a:p>
        </p:txBody>
      </p:sp>
      <p:cxnSp>
        <p:nvCxnSpPr>
          <p:cNvPr id="9" name="Straight Arrow Connector 8"/>
          <p:cNvCxnSpPr/>
          <p:nvPr/>
        </p:nvCxnSpPr>
        <p:spPr>
          <a:xfrm>
            <a:off x="3332550" y="5877272"/>
            <a:ext cx="61206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038183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Tehtävä</a:t>
            </a:r>
            <a:endParaRPr lang="fi-FI" dirty="0"/>
          </a:p>
        </p:txBody>
      </p:sp>
      <p:sp>
        <p:nvSpPr>
          <p:cNvPr id="3" name="Content Placeholder 2"/>
          <p:cNvSpPr>
            <a:spLocks noGrp="1"/>
          </p:cNvSpPr>
          <p:nvPr>
            <p:ph idx="1"/>
          </p:nvPr>
        </p:nvSpPr>
        <p:spPr/>
        <p:txBody>
          <a:bodyPr>
            <a:normAutofit fontScale="92500" lnSpcReduction="20000"/>
          </a:bodyPr>
          <a:lstStyle/>
          <a:p>
            <a:r>
              <a:rPr lang="fi-FI" dirty="0" smtClean="0"/>
              <a:t>Hahmottele luokat kirjastosta lainattavia aineistoja varten</a:t>
            </a:r>
          </a:p>
          <a:p>
            <a:pPr lvl="1"/>
            <a:r>
              <a:rPr lang="fi-FI" dirty="0" smtClean="0"/>
              <a:t>Kirja</a:t>
            </a:r>
          </a:p>
          <a:p>
            <a:pPr lvl="1"/>
            <a:r>
              <a:rPr lang="fi-FI" dirty="0" smtClean="0"/>
              <a:t>CD</a:t>
            </a:r>
          </a:p>
          <a:p>
            <a:pPr lvl="1"/>
            <a:r>
              <a:rPr lang="fi-FI" dirty="0" smtClean="0"/>
              <a:t>DVD (elokuvat)</a:t>
            </a:r>
          </a:p>
          <a:p>
            <a:r>
              <a:rPr lang="fi-FI" dirty="0" smtClean="0"/>
              <a:t>Onko edellä mainituilla käsitteillä jotain yhteistä?</a:t>
            </a:r>
          </a:p>
          <a:p>
            <a:pPr lvl="1"/>
            <a:r>
              <a:rPr lang="fi-FI" dirty="0" smtClean="0"/>
              <a:t>ISBN-numero</a:t>
            </a:r>
          </a:p>
          <a:p>
            <a:pPr lvl="1"/>
            <a:r>
              <a:rPr lang="fi-FI" dirty="0" smtClean="0"/>
              <a:t>Tekijä tai lista tekijöistä</a:t>
            </a:r>
          </a:p>
          <a:p>
            <a:r>
              <a:rPr lang="fi-FI" dirty="0" smtClean="0"/>
              <a:t>Mikä on yhteinen kantaluokka?</a:t>
            </a:r>
          </a:p>
          <a:p>
            <a:pPr lvl="1"/>
            <a:r>
              <a:rPr lang="fi-FI" dirty="0" smtClean="0"/>
              <a:t>Lainauskohde?, </a:t>
            </a:r>
            <a:r>
              <a:rPr lang="fi-FI" dirty="0" err="1" smtClean="0"/>
              <a:t>LibraryItem</a:t>
            </a:r>
            <a:r>
              <a:rPr lang="fi-FI" dirty="0" smtClean="0"/>
              <a:t>?</a:t>
            </a:r>
            <a:endParaRPr lang="fi-FI" dirty="0"/>
          </a:p>
        </p:txBody>
      </p:sp>
    </p:spTree>
    <p:extLst>
      <p:ext uri="{BB962C8B-B14F-4D97-AF65-F5344CB8AC3E}">
        <p14:creationId xmlns:p14="http://schemas.microsoft.com/office/powerpoint/2010/main" val="392050053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t>Kantaluokan metodin korvaaminen perityssä luokassa</a:t>
            </a:r>
            <a:endParaRPr lang="fi-FI" dirty="0"/>
          </a:p>
        </p:txBody>
      </p:sp>
      <p:sp>
        <p:nvSpPr>
          <p:cNvPr id="3" name="Content Placeholder 2"/>
          <p:cNvSpPr>
            <a:spLocks noGrp="1"/>
          </p:cNvSpPr>
          <p:nvPr>
            <p:ph idx="1"/>
          </p:nvPr>
        </p:nvSpPr>
        <p:spPr/>
        <p:txBody>
          <a:bodyPr/>
          <a:lstStyle/>
          <a:p>
            <a:r>
              <a:rPr lang="fi-FI" dirty="0" smtClean="0"/>
              <a:t>Lapsiluokissa voi muuttaa kantaluokissa määriteltyjen metodien toimintaa.</a:t>
            </a:r>
          </a:p>
          <a:p>
            <a:pPr lvl="1"/>
            <a:r>
              <a:rPr lang="fi-FI" dirty="0" smtClean="0"/>
              <a:t>Tämä tapahtuu määrittelemällä lapsiluokkaan samanniminen metodi kuin on kantaluokassa</a:t>
            </a:r>
          </a:p>
          <a:p>
            <a:pPr lvl="1"/>
            <a:r>
              <a:rPr lang="fi-FI" dirty="0" smtClean="0"/>
              <a:t>Nimen lisäksi myös parametrien ja paluuarvon täytyy olla samat</a:t>
            </a:r>
          </a:p>
          <a:p>
            <a:pPr lvl="1"/>
            <a:r>
              <a:rPr lang="fi-FI" dirty="0" smtClean="0"/>
              <a:t>Tällöin puhutaan metodin korvaamisesta (syrjäyttämisestä, uudelleenmäärittelystä, </a:t>
            </a:r>
            <a:r>
              <a:rPr lang="fi-FI" dirty="0" err="1" smtClean="0"/>
              <a:t>overriding</a:t>
            </a:r>
            <a:r>
              <a:rPr lang="fi-FI" dirty="0" smtClean="0"/>
              <a:t>)</a:t>
            </a:r>
            <a:endParaRPr lang="fi-FI" dirty="0"/>
          </a:p>
        </p:txBody>
      </p:sp>
    </p:spTree>
    <p:extLst>
      <p:ext uri="{BB962C8B-B14F-4D97-AF65-F5344CB8AC3E}">
        <p14:creationId xmlns:p14="http://schemas.microsoft.com/office/powerpoint/2010/main" val="82050978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a:t>Kantaluokan metodin korvaaminen perityssä luokassa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577380"/>
            <a:ext cx="4474957" cy="4431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1600200"/>
            <a:ext cx="3034680" cy="4525963"/>
          </a:xfrm>
        </p:spPr>
        <p:txBody>
          <a:bodyPr>
            <a:normAutofit/>
          </a:bodyPr>
          <a:lstStyle/>
          <a:p>
            <a:r>
              <a:rPr lang="fi-FI" sz="2400" dirty="0" smtClean="0"/>
              <a:t>Metodi </a:t>
            </a:r>
            <a:r>
              <a:rPr lang="fi-FI" sz="2400" dirty="0" err="1" smtClean="0"/>
              <a:t>PintaAla</a:t>
            </a:r>
            <a:r>
              <a:rPr lang="fi-FI" sz="2400" dirty="0" smtClean="0"/>
              <a:t> on määritelty kantaluokassa Kuvio</a:t>
            </a:r>
          </a:p>
          <a:p>
            <a:r>
              <a:rPr lang="fi-FI" sz="2400" dirty="0" smtClean="0"/>
              <a:t>Metodi </a:t>
            </a:r>
            <a:r>
              <a:rPr lang="fi-FI" sz="2400" dirty="0" err="1" smtClean="0"/>
              <a:t>PintaAla</a:t>
            </a:r>
            <a:r>
              <a:rPr lang="fi-FI" sz="2400" dirty="0" smtClean="0"/>
              <a:t> on korvattu perityissä luokissa Ympyrä, Kolmio ja Suorakaide</a:t>
            </a:r>
          </a:p>
          <a:p>
            <a:pPr marL="0" indent="0">
              <a:buNone/>
            </a:pPr>
            <a:endParaRPr lang="fi-FI" sz="2400" dirty="0" smtClean="0"/>
          </a:p>
        </p:txBody>
      </p:sp>
    </p:spTree>
    <p:extLst>
      <p:ext uri="{BB962C8B-B14F-4D97-AF65-F5344CB8AC3E}">
        <p14:creationId xmlns:p14="http://schemas.microsoft.com/office/powerpoint/2010/main" val="4245472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a:t>Kantaluokan metodin korvaaminen perityssä luokassa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700808"/>
            <a:ext cx="41433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947" y="3861048"/>
            <a:ext cx="307657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idx="1"/>
          </p:nvPr>
        </p:nvSpPr>
        <p:spPr>
          <a:xfrm>
            <a:off x="457200" y="1600200"/>
            <a:ext cx="3034680" cy="4525963"/>
          </a:xfrm>
        </p:spPr>
        <p:txBody>
          <a:bodyPr>
            <a:normAutofit lnSpcReduction="10000"/>
          </a:bodyPr>
          <a:lstStyle/>
          <a:p>
            <a:r>
              <a:rPr lang="fi-FI" sz="2400" dirty="0" smtClean="0"/>
              <a:t>Metodi </a:t>
            </a:r>
            <a:r>
              <a:rPr lang="fi-FI" sz="2400" dirty="0" err="1" smtClean="0"/>
              <a:t>PintaAla</a:t>
            </a:r>
            <a:r>
              <a:rPr lang="fi-FI" sz="2400" dirty="0" smtClean="0"/>
              <a:t> on määritelty kantaluokassa Kuvio</a:t>
            </a:r>
          </a:p>
          <a:p>
            <a:r>
              <a:rPr lang="fi-FI" sz="2400" dirty="0" smtClean="0"/>
              <a:t>Metodi </a:t>
            </a:r>
            <a:r>
              <a:rPr lang="fi-FI" sz="2400" dirty="0" err="1" smtClean="0"/>
              <a:t>PintaAla</a:t>
            </a:r>
            <a:r>
              <a:rPr lang="fi-FI" sz="2400" dirty="0" smtClean="0"/>
              <a:t> on </a:t>
            </a:r>
            <a:r>
              <a:rPr lang="fi-FI" sz="2400" i="1" dirty="0" smtClean="0"/>
              <a:t>korvattu</a:t>
            </a:r>
            <a:r>
              <a:rPr lang="fi-FI" sz="2400" dirty="0" smtClean="0"/>
              <a:t> perityissä luokissa Ympyrä, Kolmio ja Suorakaide</a:t>
            </a:r>
          </a:p>
          <a:p>
            <a:r>
              <a:rPr lang="fi-FI" sz="2400" dirty="0" smtClean="0"/>
              <a:t>Korvaavassa metodissa käytetään avainsanaa </a:t>
            </a:r>
            <a:r>
              <a:rPr lang="fi-FI" sz="2400" i="1" dirty="0" err="1" smtClean="0"/>
              <a:t>override</a:t>
            </a:r>
            <a:endParaRPr lang="fi-FI" sz="2400" i="1" dirty="0" smtClean="0"/>
          </a:p>
          <a:p>
            <a:pPr marL="0" indent="0">
              <a:buNone/>
            </a:pPr>
            <a:endParaRPr lang="fi-FI" sz="2400" dirty="0" smtClean="0"/>
          </a:p>
        </p:txBody>
      </p:sp>
    </p:spTree>
    <p:extLst>
      <p:ext uri="{BB962C8B-B14F-4D97-AF65-F5344CB8AC3E}">
        <p14:creationId xmlns:p14="http://schemas.microsoft.com/office/powerpoint/2010/main" val="26245059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normAutofit fontScale="90000"/>
          </a:bodyPr>
          <a:lstStyle/>
          <a:p>
            <a:pPr eaLnBrk="1" hangingPunct="1"/>
            <a:r>
              <a:rPr lang="fi-FI" dirty="0" smtClean="0"/>
              <a:t>Dynaaminen sidonta ja monimuotoisuus (polymorfismi)</a:t>
            </a:r>
          </a:p>
        </p:txBody>
      </p:sp>
      <p:sp>
        <p:nvSpPr>
          <p:cNvPr id="218115" name="Rectangle 3"/>
          <p:cNvSpPr>
            <a:spLocks noGrp="1" noChangeArrowheads="1"/>
          </p:cNvSpPr>
          <p:nvPr>
            <p:ph type="body" idx="1"/>
          </p:nvPr>
        </p:nvSpPr>
        <p:spPr/>
        <p:txBody>
          <a:bodyPr>
            <a:normAutofit/>
          </a:bodyPr>
          <a:lstStyle/>
          <a:p>
            <a:pPr eaLnBrk="1" hangingPunct="1"/>
            <a:r>
              <a:rPr lang="fi-FI" sz="2800" dirty="0" smtClean="0"/>
              <a:t>Perityn luokan olion voi sijoittaa kantaluokan tyyppiseen olioviittaukseen.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79" y="2708920"/>
            <a:ext cx="555652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056939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r>
              <a:rPr lang="fi-FI" smtClean="0"/>
              <a:t>Dynaaminen sidonta</a:t>
            </a:r>
          </a:p>
        </p:txBody>
      </p:sp>
      <p:sp>
        <p:nvSpPr>
          <p:cNvPr id="219139" name="Rectangle 3"/>
          <p:cNvSpPr>
            <a:spLocks noGrp="1" noChangeArrowheads="1"/>
          </p:cNvSpPr>
          <p:nvPr>
            <p:ph type="body" idx="1"/>
          </p:nvPr>
        </p:nvSpPr>
        <p:spPr/>
        <p:txBody>
          <a:bodyPr/>
          <a:lstStyle/>
          <a:p>
            <a:pPr eaLnBrk="1" hangingPunct="1"/>
            <a:r>
              <a:rPr lang="fi-FI" sz="2100" dirty="0" smtClean="0"/>
              <a:t>Monikulmio-tyyppiseen olioviittaukseen voidaan sijoittaa perityn luokan olio eli Kolmio- tai Suorakaide-</a:t>
            </a:r>
            <a:br>
              <a:rPr lang="fi-FI" sz="2100" dirty="0" smtClean="0"/>
            </a:br>
            <a:r>
              <a:rPr lang="fi-FI" sz="2100" dirty="0" smtClean="0"/>
              <a:t>luokan olio.</a:t>
            </a:r>
          </a:p>
          <a:p>
            <a:pPr eaLnBrk="1" hangingPunct="1"/>
            <a:r>
              <a:rPr lang="fi-FI" sz="2100" dirty="0" smtClean="0"/>
              <a:t>Monikulmio-tyyppisen olioviittauksen kautta voidaan kutsua siinä määriteltyjä metodeja. Se, minkä luokan metodia kutsutaan, päätetään ajon aikana. Jos olioviittaus osoittaa Kolmio-luokan olioon ja Kolmio-luokassa on </a:t>
            </a:r>
            <a:r>
              <a:rPr lang="fi-FI" sz="2100" i="1" dirty="0" smtClean="0"/>
              <a:t>korvattuna</a:t>
            </a:r>
            <a:r>
              <a:rPr lang="fi-FI" sz="2100" dirty="0" smtClean="0"/>
              <a:t> kyseinen metodi, kutsutaan tätä metodia Kolmio-luokasta</a:t>
            </a:r>
          </a:p>
        </p:txBody>
      </p:sp>
    </p:spTree>
    <p:extLst>
      <p:ext uri="{BB962C8B-B14F-4D97-AF65-F5344CB8AC3E}">
        <p14:creationId xmlns:p14="http://schemas.microsoft.com/office/powerpoint/2010/main" val="1350066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ema">
  <a:themeElements>
    <a:clrScheme name="Toimist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oimist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oimist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10186</TotalTime>
  <Words>5264</Words>
  <Application>Microsoft Office PowerPoint</Application>
  <PresentationFormat>On-screen Show (4:3)</PresentationFormat>
  <Paragraphs>891</Paragraphs>
  <Slides>135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135</vt:i4>
      </vt:variant>
    </vt:vector>
  </HeadingPairs>
  <TitlesOfParts>
    <vt:vector size="143" baseType="lpstr">
      <vt:lpstr>Arial</vt:lpstr>
      <vt:lpstr>Calibri</vt:lpstr>
      <vt:lpstr>Consolas</vt:lpstr>
      <vt:lpstr>Courier New</vt:lpstr>
      <vt:lpstr>CourierHP</vt:lpstr>
      <vt:lpstr>Wingdings</vt:lpstr>
      <vt:lpstr>Office-teema</vt:lpstr>
      <vt:lpstr>Bittikartta</vt:lpstr>
      <vt:lpstr>Olio-ohjelmointi</vt:lpstr>
      <vt:lpstr>Kurssin tavoitteet</vt:lpstr>
      <vt:lpstr>Olio-ohjelmointi</vt:lpstr>
      <vt:lpstr>Kurssin sisältö</vt:lpstr>
      <vt:lpstr>Luokat ja oliot</vt:lpstr>
      <vt:lpstr>Olio</vt:lpstr>
      <vt:lpstr>Luokka</vt:lpstr>
      <vt:lpstr>Luokka ja olio</vt:lpstr>
      <vt:lpstr>Oliosuunnittelu</vt:lpstr>
      <vt:lpstr>Esimerkki: luokka Tyontekija</vt:lpstr>
      <vt:lpstr>Esimerkki: luokka Koordinaattipiste</vt:lpstr>
      <vt:lpstr>Uuden luokan lisääminen projektiin</vt:lpstr>
      <vt:lpstr>Luokan määrittely</vt:lpstr>
      <vt:lpstr>Luokan määrittely</vt:lpstr>
      <vt:lpstr>Luokan oliot</vt:lpstr>
      <vt:lpstr>Attribuutit eli jäsenmuuttujat</vt:lpstr>
      <vt:lpstr>Olion identiteetti</vt:lpstr>
      <vt:lpstr>Olion identiteetti</vt:lpstr>
      <vt:lpstr>Metodit</vt:lpstr>
      <vt:lpstr>Kapselointi, tiedon suojaus</vt:lpstr>
      <vt:lpstr>Metodit ja attribuutit</vt:lpstr>
      <vt:lpstr>Harjoitus</vt:lpstr>
      <vt:lpstr>Konstruktori eli rakentaja</vt:lpstr>
      <vt:lpstr>Olion luominen</vt:lpstr>
      <vt:lpstr>Olion tilan alustaminen</vt:lpstr>
      <vt:lpstr>Konstruktori</vt:lpstr>
      <vt:lpstr>Olion luominen</vt:lpstr>
      <vt:lpstr>Olioihin viittaavat muuttujat</vt:lpstr>
      <vt:lpstr>Viittausmuuttuja</vt:lpstr>
      <vt:lpstr>Viittausmuuttuja</vt:lpstr>
      <vt:lpstr>Viittausmuuttuja</vt:lpstr>
      <vt:lpstr>Olion metodien kutsuminen</vt:lpstr>
      <vt:lpstr>Olion metodien kutsuminen</vt:lpstr>
      <vt:lpstr>Viitteen kopioiminen</vt:lpstr>
      <vt:lpstr>Olioiden tuhoaminen</vt:lpstr>
      <vt:lpstr>Olioiden tuhoaminen</vt:lpstr>
      <vt:lpstr>Tehtävä</vt:lpstr>
      <vt:lpstr>Tehtävä</vt:lpstr>
      <vt:lpstr>Tehtävä</vt:lpstr>
      <vt:lpstr>Tehtävä</vt:lpstr>
      <vt:lpstr>Tehtävä - ratkaisu</vt:lpstr>
      <vt:lpstr>Tehtävä – ratkaisu Pääohjelma</vt:lpstr>
      <vt:lpstr>Tehtävä</vt:lpstr>
      <vt:lpstr>Tehtävä</vt:lpstr>
      <vt:lpstr>Tehtävä</vt:lpstr>
      <vt:lpstr>Harjoitus</vt:lpstr>
      <vt:lpstr>Staattiset jäsenet</vt:lpstr>
      <vt:lpstr>Staattiset jäsenet (luokkakohtaiset piirteet)</vt:lpstr>
      <vt:lpstr>Staattiset metodit</vt:lpstr>
      <vt:lpstr>Staattiset jäsenmuuttujat</vt:lpstr>
      <vt:lpstr>Staattiset jäsenmuuttujat - esimerkki</vt:lpstr>
      <vt:lpstr>Staattiset jäsenmuuttujat - esimerkki</vt:lpstr>
      <vt:lpstr>Staattiset metodit</vt:lpstr>
      <vt:lpstr>Harjoituksia</vt:lpstr>
      <vt:lpstr>Luokkakaavio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Assosiaatio</vt:lpstr>
      <vt:lpstr>PowerPoint Presentation</vt:lpstr>
      <vt:lpstr>PowerPoint Presentation</vt:lpstr>
      <vt:lpstr>PowerPoint Presentation</vt:lpstr>
      <vt:lpstr>PowerPoint Presentation</vt:lpstr>
      <vt:lpstr>PowerPoint Presentation</vt:lpstr>
      <vt:lpstr>Esimerkkejä assosiaatiosta</vt:lpstr>
      <vt:lpstr>Harjoitus (1/2)</vt:lpstr>
      <vt:lpstr>Harjoitus (2/2)</vt:lpstr>
      <vt:lpstr>Harjoitus 2</vt:lpstr>
      <vt:lpstr>Harjoitus 2 - Ohjeet</vt:lpstr>
      <vt:lpstr>Harjoitus 2 Tiedoston avausdialogi</vt:lpstr>
      <vt:lpstr>Harjoitus 2 Tiedoston avausdialogi</vt:lpstr>
      <vt:lpstr>Harjoitus 2 3. Tiedoston lukeminen</vt:lpstr>
      <vt:lpstr>Harjoitus 2 Rivin lukeminen ja jäsentäminen</vt:lpstr>
      <vt:lpstr>Harjoitus 2 Tietojen näyttäminen ListBoxissa</vt:lpstr>
      <vt:lpstr>Harjoitus 2 Tapahtumankäsittelijä ListBox-valinnalle</vt:lpstr>
      <vt:lpstr>Perintä</vt:lpstr>
      <vt:lpstr>PowerPoint Presentation</vt:lpstr>
      <vt:lpstr>Yliluokka ja aliluokka</vt:lpstr>
      <vt:lpstr>Yleistäminen</vt:lpstr>
      <vt:lpstr>Erikoistaminen</vt:lpstr>
      <vt:lpstr>Yleistäminen ja erikoistaminen</vt:lpstr>
      <vt:lpstr>Yleistäminen ja erikoistaminen</vt:lpstr>
      <vt:lpstr>Perintä</vt:lpstr>
      <vt:lpstr>Esimerkki perinnästä</vt:lpstr>
      <vt:lpstr>Esimerkki perinnästä</vt:lpstr>
      <vt:lpstr>Kantaluokka</vt:lpstr>
      <vt:lpstr>Perintä C#:ssa</vt:lpstr>
      <vt:lpstr>Peritty luokka</vt:lpstr>
      <vt:lpstr>Perityn luokan konstruktori</vt:lpstr>
      <vt:lpstr>Tehtävä</vt:lpstr>
      <vt:lpstr>Kantaluokan metodin korvaaminen perityssä luokassa</vt:lpstr>
      <vt:lpstr>Kantaluokan metodin korvaaminen perityssä luokassa</vt:lpstr>
      <vt:lpstr>Kantaluokan metodin korvaaminen perityssä luokassa</vt:lpstr>
      <vt:lpstr>Dynaaminen sidonta ja monimuotoisuus (polymorfismi)</vt:lpstr>
      <vt:lpstr>Dynaaminen sidonta</vt:lpstr>
      <vt:lpstr>Dynaaminen sidonta</vt:lpstr>
      <vt:lpstr>Dynaaminen sidonta - esimerkki</vt:lpstr>
      <vt:lpstr>PowerPoint Presentation</vt:lpstr>
      <vt:lpstr>Dynaaminen sidonta - esimerkki</vt:lpstr>
      <vt:lpstr>Abstrakti kantaluokka</vt:lpstr>
      <vt:lpstr>Abstrakti kantaluokka</vt:lpstr>
      <vt:lpstr>Kertaustehtävä</vt:lpstr>
      <vt:lpstr>Kotitehtävä</vt:lpstr>
      <vt:lpstr>Poikkeusten käsittely</vt:lpstr>
      <vt:lpstr>Poikkeusten käsittely</vt:lpstr>
      <vt:lpstr>Esimerkkejä poikkeustilanteista</vt:lpstr>
      <vt:lpstr>Poikkeusten käsittely</vt:lpstr>
      <vt:lpstr>Poikkeusten käsittely</vt:lpstr>
      <vt:lpstr>try-catch</vt:lpstr>
      <vt:lpstr>try-catch</vt:lpstr>
      <vt:lpstr>Poikkeukset</vt:lpstr>
      <vt:lpstr>Poikkeusten käsittely</vt:lpstr>
      <vt:lpstr>Poikkeusten käsittely tiedostojen käsittelyssä</vt:lpstr>
      <vt:lpstr>Poikkeukset tiedostojen käsittelyssä</vt:lpstr>
      <vt:lpstr>Suojausmääreet ja perintä</vt:lpstr>
      <vt:lpstr>Suojausmääreet ja perintä</vt:lpstr>
      <vt:lpstr>protected</vt:lpstr>
      <vt:lpstr>Viittaustyyppien muunnokset</vt:lpstr>
      <vt:lpstr>Viittaustyyppien muunnokset</vt:lpstr>
      <vt:lpstr>as-operaattori</vt:lpstr>
      <vt:lpstr>is-operaattori</vt:lpstr>
      <vt:lpstr>Type-luokka</vt:lpstr>
      <vt:lpstr>Windows Forms kuvioiden piirtäminen</vt:lpstr>
      <vt:lpstr>Windows Forms piirtäminen</vt:lpstr>
      <vt:lpstr>Tehtävä 1</vt:lpstr>
      <vt:lpstr>Tehtävä 1 – Paint-tapahtumankäsittelijän lisääminen</vt:lpstr>
      <vt:lpstr>Tehtävä 2</vt:lpstr>
      <vt:lpstr>Tehtävä 3</vt:lpstr>
      <vt:lpstr>Mallipohja</vt:lpstr>
      <vt:lpstr>Tehtävä</vt:lpstr>
      <vt:lpstr>Tehtävä jatkuu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Olio-ohjelmointi</dc:title>
  <dc:creator>Mäkelä, Petteri</dc:creator>
  <cp:lastModifiedBy>Mäkelä, Petteri</cp:lastModifiedBy>
  <cp:revision>91</cp:revision>
  <dcterms:created xsi:type="dcterms:W3CDTF">2014-10-28T10:48:52Z</dcterms:created>
  <dcterms:modified xsi:type="dcterms:W3CDTF">2014-12-09T06:34:33Z</dcterms:modified>
</cp:coreProperties>
</file>