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5.11.2014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5.11.2014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5.11.2014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5.11.2014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5.11.2014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5.11.2014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5.11.2014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5.11.2014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5.11.2014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5.11.2014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AF66-0BE7-423D-A1D1-0E9F1936AD3A}" type="datetimeFigureOut">
              <a:rPr lang="fi-FI" smtClean="0"/>
              <a:t>5.11.2014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2AF66-0BE7-423D-A1D1-0E9F1936AD3A}" type="datetimeFigureOut">
              <a:rPr lang="fi-FI" smtClean="0"/>
              <a:t>5.11.2014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91F16-78E2-4C6D-9D0C-86236917104C}" type="slidenum">
              <a:rPr lang="fi-FI" smtClean="0"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Olio-ohjelmointi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63873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Esimerkki: luokka Tyontekija</a:t>
            </a:r>
          </a:p>
        </p:txBody>
      </p:sp>
      <p:sp>
        <p:nvSpPr>
          <p:cNvPr id="124931" name="Rectangle 4"/>
          <p:cNvSpPr>
            <a:spLocks noChangeArrowheads="1"/>
          </p:cNvSpPr>
          <p:nvPr/>
        </p:nvSpPr>
        <p:spPr bwMode="auto">
          <a:xfrm>
            <a:off x="4140200" y="1773238"/>
            <a:ext cx="2808288" cy="79216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fi-FI" sz="2000" dirty="0" err="1" smtClean="0"/>
              <a:t>Employee</a:t>
            </a:r>
            <a:endParaRPr lang="fi-FI" sz="2000" dirty="0"/>
          </a:p>
        </p:txBody>
      </p:sp>
      <p:sp>
        <p:nvSpPr>
          <p:cNvPr id="124932" name="Rectangle 5"/>
          <p:cNvSpPr>
            <a:spLocks noChangeArrowheads="1"/>
          </p:cNvSpPr>
          <p:nvPr/>
        </p:nvSpPr>
        <p:spPr bwMode="auto">
          <a:xfrm>
            <a:off x="4140200" y="2565400"/>
            <a:ext cx="2808288" cy="122396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fi-FI" sz="2000" dirty="0" err="1" smtClean="0"/>
              <a:t>firstname</a:t>
            </a:r>
            <a:r>
              <a:rPr lang="fi-FI" sz="2000" dirty="0" smtClean="0"/>
              <a:t>: </a:t>
            </a:r>
            <a:r>
              <a:rPr lang="fi-FI" sz="2000" dirty="0" err="1"/>
              <a:t>s</a:t>
            </a:r>
            <a:r>
              <a:rPr lang="fi-FI" sz="2000" dirty="0" err="1" smtClean="0"/>
              <a:t>tring</a:t>
            </a:r>
            <a:endParaRPr lang="fi-FI" sz="2000" dirty="0"/>
          </a:p>
          <a:p>
            <a:r>
              <a:rPr lang="fi-FI" sz="2000" dirty="0" err="1" smtClean="0"/>
              <a:t>lastname</a:t>
            </a:r>
            <a:r>
              <a:rPr lang="fi-FI" sz="2000" dirty="0" smtClean="0"/>
              <a:t>: </a:t>
            </a:r>
            <a:r>
              <a:rPr lang="fi-FI" sz="2000" dirty="0" err="1"/>
              <a:t>s</a:t>
            </a:r>
            <a:r>
              <a:rPr lang="fi-FI" sz="2000" dirty="0" err="1" smtClean="0"/>
              <a:t>tring</a:t>
            </a:r>
            <a:endParaRPr lang="fi-FI" sz="2000" dirty="0"/>
          </a:p>
          <a:p>
            <a:r>
              <a:rPr lang="fi-FI" sz="2000" dirty="0" err="1" smtClean="0"/>
              <a:t>salary</a:t>
            </a:r>
            <a:r>
              <a:rPr lang="fi-FI" sz="2000" dirty="0" smtClean="0"/>
              <a:t>: </a:t>
            </a:r>
            <a:r>
              <a:rPr lang="fi-FI" sz="2000" dirty="0" err="1"/>
              <a:t>double</a:t>
            </a:r>
            <a:endParaRPr lang="fi-FI" sz="2000" dirty="0"/>
          </a:p>
        </p:txBody>
      </p:sp>
      <p:sp>
        <p:nvSpPr>
          <p:cNvPr id="124933" name="Rectangle 6"/>
          <p:cNvSpPr>
            <a:spLocks noChangeArrowheads="1"/>
          </p:cNvSpPr>
          <p:nvPr/>
        </p:nvSpPr>
        <p:spPr bwMode="auto">
          <a:xfrm>
            <a:off x="4140200" y="3789363"/>
            <a:ext cx="2808288" cy="17272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fi-FI" sz="2000" dirty="0" err="1"/>
              <a:t>G</a:t>
            </a:r>
            <a:r>
              <a:rPr lang="fi-FI" sz="2000" dirty="0" err="1" smtClean="0"/>
              <a:t>etName</a:t>
            </a:r>
            <a:r>
              <a:rPr lang="fi-FI" sz="2000" dirty="0" smtClean="0"/>
              <a:t>()</a:t>
            </a:r>
            <a:endParaRPr lang="fi-FI" sz="2000" dirty="0"/>
          </a:p>
          <a:p>
            <a:r>
              <a:rPr lang="fi-FI" sz="2000" dirty="0" err="1"/>
              <a:t>S</a:t>
            </a:r>
            <a:r>
              <a:rPr lang="fi-FI" sz="2000" dirty="0" err="1" smtClean="0"/>
              <a:t>etSalary</a:t>
            </a:r>
            <a:r>
              <a:rPr lang="fi-FI" sz="2000" dirty="0" smtClean="0"/>
              <a:t>()</a:t>
            </a:r>
          </a:p>
          <a:p>
            <a:r>
              <a:rPr lang="fi-FI" sz="2000" dirty="0" err="1"/>
              <a:t>G</a:t>
            </a:r>
            <a:r>
              <a:rPr lang="fi-FI" sz="2000" dirty="0" err="1" smtClean="0"/>
              <a:t>etSalary</a:t>
            </a:r>
            <a:r>
              <a:rPr lang="fi-FI" sz="2000" dirty="0" smtClean="0"/>
              <a:t>()</a:t>
            </a:r>
            <a:endParaRPr lang="fi-FI" sz="2000" dirty="0"/>
          </a:p>
          <a:p>
            <a:r>
              <a:rPr lang="fi-FI" sz="2000" dirty="0" err="1"/>
              <a:t>R</a:t>
            </a:r>
            <a:r>
              <a:rPr lang="fi-FI" sz="2000" dirty="0" err="1" smtClean="0"/>
              <a:t>aiseSalary</a:t>
            </a:r>
            <a:r>
              <a:rPr lang="fi-FI" sz="2000" dirty="0" smtClean="0"/>
              <a:t>()</a:t>
            </a:r>
            <a:endParaRPr lang="fi-FI" sz="2000" dirty="0"/>
          </a:p>
          <a:p>
            <a:r>
              <a:rPr lang="fi-FI" sz="2000" dirty="0" err="1"/>
              <a:t>T</a:t>
            </a:r>
            <a:r>
              <a:rPr lang="fi-FI" sz="2000" dirty="0" err="1" smtClean="0"/>
              <a:t>oString</a:t>
            </a:r>
            <a:r>
              <a:rPr lang="fi-FI" sz="2000" dirty="0"/>
              <a:t>()</a:t>
            </a:r>
          </a:p>
        </p:txBody>
      </p:sp>
      <p:sp>
        <p:nvSpPr>
          <p:cNvPr id="124934" name="Text Box 7"/>
          <p:cNvSpPr txBox="1">
            <a:spLocks noChangeArrowheads="1"/>
          </p:cNvSpPr>
          <p:nvPr/>
        </p:nvSpPr>
        <p:spPr bwMode="auto">
          <a:xfrm>
            <a:off x="7086600" y="1989138"/>
            <a:ext cx="1554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 sz="2000"/>
              <a:t>Luokan nimi</a:t>
            </a:r>
          </a:p>
        </p:txBody>
      </p:sp>
      <p:sp>
        <p:nvSpPr>
          <p:cNvPr id="124935" name="Text Box 9"/>
          <p:cNvSpPr txBox="1">
            <a:spLocks noChangeArrowheads="1"/>
          </p:cNvSpPr>
          <p:nvPr/>
        </p:nvSpPr>
        <p:spPr bwMode="auto">
          <a:xfrm>
            <a:off x="7092950" y="2708275"/>
            <a:ext cx="1835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 sz="2000"/>
              <a:t>Attribuutit</a:t>
            </a:r>
          </a:p>
          <a:p>
            <a:r>
              <a:rPr lang="fi-FI" sz="2000"/>
              <a:t>eli tiedot eli</a:t>
            </a:r>
            <a:br>
              <a:rPr lang="fi-FI" sz="2000"/>
            </a:br>
            <a:r>
              <a:rPr lang="fi-FI" sz="2000"/>
              <a:t>jäsenmuuttujat</a:t>
            </a:r>
          </a:p>
        </p:txBody>
      </p:sp>
      <p:sp>
        <p:nvSpPr>
          <p:cNvPr id="124936" name="Text Box 10"/>
          <p:cNvSpPr txBox="1">
            <a:spLocks noChangeArrowheads="1"/>
          </p:cNvSpPr>
          <p:nvPr/>
        </p:nvSpPr>
        <p:spPr bwMode="auto">
          <a:xfrm>
            <a:off x="7164388" y="4149725"/>
            <a:ext cx="101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 sz="2000"/>
              <a:t>Metodit</a:t>
            </a:r>
          </a:p>
        </p:txBody>
      </p:sp>
      <p:sp>
        <p:nvSpPr>
          <p:cNvPr id="124937" name="Text Box 11"/>
          <p:cNvSpPr txBox="1">
            <a:spLocks noChangeArrowheads="1"/>
          </p:cNvSpPr>
          <p:nvPr/>
        </p:nvSpPr>
        <p:spPr bwMode="auto">
          <a:xfrm>
            <a:off x="611560" y="1785658"/>
            <a:ext cx="324165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 sz="2000" dirty="0" smtClean="0"/>
              <a:t>Luokkaan Työntekijä</a:t>
            </a:r>
            <a:r>
              <a:rPr lang="fi-FI" sz="2000" dirty="0"/>
              <a:t/>
            </a:r>
            <a:br>
              <a:rPr lang="fi-FI" sz="2000" dirty="0"/>
            </a:br>
            <a:r>
              <a:rPr lang="fi-FI" sz="2000" dirty="0"/>
              <a:t>kerätään työntekijän</a:t>
            </a:r>
            <a:br>
              <a:rPr lang="fi-FI" sz="2000" dirty="0"/>
            </a:br>
            <a:r>
              <a:rPr lang="fi-FI" sz="2000" dirty="0"/>
              <a:t>tietojen käsittelemiseen</a:t>
            </a:r>
            <a:br>
              <a:rPr lang="fi-FI" sz="2000" dirty="0"/>
            </a:br>
            <a:r>
              <a:rPr lang="fi-FI" sz="2000" dirty="0"/>
              <a:t>tarvittavat tiedot (attribuutit)</a:t>
            </a:r>
            <a:br>
              <a:rPr lang="fi-FI" sz="2000" dirty="0"/>
            </a:br>
            <a:r>
              <a:rPr lang="fi-FI" sz="2000" dirty="0"/>
              <a:t>ja toiminnot (metodit</a:t>
            </a:r>
            <a:r>
              <a:rPr lang="fi-FI" sz="2000" dirty="0" smtClean="0"/>
              <a:t>)</a:t>
            </a:r>
          </a:p>
          <a:p>
            <a:r>
              <a:rPr lang="fi-FI" sz="2000" dirty="0" smtClean="0"/>
              <a:t>(</a:t>
            </a:r>
            <a:r>
              <a:rPr lang="fi-FI" sz="2000" dirty="0" err="1" smtClean="0"/>
              <a:t>C#:ssa</a:t>
            </a:r>
            <a:r>
              <a:rPr lang="fi-FI" sz="2000" dirty="0" smtClean="0"/>
              <a:t> lisäksi ominaisuudet)</a:t>
            </a:r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121788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Esimerkki: luokka Koordinaattipiste</a:t>
            </a:r>
            <a:endParaRPr lang="fi-FI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140200" y="1773238"/>
            <a:ext cx="2808288" cy="79216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fi-FI" sz="2000" dirty="0" err="1" smtClean="0"/>
              <a:t>XYZPoint</a:t>
            </a:r>
            <a:endParaRPr lang="fi-FI" sz="20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40200" y="2565400"/>
            <a:ext cx="2808288" cy="122396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fi-FI" sz="2000" dirty="0" err="1" smtClean="0"/>
              <a:t>name</a:t>
            </a:r>
            <a:r>
              <a:rPr lang="fi-FI" sz="2000" dirty="0" smtClean="0"/>
              <a:t>: </a:t>
            </a:r>
            <a:r>
              <a:rPr lang="fi-FI" sz="2000" dirty="0" err="1"/>
              <a:t>s</a:t>
            </a:r>
            <a:r>
              <a:rPr lang="fi-FI" sz="2000" dirty="0" err="1" smtClean="0"/>
              <a:t>tring</a:t>
            </a:r>
            <a:endParaRPr lang="fi-FI" sz="2000" dirty="0"/>
          </a:p>
          <a:p>
            <a:r>
              <a:rPr lang="fi-FI" sz="2000" dirty="0" smtClean="0"/>
              <a:t>x, y, z: </a:t>
            </a:r>
            <a:r>
              <a:rPr lang="fi-FI" sz="2000" dirty="0" err="1" smtClean="0"/>
              <a:t>double</a:t>
            </a:r>
            <a:endParaRPr lang="fi-FI" sz="20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140200" y="3789363"/>
            <a:ext cx="2808288" cy="17272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fi-FI" sz="2000" dirty="0" err="1"/>
              <a:t>S</a:t>
            </a:r>
            <a:r>
              <a:rPr lang="fi-FI" sz="2000" dirty="0" err="1" smtClean="0"/>
              <a:t>etX</a:t>
            </a:r>
            <a:r>
              <a:rPr lang="fi-FI" sz="2000" dirty="0" smtClean="0"/>
              <a:t>()</a:t>
            </a:r>
            <a:endParaRPr lang="fi-FI" sz="2000" dirty="0"/>
          </a:p>
          <a:p>
            <a:r>
              <a:rPr lang="fi-FI" sz="2000" dirty="0" err="1"/>
              <a:t>G</a:t>
            </a:r>
            <a:r>
              <a:rPr lang="fi-FI" sz="2000" dirty="0" err="1" smtClean="0"/>
              <a:t>etX</a:t>
            </a:r>
            <a:r>
              <a:rPr lang="fi-FI" sz="2000" dirty="0" smtClean="0"/>
              <a:t>()</a:t>
            </a:r>
          </a:p>
          <a:p>
            <a:r>
              <a:rPr lang="fi-FI" sz="2000" dirty="0" err="1"/>
              <a:t>D</a:t>
            </a:r>
            <a:r>
              <a:rPr lang="fi-FI" sz="2000" dirty="0" err="1" smtClean="0"/>
              <a:t>istance</a:t>
            </a:r>
            <a:r>
              <a:rPr lang="fi-FI" sz="2000" dirty="0" smtClean="0"/>
              <a:t>()</a:t>
            </a:r>
            <a:endParaRPr lang="fi-FI" sz="2000" dirty="0"/>
          </a:p>
          <a:p>
            <a:r>
              <a:rPr lang="fi-FI" sz="2000" dirty="0" err="1" smtClean="0"/>
              <a:t>ToString</a:t>
            </a:r>
            <a:r>
              <a:rPr lang="fi-FI" sz="2000" dirty="0" smtClean="0"/>
              <a:t>()</a:t>
            </a:r>
            <a:endParaRPr lang="fi-FI" sz="2000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086600" y="1989138"/>
            <a:ext cx="1554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 sz="2000"/>
              <a:t>Luokan nimi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7164388" y="4149725"/>
            <a:ext cx="101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 sz="2000"/>
              <a:t>Metodit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611560" y="1785658"/>
            <a:ext cx="3182666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 sz="2000" dirty="0" smtClean="0"/>
              <a:t>Luokkaan </a:t>
            </a:r>
            <a:r>
              <a:rPr lang="fi-FI" sz="2000" dirty="0" err="1" smtClean="0"/>
              <a:t>XYZPoint</a:t>
            </a:r>
            <a:r>
              <a:rPr lang="fi-FI" sz="2000" dirty="0"/>
              <a:t/>
            </a:r>
            <a:br>
              <a:rPr lang="fi-FI" sz="2000" dirty="0"/>
            </a:br>
            <a:r>
              <a:rPr lang="fi-FI" sz="2000" dirty="0"/>
              <a:t>kerätään </a:t>
            </a:r>
            <a:r>
              <a:rPr lang="fi-FI" sz="2000" dirty="0" smtClean="0"/>
              <a:t>koordinaattipisteen</a:t>
            </a:r>
            <a:r>
              <a:rPr lang="fi-FI" sz="2000" dirty="0"/>
              <a:t/>
            </a:r>
            <a:br>
              <a:rPr lang="fi-FI" sz="2000" dirty="0"/>
            </a:br>
            <a:r>
              <a:rPr lang="fi-FI" sz="2000" dirty="0"/>
              <a:t>tietojen käsittelemiseen</a:t>
            </a:r>
            <a:br>
              <a:rPr lang="fi-FI" sz="2000" dirty="0"/>
            </a:br>
            <a:r>
              <a:rPr lang="fi-FI" sz="2000" dirty="0"/>
              <a:t>tarvittavat </a:t>
            </a:r>
            <a:r>
              <a:rPr lang="fi-FI" sz="2000" dirty="0" smtClean="0"/>
              <a:t>tiedot ja metodit</a:t>
            </a:r>
          </a:p>
          <a:p>
            <a:endParaRPr lang="fi-FI" sz="2000" dirty="0"/>
          </a:p>
          <a:p>
            <a:r>
              <a:rPr lang="fi-FI" sz="2000" dirty="0" smtClean="0"/>
              <a:t>Tietoja ovat esimerkiksi </a:t>
            </a:r>
            <a:br>
              <a:rPr lang="fi-FI" sz="2000" dirty="0" smtClean="0"/>
            </a:br>
            <a:r>
              <a:rPr lang="fi-FI" sz="2000" dirty="0" smtClean="0"/>
              <a:t>pisteen nimi ja koordinaatit</a:t>
            </a:r>
          </a:p>
          <a:p>
            <a:endParaRPr lang="fi-FI" sz="2000" dirty="0"/>
          </a:p>
          <a:p>
            <a:r>
              <a:rPr lang="fi-FI" sz="2000" dirty="0" smtClean="0"/>
              <a:t>Metodien avulla voidaan</a:t>
            </a:r>
            <a:br>
              <a:rPr lang="fi-FI" sz="2000" dirty="0" smtClean="0"/>
            </a:br>
            <a:r>
              <a:rPr lang="fi-FI" sz="2000" dirty="0" smtClean="0"/>
              <a:t>kysyä tai asettaa tietojen</a:t>
            </a:r>
            <a:br>
              <a:rPr lang="fi-FI" sz="2000" dirty="0" smtClean="0"/>
            </a:br>
            <a:r>
              <a:rPr lang="fi-FI" sz="2000" dirty="0" smtClean="0"/>
              <a:t>arvoja tai tehdä muita</a:t>
            </a:r>
            <a:br>
              <a:rPr lang="fi-FI" sz="2000" dirty="0" smtClean="0"/>
            </a:br>
            <a:r>
              <a:rPr lang="fi-FI" sz="2000" dirty="0" smtClean="0"/>
              <a:t>koordinaattipisteeseen </a:t>
            </a:r>
            <a:r>
              <a:rPr lang="fi-FI" sz="2000" dirty="0" err="1" smtClean="0"/>
              <a:t>liitty-</a:t>
            </a:r>
            <a:r>
              <a:rPr lang="fi-FI" sz="2000" dirty="0"/>
              <a:t/>
            </a:r>
            <a:br>
              <a:rPr lang="fi-FI" sz="2000" dirty="0"/>
            </a:br>
            <a:r>
              <a:rPr lang="fi-FI" sz="2000" dirty="0" err="1" smtClean="0"/>
              <a:t>viä</a:t>
            </a:r>
            <a:r>
              <a:rPr lang="fi-FI" sz="2000" dirty="0" smtClean="0"/>
              <a:t> toimintoja</a:t>
            </a:r>
          </a:p>
        </p:txBody>
      </p:sp>
    </p:spTree>
    <p:extLst>
      <p:ext uri="{BB962C8B-B14F-4D97-AF65-F5344CB8AC3E}">
        <p14:creationId xmlns:p14="http://schemas.microsoft.com/office/powerpoint/2010/main" val="3067534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Uuden luokan lisääminen projektiin</a:t>
            </a:r>
            <a:endParaRPr lang="fi-FI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92814"/>
            <a:ext cx="5976664" cy="510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412776"/>
            <a:ext cx="3754760" cy="21168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2000" dirty="0" smtClean="0"/>
              <a:t>Valitse projekti hiiren oikealla näppäimellä </a:t>
            </a:r>
            <a:r>
              <a:rPr lang="fi-FI" sz="2000" dirty="0" err="1" smtClean="0"/>
              <a:t>Solution</a:t>
            </a:r>
            <a:r>
              <a:rPr lang="fi-FI" sz="2000" dirty="0" smtClean="0"/>
              <a:t> Explorerista</a:t>
            </a:r>
          </a:p>
          <a:p>
            <a:r>
              <a:rPr lang="fi-FI" sz="2000" dirty="0" err="1" smtClean="0"/>
              <a:t>Add</a:t>
            </a:r>
            <a:r>
              <a:rPr lang="fi-FI" sz="2000" dirty="0" smtClean="0"/>
              <a:t> -&gt; Class</a:t>
            </a:r>
          </a:p>
          <a:p>
            <a:r>
              <a:rPr lang="fi-FI" sz="2000" dirty="0" smtClean="0"/>
              <a:t>Anna luokan nimi</a:t>
            </a:r>
            <a:endParaRPr lang="fi-FI" sz="1600" dirty="0" smtClean="0"/>
          </a:p>
          <a:p>
            <a:pPr lvl="1"/>
            <a:endParaRPr lang="fi-FI" sz="1600" dirty="0" smtClean="0"/>
          </a:p>
        </p:txBody>
      </p:sp>
    </p:spTree>
    <p:extLst>
      <p:ext uri="{BB962C8B-B14F-4D97-AF65-F5344CB8AC3E}">
        <p14:creationId xmlns:p14="http://schemas.microsoft.com/office/powerpoint/2010/main" val="1912522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dirty="0" smtClean="0"/>
              <a:t>Luokan määrittely</a:t>
            </a:r>
          </a:p>
        </p:txBody>
      </p:sp>
      <p:cxnSp>
        <p:nvCxnSpPr>
          <p:cNvPr id="8" name="Suora nuoliyhdysviiva 7"/>
          <p:cNvCxnSpPr/>
          <p:nvPr/>
        </p:nvCxnSpPr>
        <p:spPr>
          <a:xfrm>
            <a:off x="1526704" y="3140968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07704" y="2348880"/>
            <a:ext cx="62464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i-FI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SchoolApplication</a:t>
            </a:r>
            <a:endParaRPr lang="fi-FI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fi-FI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i-FI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endParaRPr lang="fi-FI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fi-FI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jäsenmuuttujat eli opiskelijan tiedot</a:t>
            </a:r>
            <a:endParaRPr lang="fi-FI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fi-FI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fi-FI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ominaisuudet (</a:t>
            </a:r>
            <a:r>
              <a:rPr lang="fi-FI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properties</a:t>
            </a:r>
            <a:r>
              <a:rPr lang="fi-FI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fi-FI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fi-FI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fi-FI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fi-FI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konstruktori</a:t>
            </a:r>
            <a:endParaRPr lang="fi-FI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fi-FI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fi-FI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metodit</a:t>
            </a:r>
            <a:endParaRPr lang="fi-FI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294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514" y="1196752"/>
            <a:ext cx="455295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i-FI" sz="3600" dirty="0"/>
              <a:t>Luokan määrittely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22712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i-FI" sz="2400" dirty="0"/>
              <a:t>Luokan tiedot (eli attribuutit eli jäsenmuuttujat</a:t>
            </a:r>
            <a:r>
              <a:rPr lang="fi-FI" sz="2400" dirty="0" smtClean="0"/>
              <a:t>)</a:t>
            </a:r>
          </a:p>
          <a:p>
            <a:pPr>
              <a:lnSpc>
                <a:spcPct val="90000"/>
              </a:lnSpc>
            </a:pPr>
            <a:endParaRPr lang="fi-FI" sz="2400" dirty="0"/>
          </a:p>
          <a:p>
            <a:pPr>
              <a:lnSpc>
                <a:spcPct val="90000"/>
              </a:lnSpc>
            </a:pPr>
            <a:r>
              <a:rPr lang="fi-FI" sz="2400" dirty="0" err="1"/>
              <a:t>Konstruktori</a:t>
            </a:r>
            <a:r>
              <a:rPr lang="fi-FI" sz="2400" dirty="0"/>
              <a:t> eli rakentaja</a:t>
            </a:r>
          </a:p>
          <a:p>
            <a:pPr>
              <a:lnSpc>
                <a:spcPct val="90000"/>
              </a:lnSpc>
              <a:buNone/>
            </a:pPr>
            <a:endParaRPr lang="fi-FI" sz="2400" dirty="0"/>
          </a:p>
          <a:p>
            <a:pPr>
              <a:lnSpc>
                <a:spcPct val="90000"/>
              </a:lnSpc>
            </a:pPr>
            <a:r>
              <a:rPr lang="fi-FI" sz="2400" dirty="0"/>
              <a:t>Metodeja, jotka muuttavat olion tietoja tai palauttavat niiden arvoja</a:t>
            </a:r>
          </a:p>
          <a:p>
            <a:pPr>
              <a:lnSpc>
                <a:spcPct val="90000"/>
              </a:lnSpc>
            </a:pPr>
            <a:endParaRPr lang="fi-FI" sz="2400" dirty="0"/>
          </a:p>
          <a:p>
            <a:pPr>
              <a:lnSpc>
                <a:spcPct val="90000"/>
              </a:lnSpc>
            </a:pPr>
            <a:r>
              <a:rPr lang="fi-FI" sz="2400" dirty="0" err="1" smtClean="0"/>
              <a:t>C#:ssa</a:t>
            </a:r>
            <a:r>
              <a:rPr lang="fi-FI" sz="2400" dirty="0" smtClean="0"/>
              <a:t> metodien nimet on tapana kirjoittaa suurella alkukirjaimella</a:t>
            </a:r>
            <a:endParaRPr lang="fi-FI" sz="2400" dirty="0"/>
          </a:p>
          <a:p>
            <a:endParaRPr lang="fi-FI" sz="2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563888" y="2060848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35896" y="321297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635896" y="429309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635896" y="4293096"/>
            <a:ext cx="792088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635896" y="4293096"/>
            <a:ext cx="792088" cy="1440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391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Luokan oliot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2400" dirty="0" smtClean="0"/>
              <a:t>Alla olevassa esimerkissä on luotu kaksi </a:t>
            </a:r>
            <a:r>
              <a:rPr lang="fi-FI" sz="2400" dirty="0" err="1" smtClean="0"/>
              <a:t>Employee-luokan</a:t>
            </a:r>
            <a:r>
              <a:rPr lang="fi-FI" sz="2400" dirty="0" smtClean="0"/>
              <a:t> oliota</a:t>
            </a:r>
            <a:endParaRPr lang="fi-FI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924944"/>
            <a:ext cx="6264696" cy="2871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483768" y="4005064"/>
            <a:ext cx="47672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92500" y="3718773"/>
            <a:ext cx="1417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Oliot </a:t>
            </a:r>
            <a:r>
              <a:rPr lang="fi-FI" dirty="0" err="1" smtClean="0"/>
              <a:t>antonio</a:t>
            </a:r>
            <a:endParaRPr lang="fi-FI" dirty="0" smtClean="0"/>
          </a:p>
          <a:p>
            <a:r>
              <a:rPr lang="fi-FI" dirty="0" smtClean="0"/>
              <a:t>ja matti</a:t>
            </a:r>
            <a:endParaRPr lang="fi-FI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4509120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Metodikutsuja</a:t>
            </a:r>
            <a:br>
              <a:rPr lang="fi-FI" dirty="0" smtClean="0"/>
            </a:br>
            <a:r>
              <a:rPr lang="fi-FI" dirty="0" smtClean="0"/>
              <a:t>olioille</a:t>
            </a:r>
            <a:endParaRPr lang="fi-FI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83768" y="4869160"/>
            <a:ext cx="47672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244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Attribuutit eli jäsenmuuttujat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/>
          </a:bodyPr>
          <a:lstStyle/>
          <a:p>
            <a:r>
              <a:rPr lang="fi-FI" sz="2400" dirty="0"/>
              <a:t>Olion </a:t>
            </a:r>
            <a:r>
              <a:rPr lang="fi-FI" sz="2400" b="1" dirty="0"/>
              <a:t>tila</a:t>
            </a:r>
            <a:r>
              <a:rPr lang="fi-FI" sz="2400" dirty="0"/>
              <a:t> on tallennettu olion attribuuttien arvoiksi.</a:t>
            </a:r>
          </a:p>
          <a:p>
            <a:r>
              <a:rPr lang="fi-FI" sz="2400" dirty="0" err="1" smtClean="0"/>
              <a:t>Employee-luokan</a:t>
            </a:r>
            <a:r>
              <a:rPr lang="fi-FI" sz="2400" dirty="0" smtClean="0"/>
              <a:t> </a:t>
            </a:r>
            <a:r>
              <a:rPr lang="fi-FI" sz="2400" dirty="0"/>
              <a:t>attribuutteja ovat etunimi, sukunimi ja palkka</a:t>
            </a:r>
          </a:p>
          <a:p>
            <a:r>
              <a:rPr lang="fi-FI" sz="2400" dirty="0"/>
              <a:t>Jokaisella oliolla on oma tilansa, jota voidaan muuttaa ohjelman suorituksen aikana</a:t>
            </a:r>
          </a:p>
          <a:p>
            <a:r>
              <a:rPr lang="fi-FI" sz="2400" dirty="0"/>
              <a:t>Attribuutit voivat olla tyypiltään joko alkeistietotyyppejä (</a:t>
            </a:r>
            <a:r>
              <a:rPr lang="fi-FI" sz="2400" dirty="0" err="1"/>
              <a:t>int</a:t>
            </a:r>
            <a:r>
              <a:rPr lang="fi-FI" sz="2400" dirty="0"/>
              <a:t>, </a:t>
            </a:r>
            <a:r>
              <a:rPr lang="fi-FI" sz="2400" dirty="0" err="1"/>
              <a:t>double</a:t>
            </a:r>
            <a:r>
              <a:rPr lang="fi-FI" sz="2400" dirty="0"/>
              <a:t>, </a:t>
            </a:r>
            <a:r>
              <a:rPr lang="fi-FI" sz="2400" dirty="0" err="1"/>
              <a:t>boolean</a:t>
            </a:r>
            <a:r>
              <a:rPr lang="fi-FI" sz="2400" dirty="0"/>
              <a:t>) tai viittauksia toisiin olioihin</a:t>
            </a:r>
          </a:p>
          <a:p>
            <a:pPr marL="0" indent="0">
              <a:buNone/>
            </a:pPr>
            <a:endParaRPr lang="fi-FI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581128"/>
            <a:ext cx="6128556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855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Olion identiteetti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2000" dirty="0"/>
              <a:t>Jokainen olio voidaan tunnistaa yksikäsitteisesti. Jokaisella oliolla on siis oma identiteettinsä</a:t>
            </a:r>
          </a:p>
          <a:p>
            <a:r>
              <a:rPr lang="fi-FI" sz="2000" dirty="0"/>
              <a:t>Vaikka kahdella eri oliolla on sama tila eli olion attribuuteilla on samat arvot, ne eivät ole identiteetiltään sama olio</a:t>
            </a:r>
          </a:p>
          <a:p>
            <a:r>
              <a:rPr lang="fi-FI" sz="2000" dirty="0"/>
              <a:t>Olioon viitataan viitteen avulla. Samaan olioon voidaan viitata useasta paikasta</a:t>
            </a:r>
          </a:p>
          <a:p>
            <a:endParaRPr lang="fi-FI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005064"/>
            <a:ext cx="5804298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9404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Olion identiteetti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9966" y="3973613"/>
            <a:ext cx="1296144" cy="797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 smtClean="0"/>
              <a:t>Antonio</a:t>
            </a:r>
            <a:br>
              <a:rPr lang="fi-FI" dirty="0" smtClean="0"/>
            </a:br>
            <a:r>
              <a:rPr lang="fi-FI" dirty="0" err="1" smtClean="0"/>
              <a:t>Casagrande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4919966" y="5005937"/>
            <a:ext cx="1296144" cy="917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 smtClean="0"/>
              <a:t>Antonio</a:t>
            </a:r>
            <a:br>
              <a:rPr lang="fi-FI" dirty="0" smtClean="0"/>
            </a:br>
            <a:r>
              <a:rPr lang="fi-FI" dirty="0" err="1" smtClean="0"/>
              <a:t>Casagrande</a:t>
            </a:r>
            <a:endParaRPr lang="fi-FI" dirty="0"/>
          </a:p>
        </p:txBody>
      </p:sp>
      <p:sp>
        <p:nvSpPr>
          <p:cNvPr id="6" name="Rectangle 5"/>
          <p:cNvSpPr/>
          <p:nvPr/>
        </p:nvSpPr>
        <p:spPr>
          <a:xfrm>
            <a:off x="2759726" y="4219449"/>
            <a:ext cx="1440160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000" dirty="0" smtClean="0"/>
              <a:t>antonio1</a:t>
            </a:r>
            <a:endParaRPr lang="fi-FI" sz="2000" dirty="0"/>
          </a:p>
        </p:txBody>
      </p:sp>
      <p:sp>
        <p:nvSpPr>
          <p:cNvPr id="7" name="Rectangle 6"/>
          <p:cNvSpPr/>
          <p:nvPr/>
        </p:nvSpPr>
        <p:spPr>
          <a:xfrm>
            <a:off x="2785693" y="4880952"/>
            <a:ext cx="1440160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000" dirty="0" smtClean="0"/>
              <a:t>antonio2</a:t>
            </a:r>
            <a:endParaRPr lang="fi-FI" sz="2000" dirty="0"/>
          </a:p>
        </p:txBody>
      </p:sp>
      <p:sp>
        <p:nvSpPr>
          <p:cNvPr id="8" name="Rectangle 7"/>
          <p:cNvSpPr/>
          <p:nvPr/>
        </p:nvSpPr>
        <p:spPr>
          <a:xfrm>
            <a:off x="2785693" y="5707515"/>
            <a:ext cx="1440160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000" dirty="0" err="1" smtClean="0"/>
              <a:t>antti</a:t>
            </a:r>
            <a:endParaRPr lang="fi-FI" sz="2000" dirty="0"/>
          </a:p>
        </p:txBody>
      </p:sp>
      <p:cxnSp>
        <p:nvCxnSpPr>
          <p:cNvPr id="9" name="Straight Arrow Connector 8"/>
          <p:cNvCxnSpPr>
            <a:stCxn id="6" idx="3"/>
            <a:endCxn id="4" idx="1"/>
          </p:cNvCxnSpPr>
          <p:nvPr/>
        </p:nvCxnSpPr>
        <p:spPr>
          <a:xfrm>
            <a:off x="4199886" y="4363465"/>
            <a:ext cx="720080" cy="90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  <a:endCxn id="5" idx="1"/>
          </p:cNvCxnSpPr>
          <p:nvPr/>
        </p:nvCxnSpPr>
        <p:spPr>
          <a:xfrm>
            <a:off x="4225853" y="5024968"/>
            <a:ext cx="694113" cy="4397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  <a:endCxn id="5" idx="1"/>
          </p:cNvCxnSpPr>
          <p:nvPr/>
        </p:nvCxnSpPr>
        <p:spPr>
          <a:xfrm flipV="1">
            <a:off x="4225853" y="5464738"/>
            <a:ext cx="694113" cy="3867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851" y="1556792"/>
            <a:ext cx="5804298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908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Metodit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i-FI" sz="2100" dirty="0" smtClean="0"/>
              <a:t>Metodit määräävät olioiden käyttäytymisen eli ne toimet, joita olio voi suorittaa. Kaikilla saman luokan eri olioilla on samat metodit</a:t>
            </a:r>
          </a:p>
          <a:p>
            <a:pPr eaLnBrk="1" hangingPunct="1"/>
            <a:r>
              <a:rPr lang="fi-FI" sz="2100" dirty="0" smtClean="0"/>
              <a:t>Metodeilla on nimi ja niille voidaan antaa parametreja. Metodeilla voi olla myös paikallisia muuttujia</a:t>
            </a:r>
          </a:p>
          <a:p>
            <a:pPr eaLnBrk="1" hangingPunct="1"/>
            <a:r>
              <a:rPr lang="fi-FI" sz="2100" dirty="0" smtClean="0"/>
              <a:t>Metodit voivat muuttaa olion tilaa ja metodit voivat palauttaa olion tilan kutsujalleen. </a:t>
            </a:r>
            <a:r>
              <a:rPr lang="fi-FI" sz="2100" dirty="0" err="1" smtClean="0"/>
              <a:t>C#:ssa</a:t>
            </a:r>
            <a:r>
              <a:rPr lang="fi-FI" sz="2100" dirty="0" smtClean="0"/>
              <a:t> tämä voidaan tehdä myös ominaisuuksien (</a:t>
            </a:r>
            <a:r>
              <a:rPr lang="fi-FI" sz="2100" dirty="0" err="1" smtClean="0"/>
              <a:t>properties</a:t>
            </a:r>
            <a:r>
              <a:rPr lang="fi-FI" sz="2100" dirty="0" smtClean="0"/>
              <a:t>) avulla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221088"/>
            <a:ext cx="4418940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855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Kurssin tavoitteet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24114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Kapselointi, tiedon suojaus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i-FI" sz="2100" smtClean="0"/>
              <a:t>Oliossa on siis yhdistetty tieto ja siihen liittyvät toiminnot. Yhteenkuuluvan tiedon ja toiminnan yhdistämistä kutsutaan kapseloinniksi tai koteloinniksi (encapsulation)</a:t>
            </a:r>
          </a:p>
          <a:p>
            <a:pPr eaLnBrk="1" hangingPunct="1"/>
            <a:r>
              <a:rPr lang="fi-FI" sz="2100" smtClean="0"/>
              <a:t>Olio piilottaa sellaiset piirteensä, joita muiden ei tule tietää. Tätä kutsutaan tiedon suojaukseksi (information hiding)</a:t>
            </a:r>
          </a:p>
          <a:p>
            <a:pPr lvl="1" eaLnBrk="1" hangingPunct="1"/>
            <a:r>
              <a:rPr lang="fi-FI" sz="2000" smtClean="0"/>
              <a:t>Pääsääntöisesti olio piilottaa kaikki attribuuttinsa (jäsenmuuttujat) ulkopuolisilta käyttäjiltä. Piilottaminen tehdään käytännössä kirjoittamalla attribuuttien määrittelyn eteen avainsana private</a:t>
            </a:r>
          </a:p>
          <a:p>
            <a:pPr lvl="1" eaLnBrk="1" hangingPunct="1"/>
            <a:r>
              <a:rPr lang="fi-FI" sz="2000" smtClean="0"/>
              <a:t>Olio tarjoaa julkisia (public) metodeja, joiden avulla voidaan kysellä tai muuttaa olion tilaa</a:t>
            </a:r>
          </a:p>
        </p:txBody>
      </p:sp>
    </p:spTree>
    <p:extLst>
      <p:ext uri="{BB962C8B-B14F-4D97-AF65-F5344CB8AC3E}">
        <p14:creationId xmlns:p14="http://schemas.microsoft.com/office/powerpoint/2010/main" val="409986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2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4663" y="1341438"/>
            <a:ext cx="4694237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Metodit ja attribuutit</a:t>
            </a:r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557338"/>
            <a:ext cx="4038600" cy="4525962"/>
          </a:xfrm>
          <a:noFill/>
        </p:spPr>
        <p:txBody>
          <a:bodyPr/>
          <a:lstStyle/>
          <a:p>
            <a:pPr eaLnBrk="1" hangingPunct="1"/>
            <a:r>
              <a:rPr lang="fi-FI" sz="2600" smtClean="0"/>
              <a:t>jäsenmuuttujat</a:t>
            </a:r>
          </a:p>
          <a:p>
            <a:pPr eaLnBrk="1" hangingPunct="1"/>
            <a:r>
              <a:rPr lang="fi-FI" sz="2600" smtClean="0"/>
              <a:t>jäsenmuuttujien alkuarvojen asettaminen</a:t>
            </a:r>
          </a:p>
          <a:p>
            <a:pPr eaLnBrk="1" hangingPunct="1"/>
            <a:endParaRPr lang="fi-FI" sz="2600" smtClean="0"/>
          </a:p>
          <a:p>
            <a:pPr eaLnBrk="1" hangingPunct="1"/>
            <a:r>
              <a:rPr lang="fi-FI" sz="2600" smtClean="0"/>
              <a:t>paikallisia muuttujia</a:t>
            </a:r>
          </a:p>
          <a:p>
            <a:pPr eaLnBrk="1" hangingPunct="1"/>
            <a:endParaRPr lang="fi-FI" sz="2600" smtClean="0"/>
          </a:p>
          <a:p>
            <a:pPr eaLnBrk="1" hangingPunct="1"/>
            <a:r>
              <a:rPr lang="fi-FI" sz="2600" smtClean="0"/>
              <a:t>metodi käyttää jäsenmuuttujia</a:t>
            </a:r>
          </a:p>
        </p:txBody>
      </p:sp>
      <p:sp>
        <p:nvSpPr>
          <p:cNvPr id="133125" name="Line 6"/>
          <p:cNvSpPr>
            <a:spLocks noChangeShapeType="1"/>
          </p:cNvSpPr>
          <p:nvPr/>
        </p:nvSpPr>
        <p:spPr bwMode="auto">
          <a:xfrm>
            <a:off x="3348038" y="184467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26" name="Line 7"/>
          <p:cNvSpPr>
            <a:spLocks noChangeShapeType="1"/>
          </p:cNvSpPr>
          <p:nvPr/>
        </p:nvSpPr>
        <p:spPr bwMode="auto">
          <a:xfrm>
            <a:off x="3276600" y="2852738"/>
            <a:ext cx="1150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27" name="Line 8"/>
          <p:cNvSpPr>
            <a:spLocks noChangeShapeType="1"/>
          </p:cNvSpPr>
          <p:nvPr/>
        </p:nvSpPr>
        <p:spPr bwMode="auto">
          <a:xfrm flipV="1">
            <a:off x="3851275" y="4005263"/>
            <a:ext cx="7207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28" name="Line 9"/>
          <p:cNvSpPr>
            <a:spLocks noChangeShapeType="1"/>
          </p:cNvSpPr>
          <p:nvPr/>
        </p:nvSpPr>
        <p:spPr bwMode="auto">
          <a:xfrm flipV="1">
            <a:off x="2819400" y="4437063"/>
            <a:ext cx="1681163" cy="134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z="4800" smtClean="0">
                <a:solidFill>
                  <a:srgbClr val="FF0000"/>
                </a:solidFill>
              </a:rPr>
              <a:t>Harjoitus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fi-FI" sz="2400" dirty="0" smtClean="0"/>
              <a:t>Tee luokka </a:t>
            </a:r>
            <a:r>
              <a:rPr lang="fi-FI" sz="2400" dirty="0" err="1" smtClean="0"/>
              <a:t>Tyontekija</a:t>
            </a:r>
            <a:endParaRPr lang="fi-FI" sz="2400" dirty="0" smtClean="0"/>
          </a:p>
          <a:p>
            <a:pPr lvl="1" eaLnBrk="1" hangingPunct="1"/>
            <a:r>
              <a:rPr lang="fi-FI" sz="2400" dirty="0" smtClean="0"/>
              <a:t>Lisää tiedot etunimi, sukunimi, </a:t>
            </a:r>
            <a:r>
              <a:rPr lang="fi-FI" sz="2400" dirty="0" err="1" smtClean="0"/>
              <a:t>syntymaAika</a:t>
            </a:r>
            <a:r>
              <a:rPr lang="fi-FI" sz="2400" dirty="0" smtClean="0"/>
              <a:t> ja palkka</a:t>
            </a:r>
          </a:p>
          <a:p>
            <a:pPr lvl="1" eaLnBrk="1" hangingPunct="1"/>
            <a:r>
              <a:rPr lang="fi-FI" sz="2400" dirty="0" smtClean="0"/>
              <a:t>Lisää </a:t>
            </a:r>
            <a:r>
              <a:rPr lang="fi-FI" sz="2400" dirty="0" err="1" smtClean="0"/>
              <a:t>konstruktori</a:t>
            </a:r>
            <a:r>
              <a:rPr lang="fi-FI" sz="2400" dirty="0" smtClean="0"/>
              <a:t>, joka </a:t>
            </a:r>
            <a:r>
              <a:rPr lang="fi-FI" sz="2400" smtClean="0"/>
              <a:t>alustaa jäsenmuuttujat</a:t>
            </a:r>
          </a:p>
          <a:p>
            <a:pPr lvl="1" eaLnBrk="1" hangingPunct="1"/>
            <a:r>
              <a:rPr lang="fi-FI" sz="2400" dirty="0" smtClean="0"/>
              <a:t>Lisää </a:t>
            </a:r>
            <a:r>
              <a:rPr lang="fi-FI" sz="2400" dirty="0" err="1" smtClean="0"/>
              <a:t>Tyontekija-luokkaan</a:t>
            </a:r>
            <a:r>
              <a:rPr lang="fi-FI" sz="2400" dirty="0" smtClean="0"/>
              <a:t> metodi ”</a:t>
            </a:r>
            <a:r>
              <a:rPr lang="fi-FI" sz="2400" dirty="0" err="1" smtClean="0"/>
              <a:t>prosenttiKorotus</a:t>
            </a:r>
            <a:r>
              <a:rPr lang="fi-FI" sz="2400" dirty="0" smtClean="0"/>
              <a:t>”, joka korottaa työntekijän palkkaa parametrina annetulla prosentilla</a:t>
            </a:r>
          </a:p>
          <a:p>
            <a:pPr lvl="1"/>
            <a:r>
              <a:rPr lang="fi-FI" sz="2400" dirty="0" smtClean="0"/>
              <a:t>Lisää </a:t>
            </a:r>
            <a:r>
              <a:rPr lang="fi-FI" sz="2400" dirty="0" err="1" smtClean="0"/>
              <a:t>Tyontekija-luokkaan</a:t>
            </a:r>
            <a:r>
              <a:rPr lang="fi-FI" sz="2400" dirty="0" smtClean="0"/>
              <a:t> metodi ”</a:t>
            </a:r>
            <a:r>
              <a:rPr lang="fi-FI" sz="2400" dirty="0" err="1" smtClean="0"/>
              <a:t>euroKorotus</a:t>
            </a:r>
            <a:r>
              <a:rPr lang="fi-FI" sz="2400" dirty="0" smtClean="0"/>
              <a:t>”, joka korottaa työntekijän palkkaa parametrina annetulla summalla</a:t>
            </a:r>
          </a:p>
          <a:p>
            <a:pPr lvl="1" eaLnBrk="1" hangingPunct="1"/>
            <a:r>
              <a:rPr lang="fi-FI" sz="2400" dirty="0" smtClean="0"/>
              <a:t>Lisää metodi </a:t>
            </a:r>
            <a:r>
              <a:rPr lang="fi-FI" sz="2400" dirty="0" err="1" smtClean="0"/>
              <a:t>ToString</a:t>
            </a:r>
            <a:r>
              <a:rPr lang="fi-FI" sz="24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5534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395288" y="15573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fi-FI" sz="1900"/>
              <a:t>Rakentajaa kutsutaan heti, kun olio on luotu.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fi-FI" sz="1900"/>
              <a:t>Rakentajassa alustetaan yleensä luokan jäsenmuuttujat. Usein alkuarvot annetaan parametreina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fi-FI" sz="1900"/>
              <a:t>Rakentajan määrittely</a:t>
            </a:r>
          </a:p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fi-FI" sz="2000">
                <a:latin typeface="Courier New" pitchFamily="49" charset="0"/>
              </a:rPr>
              <a:t>näkyvyys Luokka(parametrit)</a:t>
            </a:r>
          </a:p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endParaRPr lang="fi-FI" sz="2000">
              <a:latin typeface="Courier New" pitchFamily="49" charset="0"/>
            </a:endParaRPr>
          </a:p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endParaRPr lang="fi-FI" sz="2000"/>
          </a:p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endParaRPr lang="fi-FI" sz="200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endParaRPr lang="fi-FI" sz="190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fi-FI" sz="1900"/>
              <a:t>Rakentajan nimi on sama kuin luokan nimi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fi-FI" sz="1900"/>
              <a:t>Rakentajalla ei ole koskaan paluutyyppiä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fi-FI" sz="1900"/>
              <a:t>Rakentajia voi olla useita. Ne erotetaan toisistaan parametrien lukumäärän perusteella silloin, kun niitä kutsutaan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fi-FI" dirty="0" err="1" smtClean="0"/>
              <a:t>Konstruktori</a:t>
            </a:r>
            <a:r>
              <a:rPr lang="fi-FI" dirty="0" smtClean="0"/>
              <a:t> eli rakentaja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410744"/>
            <a:ext cx="5328592" cy="1255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730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dirty="0" smtClean="0"/>
              <a:t>Olion luominen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i-FI" sz="2100" dirty="0" smtClean="0"/>
              <a:t>Olioita luotaessa pitää olla ensin luokka, jossa olio määritellään.</a:t>
            </a:r>
          </a:p>
          <a:p>
            <a:pPr eaLnBrk="1" hangingPunct="1"/>
            <a:r>
              <a:rPr lang="fi-FI" sz="2100" dirty="0" smtClean="0"/>
              <a:t>Olion luonti on muotoa</a:t>
            </a:r>
          </a:p>
          <a:p>
            <a:pPr lvl="1" eaLnBrk="1" hangingPunct="1"/>
            <a:r>
              <a:rPr lang="fi-FI" sz="2000" dirty="0" smtClean="0"/>
              <a:t>new </a:t>
            </a:r>
            <a:r>
              <a:rPr lang="fi-FI" sz="2000" dirty="0" err="1" smtClean="0"/>
              <a:t>LuokanNimi</a:t>
            </a:r>
            <a:r>
              <a:rPr lang="fi-FI" sz="2000" dirty="0" smtClean="0"/>
              <a:t>(parametrit)</a:t>
            </a:r>
          </a:p>
          <a:p>
            <a:pPr eaLnBrk="1" hangingPunct="1"/>
            <a:r>
              <a:rPr lang="fi-FI" sz="2100" dirty="0" smtClean="0"/>
              <a:t>Näin luodaan </a:t>
            </a:r>
            <a:r>
              <a:rPr lang="fi-FI" sz="2100" dirty="0" err="1" smtClean="0"/>
              <a:t>Tyontekija-luokan</a:t>
            </a:r>
            <a:r>
              <a:rPr lang="fi-FI" sz="2100" dirty="0" smtClean="0"/>
              <a:t> olio</a:t>
            </a:r>
          </a:p>
          <a:p>
            <a:pPr eaLnBrk="1" hangingPunct="1"/>
            <a:endParaRPr lang="fi-FI" sz="2100" dirty="0" smtClean="0"/>
          </a:p>
          <a:p>
            <a:pPr eaLnBrk="1" hangingPunct="1"/>
            <a:endParaRPr lang="fi-FI" sz="2100" dirty="0" smtClean="0"/>
          </a:p>
          <a:p>
            <a:pPr eaLnBrk="1" hangingPunct="1"/>
            <a:r>
              <a:rPr lang="fi-FI" sz="2100" dirty="0" smtClean="0"/>
              <a:t>Valmiiden luokkien oliot luotiin samalla tavalla. Esimerkkinä taulukko-olion luominen:</a:t>
            </a:r>
          </a:p>
          <a:p>
            <a:pPr lvl="1" eaLnBrk="1" hangingPunct="1"/>
            <a:endParaRPr lang="fi-FI" sz="2000" dirty="0" smtClean="0"/>
          </a:p>
          <a:p>
            <a:pPr lvl="1" eaLnBrk="1" hangingPunct="1"/>
            <a:endParaRPr lang="fi-FI" sz="2000" dirty="0" smtClean="0"/>
          </a:p>
        </p:txBody>
      </p:sp>
      <p:pic>
        <p:nvPicPr>
          <p:cNvPr id="1372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352800"/>
            <a:ext cx="76327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2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724400"/>
            <a:ext cx="40322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243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Olion tilan alustaminen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i-FI" sz="2100" dirty="0" smtClean="0"/>
              <a:t>Edellä todettiin, että olion luonnin yhteydessä olion tila alustetaan rakentajalla eli </a:t>
            </a:r>
            <a:r>
              <a:rPr lang="fi-FI" sz="2100" dirty="0" err="1" smtClean="0"/>
              <a:t>konstruktorilla</a:t>
            </a:r>
            <a:endParaRPr lang="fi-FI" sz="2100" dirty="0" smtClean="0"/>
          </a:p>
          <a:p>
            <a:pPr eaLnBrk="1" hangingPunct="1"/>
            <a:r>
              <a:rPr lang="fi-FI" sz="2100" dirty="0" smtClean="0"/>
              <a:t>Jokaisella luokalla on yksi tai useampi tai useampi rakentaja</a:t>
            </a:r>
          </a:p>
          <a:p>
            <a:pPr eaLnBrk="1" hangingPunct="1"/>
            <a:r>
              <a:rPr lang="fi-FI" sz="2100" dirty="0" err="1" smtClean="0"/>
              <a:t>Konstruktori</a:t>
            </a:r>
            <a:r>
              <a:rPr lang="fi-FI" sz="2100" dirty="0" smtClean="0"/>
              <a:t> on erikoisasemassa oleva metodi.</a:t>
            </a:r>
          </a:p>
          <a:p>
            <a:pPr lvl="1" eaLnBrk="1" hangingPunct="1"/>
            <a:r>
              <a:rPr lang="fi-FI" sz="2000" dirty="0" smtClean="0"/>
              <a:t>Nimi sama kuin luokan nimi</a:t>
            </a:r>
          </a:p>
          <a:p>
            <a:pPr lvl="1" eaLnBrk="1" hangingPunct="1"/>
            <a:r>
              <a:rPr lang="fi-FI" sz="2000" dirty="0" smtClean="0"/>
              <a:t>Ei paluuarvoa</a:t>
            </a:r>
          </a:p>
          <a:p>
            <a:pPr lvl="1" eaLnBrk="1" hangingPunct="1"/>
            <a:r>
              <a:rPr lang="fi-FI" sz="2000" dirty="0" smtClean="0"/>
              <a:t>Ei voi käyttää muuhun tarkoitukseen</a:t>
            </a:r>
          </a:p>
        </p:txBody>
      </p:sp>
    </p:spTree>
    <p:extLst>
      <p:ext uri="{BB962C8B-B14F-4D97-AF65-F5344CB8AC3E}">
        <p14:creationId xmlns:p14="http://schemas.microsoft.com/office/powerpoint/2010/main" val="336498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Konstruktori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accent2"/>
              </a:buClr>
            </a:pPr>
            <a:r>
              <a:rPr lang="fi-FI" sz="2100" smtClean="0"/>
              <a:t>Konstruktoria kutsutaan, kun olio luodaan new-operaattorilla.</a:t>
            </a:r>
          </a:p>
          <a:p>
            <a:pPr eaLnBrk="1" hangingPunct="1">
              <a:buClr>
                <a:schemeClr val="accent2"/>
              </a:buClr>
            </a:pPr>
            <a:r>
              <a:rPr lang="fi-FI" sz="2100" smtClean="0"/>
              <a:t>Olion luominen jossakin muussa luokassa</a:t>
            </a:r>
          </a:p>
          <a:p>
            <a:pPr eaLnBrk="1" hangingPunct="1">
              <a:buClr>
                <a:schemeClr val="accent2"/>
              </a:buClr>
            </a:pPr>
            <a:endParaRPr lang="fi-FI" sz="2100" smtClean="0"/>
          </a:p>
          <a:p>
            <a:pPr eaLnBrk="1" hangingPunct="1">
              <a:buClr>
                <a:schemeClr val="accent2"/>
              </a:buClr>
            </a:pPr>
            <a:endParaRPr lang="fi-FI" sz="2100" smtClean="0"/>
          </a:p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fi-FI" sz="2100" smtClean="0"/>
              <a:t>	aiheuttaa luokan konstruktorin ”kutsumisen”</a:t>
            </a:r>
          </a:p>
          <a:p>
            <a:pPr eaLnBrk="1" hangingPunct="1">
              <a:buClr>
                <a:schemeClr val="accent2"/>
              </a:buClr>
            </a:pPr>
            <a:endParaRPr lang="fi-FI" sz="2100" smtClean="0"/>
          </a:p>
          <a:p>
            <a:pPr eaLnBrk="1" hangingPunct="1"/>
            <a:endParaRPr lang="fi-FI" smtClean="0"/>
          </a:p>
        </p:txBody>
      </p:sp>
      <p:pic>
        <p:nvPicPr>
          <p:cNvPr id="1392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90800"/>
            <a:ext cx="76327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077072"/>
            <a:ext cx="6112306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593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Olion luominen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Tx/>
              <a:buChar char="•"/>
            </a:pPr>
            <a:r>
              <a:rPr lang="fi-FI" sz="2000" smtClean="0"/>
              <a:t>new-lauseen toiminta</a:t>
            </a:r>
          </a:p>
          <a:p>
            <a:pPr lvl="2" eaLnBrk="1" hangingPunct="1">
              <a:buClr>
                <a:schemeClr val="accent2"/>
              </a:buClr>
            </a:pPr>
            <a:r>
              <a:rPr lang="fi-FI" sz="2100" smtClean="0"/>
              <a:t>varaa muistista tilan oliolle</a:t>
            </a:r>
          </a:p>
          <a:p>
            <a:pPr lvl="2" eaLnBrk="1" hangingPunct="1">
              <a:buClr>
                <a:schemeClr val="accent2"/>
              </a:buClr>
            </a:pPr>
            <a:r>
              <a:rPr lang="fi-FI" sz="2100" smtClean="0"/>
              <a:t>alustaa jäsenmuuttujat niiden tyyppien oletusarvoihin</a:t>
            </a:r>
          </a:p>
          <a:p>
            <a:pPr lvl="2" eaLnBrk="1" hangingPunct="1">
              <a:buClr>
                <a:schemeClr val="accent2"/>
              </a:buClr>
            </a:pPr>
            <a:r>
              <a:rPr lang="fi-FI" sz="2100" smtClean="0"/>
              <a:t>kutsuu uuden olion konstruktoria</a:t>
            </a:r>
          </a:p>
          <a:p>
            <a:pPr lvl="2" eaLnBrk="1" hangingPunct="1">
              <a:buClr>
                <a:schemeClr val="accent2"/>
              </a:buClr>
            </a:pPr>
            <a:r>
              <a:rPr lang="fi-FI" sz="2100" smtClean="0"/>
              <a:t>palauttaa olioviittauksen</a:t>
            </a:r>
          </a:p>
          <a:p>
            <a:pPr lvl="1" eaLnBrk="1" hangingPunct="1">
              <a:buFontTx/>
              <a:buChar char="•"/>
            </a:pPr>
            <a:r>
              <a:rPr lang="fi-FI" sz="2000" smtClean="0"/>
              <a:t>Käyttäjän kannalta kaksi vaihetta</a:t>
            </a:r>
          </a:p>
          <a:p>
            <a:pPr lvl="2" eaLnBrk="1" hangingPunct="1">
              <a:buClr>
                <a:schemeClr val="accent2"/>
              </a:buClr>
            </a:pPr>
            <a:r>
              <a:rPr lang="fi-FI" sz="2100" smtClean="0"/>
              <a:t>Määritellään muuttuja (olioviittaus) määritellystä luokasta</a:t>
            </a:r>
          </a:p>
          <a:p>
            <a:pPr lvl="2" eaLnBrk="1" hangingPunct="1">
              <a:buClr>
                <a:schemeClr val="accent2"/>
              </a:buClr>
            </a:pPr>
            <a:r>
              <a:rPr lang="fi-FI" sz="2100" smtClean="0"/>
              <a:t>Luodaan olio new-lauseella ja talletetaan olioviittaus muuttujaan</a:t>
            </a:r>
          </a:p>
          <a:p>
            <a:pPr lvl="3" eaLnBrk="1" hangingPunct="1">
              <a:buClr>
                <a:schemeClr val="accent2"/>
              </a:buClr>
            </a:pPr>
            <a:r>
              <a:rPr lang="fi-FI" smtClean="0">
                <a:latin typeface="Courier New" pitchFamily="49" charset="0"/>
              </a:rPr>
              <a:t>Ihminen antti = null;</a:t>
            </a:r>
            <a:br>
              <a:rPr lang="fi-FI" smtClean="0">
                <a:latin typeface="Courier New" pitchFamily="49" charset="0"/>
              </a:rPr>
            </a:br>
            <a:r>
              <a:rPr lang="fi-FI" smtClean="0">
                <a:latin typeface="Courier New" pitchFamily="49" charset="0"/>
              </a:rPr>
              <a:t>antti = new Ihminen(”antti”, 50);</a:t>
            </a:r>
          </a:p>
          <a:p>
            <a:pPr lvl="3" eaLnBrk="1" hangingPunct="1">
              <a:buClr>
                <a:schemeClr val="accent2"/>
              </a:buClr>
            </a:pPr>
            <a:r>
              <a:rPr lang="fi-FI" smtClean="0">
                <a:latin typeface="Courier New" pitchFamily="49" charset="0"/>
              </a:rPr>
              <a:t>Ihminen antti = new Ihminen(”antti”, 50);</a:t>
            </a:r>
          </a:p>
        </p:txBody>
      </p:sp>
    </p:spTree>
    <p:extLst>
      <p:ext uri="{BB962C8B-B14F-4D97-AF65-F5344CB8AC3E}">
        <p14:creationId xmlns:p14="http://schemas.microsoft.com/office/powerpoint/2010/main" val="364048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Olioihin viittaavat muuttujat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fi-FI" sz="2400" dirty="0" smtClean="0"/>
              <a:t>Olion luontioperaatio palauttaa viitteen luotuun olioon. Viite pitää ottaa talteen viitemuuttujaan, jotta olioon päästään myöhemmin käsiksi</a:t>
            </a:r>
          </a:p>
          <a:p>
            <a:pPr eaLnBrk="1" hangingPunct="1"/>
            <a:r>
              <a:rPr lang="fi-FI" sz="2400" dirty="0" smtClean="0"/>
              <a:t>Viitemuuttujan määrittely vastaa yksinkertaisen muuttujan määrittelyä</a:t>
            </a:r>
          </a:p>
          <a:p>
            <a:pPr eaLnBrk="1" hangingPunct="1"/>
            <a:r>
              <a:rPr lang="fi-FI" sz="2400" dirty="0" smtClean="0"/>
              <a:t>Viitemuuttujan arvoksi ei tule itse oliota, vaan viite olioon</a:t>
            </a:r>
          </a:p>
        </p:txBody>
      </p:sp>
    </p:spTree>
    <p:extLst>
      <p:ext uri="{BB962C8B-B14F-4D97-AF65-F5344CB8AC3E}">
        <p14:creationId xmlns:p14="http://schemas.microsoft.com/office/powerpoint/2010/main" val="230985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Viittausmuuttuja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i-FI" sz="2100" smtClean="0"/>
              <a:t>Alla on pelkästään Tyontekija tyyppisen viitemuuttujan määrittely:</a:t>
            </a:r>
          </a:p>
          <a:p>
            <a:pPr lvl="1" eaLnBrk="1" hangingPunct="1"/>
            <a:r>
              <a:rPr lang="fi-FI" sz="2000" smtClean="0">
                <a:latin typeface="CourierHP" pitchFamily="49" charset="0"/>
              </a:rPr>
              <a:t>Tyontekija jaakko;</a:t>
            </a:r>
          </a:p>
          <a:p>
            <a:pPr eaLnBrk="1" hangingPunct="1"/>
            <a:r>
              <a:rPr lang="fi-FI" sz="2100" smtClean="0"/>
              <a:t>Oletetaan, että muuttuja on paikallinen muuttuja, joten muuttujalla ei ole vielä määriteltyä arvoa. Alustetaan muuttujan arvoksi tyhjä viite</a:t>
            </a:r>
          </a:p>
          <a:p>
            <a:pPr lvl="1" eaLnBrk="1" hangingPunct="1"/>
            <a:r>
              <a:rPr lang="fi-FI" sz="2000" smtClean="0">
                <a:latin typeface="CourierHP" pitchFamily="49" charset="0"/>
              </a:rPr>
              <a:t>jaakko = null;</a:t>
            </a:r>
          </a:p>
          <a:p>
            <a:pPr eaLnBrk="1" hangingPunct="1"/>
            <a:r>
              <a:rPr lang="fi-FI" sz="2100" smtClean="0"/>
              <a:t>Nyt muuttujalla jaakko on määritelty arvo. Se ei viittaa mihinkään olioon eli sen arvo on null (tyhjä viite)</a:t>
            </a:r>
          </a:p>
          <a:p>
            <a:pPr lvl="1" eaLnBrk="1" hangingPunct="1">
              <a:buFont typeface="Wingdings" pitchFamily="2" charset="2"/>
              <a:buNone/>
            </a:pPr>
            <a:endParaRPr lang="fi-FI" sz="2000" smtClean="0">
              <a:latin typeface="CourierHP" pitchFamily="49" charset="0"/>
            </a:endParaRPr>
          </a:p>
          <a:p>
            <a:pPr lvl="1" eaLnBrk="1" hangingPunct="1"/>
            <a:endParaRPr lang="fi-FI" sz="2000" smtClean="0">
              <a:latin typeface="CourierHP" pitchFamily="49" charset="0"/>
            </a:endParaRPr>
          </a:p>
          <a:p>
            <a:pPr eaLnBrk="1" hangingPunct="1"/>
            <a:endParaRPr lang="fi-FI" smtClean="0"/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1619250" y="5661025"/>
            <a:ext cx="9366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i-FI"/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1619250" y="5300663"/>
            <a:ext cx="919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 sz="2000"/>
              <a:t>jaakko</a:t>
            </a:r>
          </a:p>
        </p:txBody>
      </p:sp>
      <p:sp>
        <p:nvSpPr>
          <p:cNvPr id="144390" name="Line 6"/>
          <p:cNvSpPr>
            <a:spLocks noChangeShapeType="1"/>
          </p:cNvSpPr>
          <p:nvPr/>
        </p:nvSpPr>
        <p:spPr bwMode="auto">
          <a:xfrm>
            <a:off x="2484438" y="58769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391" name="Line 7"/>
          <p:cNvSpPr>
            <a:spLocks noChangeShapeType="1"/>
          </p:cNvSpPr>
          <p:nvPr/>
        </p:nvSpPr>
        <p:spPr bwMode="auto">
          <a:xfrm>
            <a:off x="3132138" y="58769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392" name="Line 8"/>
          <p:cNvSpPr>
            <a:spLocks noChangeShapeType="1"/>
          </p:cNvSpPr>
          <p:nvPr/>
        </p:nvSpPr>
        <p:spPr bwMode="auto">
          <a:xfrm>
            <a:off x="2916238" y="61658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393" name="Line 9"/>
          <p:cNvSpPr>
            <a:spLocks noChangeShapeType="1"/>
          </p:cNvSpPr>
          <p:nvPr/>
        </p:nvSpPr>
        <p:spPr bwMode="auto">
          <a:xfrm>
            <a:off x="2987675" y="623728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2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Olio-ohjelmointi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i-FI" dirty="0" smtClean="0"/>
              <a:t>4 op</a:t>
            </a:r>
          </a:p>
          <a:p>
            <a:r>
              <a:rPr lang="fi-FI" dirty="0" smtClean="0"/>
              <a:t>48 lähiopetustuntia</a:t>
            </a:r>
          </a:p>
          <a:p>
            <a:r>
              <a:rPr lang="fi-FI" dirty="0" smtClean="0"/>
              <a:t>Tentti ja harjoitustyö</a:t>
            </a:r>
          </a:p>
          <a:p>
            <a:r>
              <a:rPr lang="fi-FI" dirty="0" smtClean="0"/>
              <a:t>Tavoitteet</a:t>
            </a:r>
          </a:p>
          <a:p>
            <a:pPr lvl="1"/>
            <a:r>
              <a:rPr lang="fi-FI" dirty="0" smtClean="0"/>
              <a:t>Kurssin suoritettuaan opiskelija osaa tehdä ohjelmia olio-ohjelmoinnin periaatteita hyödyntäen</a:t>
            </a:r>
          </a:p>
          <a:p>
            <a:pPr lvl="1"/>
            <a:r>
              <a:rPr lang="fi-FI" dirty="0" smtClean="0"/>
              <a:t>Opiskelija osaa hyödyntää </a:t>
            </a:r>
            <a:r>
              <a:rPr lang="fi-FI" dirty="0" err="1" smtClean="0"/>
              <a:t>Git-versionhallintaa</a:t>
            </a:r>
            <a:r>
              <a:rPr lang="fi-FI" dirty="0" smtClean="0"/>
              <a:t> </a:t>
            </a:r>
            <a:r>
              <a:rPr lang="fi-FI" dirty="0" err="1" smtClean="0"/>
              <a:t>GitHub-palvelun</a:t>
            </a:r>
            <a:r>
              <a:rPr lang="fi-FI" dirty="0" smtClean="0"/>
              <a:t> kautta ohjelmistotekniikan opinnoissaan.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513377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Viittausmuuttuja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i-FI" sz="2100" smtClean="0"/>
              <a:t>Seuraavaksi luodaan Tyontekija-luokan olio new-operaattorilla ja sijoitetaan sen palauttama viite muuttujan jaakko arvoksi</a:t>
            </a:r>
          </a:p>
          <a:p>
            <a:pPr lvl="1" eaLnBrk="1" hangingPunct="1"/>
            <a:r>
              <a:rPr lang="fi-FI" sz="2000" smtClean="0">
                <a:latin typeface="CourierHP" pitchFamily="49" charset="0"/>
              </a:rPr>
              <a:t>jaakko = new Tyontekija(”Jaakko”, ”Pukkila”);</a:t>
            </a:r>
          </a:p>
          <a:p>
            <a:pPr eaLnBrk="1" hangingPunct="1"/>
            <a:r>
              <a:rPr lang="fi-FI" sz="2100" smtClean="0"/>
              <a:t>Olion tila alustetaan kutsumalla luokan rakentajaa, joka saa parametreiksi etunimen ja sukunimen</a:t>
            </a:r>
          </a:p>
          <a:p>
            <a:pPr eaLnBrk="1" hangingPunct="1"/>
            <a:r>
              <a:rPr lang="fi-FI" sz="2100" smtClean="0"/>
              <a:t>Tilanne näyttää tältä olion luomisen jälkeen</a:t>
            </a:r>
          </a:p>
          <a:p>
            <a:pPr lvl="1" eaLnBrk="1" hangingPunct="1"/>
            <a:endParaRPr lang="fi-FI" sz="2000" smtClean="0"/>
          </a:p>
          <a:p>
            <a:pPr eaLnBrk="1" hangingPunct="1"/>
            <a:endParaRPr lang="fi-FI" sz="2100" smtClean="0"/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1476375" y="5157788"/>
            <a:ext cx="9366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i-FI"/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1476375" y="4797425"/>
            <a:ext cx="919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 sz="2000"/>
              <a:t>jaakko</a:t>
            </a:r>
          </a:p>
        </p:txBody>
      </p:sp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3995738" y="4652963"/>
            <a:ext cx="2376487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2000"/>
              <a:t>:</a:t>
            </a:r>
            <a:r>
              <a:rPr lang="fi-FI" sz="2000" u="sng"/>
              <a:t>Tyontekija</a:t>
            </a:r>
          </a:p>
        </p:txBody>
      </p:sp>
      <p:sp>
        <p:nvSpPr>
          <p:cNvPr id="145415" name="Rectangle 7"/>
          <p:cNvSpPr>
            <a:spLocks noChangeArrowheads="1"/>
          </p:cNvSpPr>
          <p:nvPr/>
        </p:nvSpPr>
        <p:spPr bwMode="auto">
          <a:xfrm>
            <a:off x="3995738" y="5013325"/>
            <a:ext cx="2376487" cy="10080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fi-FI" sz="2000"/>
              <a:t>Etunimi=Jaakko</a:t>
            </a:r>
          </a:p>
          <a:p>
            <a:r>
              <a:rPr lang="fi-FI" sz="2000"/>
              <a:t>Sukunimi=Pukkila</a:t>
            </a:r>
          </a:p>
          <a:p>
            <a:r>
              <a:rPr lang="fi-FI" sz="2000"/>
              <a:t>Palkka=0.0</a:t>
            </a:r>
          </a:p>
        </p:txBody>
      </p:sp>
      <p:sp>
        <p:nvSpPr>
          <p:cNvPr id="145416" name="Line 8"/>
          <p:cNvSpPr>
            <a:spLocks noChangeShapeType="1"/>
          </p:cNvSpPr>
          <p:nvPr/>
        </p:nvSpPr>
        <p:spPr bwMode="auto">
          <a:xfrm>
            <a:off x="2124075" y="5373688"/>
            <a:ext cx="1871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6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Viittausmuuttuja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i-FI" sz="2100" smtClean="0"/>
              <a:t>Nyt muuttujan jaakko arvona on viite luotuun olioon. Muuttujan arvona ei siis ole luotu olio!</a:t>
            </a:r>
          </a:p>
          <a:p>
            <a:pPr eaLnBrk="1" hangingPunct="1"/>
            <a:r>
              <a:rPr lang="fi-FI" sz="2100" smtClean="0"/>
              <a:t>Luodaan vielä toinen Tyontekija-luokan olio</a:t>
            </a:r>
          </a:p>
          <a:p>
            <a:pPr eaLnBrk="1" hangingPunct="1"/>
            <a:endParaRPr lang="fi-FI" sz="2100" smtClean="0"/>
          </a:p>
          <a:p>
            <a:pPr eaLnBrk="1" hangingPunct="1"/>
            <a:endParaRPr lang="fi-FI" sz="2100" smtClean="0"/>
          </a:p>
          <a:p>
            <a:pPr eaLnBrk="1" hangingPunct="1"/>
            <a:endParaRPr lang="fi-FI" sz="2100" smtClean="0"/>
          </a:p>
          <a:p>
            <a:pPr eaLnBrk="1" hangingPunct="1"/>
            <a:r>
              <a:rPr lang="fi-FI" sz="2100" smtClean="0"/>
              <a:t>Tilanne näyttää tältä</a:t>
            </a:r>
          </a:p>
        </p:txBody>
      </p:sp>
      <p:pic>
        <p:nvPicPr>
          <p:cNvPr id="1464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2997200"/>
            <a:ext cx="62642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3781425" y="4892675"/>
            <a:ext cx="9366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i-FI"/>
          </a:p>
        </p:txBody>
      </p:sp>
      <p:sp>
        <p:nvSpPr>
          <p:cNvPr id="146438" name="Text Box 6"/>
          <p:cNvSpPr txBox="1">
            <a:spLocks noChangeArrowheads="1"/>
          </p:cNvSpPr>
          <p:nvPr/>
        </p:nvSpPr>
        <p:spPr bwMode="auto">
          <a:xfrm>
            <a:off x="3875088" y="4581525"/>
            <a:ext cx="7699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 sz="1600"/>
              <a:t>jaakko</a:t>
            </a: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6300788" y="4149725"/>
            <a:ext cx="237648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600"/>
              <a:t>:</a:t>
            </a:r>
            <a:r>
              <a:rPr lang="fi-FI" sz="1600" u="sng"/>
              <a:t>Tyontekija</a:t>
            </a:r>
          </a:p>
        </p:txBody>
      </p:sp>
      <p:sp>
        <p:nvSpPr>
          <p:cNvPr id="146440" name="Rectangle 8"/>
          <p:cNvSpPr>
            <a:spLocks noChangeArrowheads="1"/>
          </p:cNvSpPr>
          <p:nvPr/>
        </p:nvSpPr>
        <p:spPr bwMode="auto">
          <a:xfrm>
            <a:off x="6300788" y="4438650"/>
            <a:ext cx="2376487" cy="790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fi-FI" sz="1600"/>
              <a:t>Etunimi=Jaakko</a:t>
            </a:r>
          </a:p>
          <a:p>
            <a:r>
              <a:rPr lang="fi-FI" sz="1600"/>
              <a:t>Sukunimi=Pukkila</a:t>
            </a:r>
          </a:p>
          <a:p>
            <a:r>
              <a:rPr lang="fi-FI" sz="1600"/>
              <a:t>Palkka=0.0</a:t>
            </a:r>
          </a:p>
        </p:txBody>
      </p:sp>
      <p:sp>
        <p:nvSpPr>
          <p:cNvPr id="146441" name="Line 9"/>
          <p:cNvSpPr>
            <a:spLocks noChangeShapeType="1"/>
          </p:cNvSpPr>
          <p:nvPr/>
        </p:nvSpPr>
        <p:spPr bwMode="auto">
          <a:xfrm>
            <a:off x="4429125" y="5108575"/>
            <a:ext cx="1871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6442" name="Rectangle 10"/>
          <p:cNvSpPr>
            <a:spLocks noChangeArrowheads="1"/>
          </p:cNvSpPr>
          <p:nvPr/>
        </p:nvSpPr>
        <p:spPr bwMode="auto">
          <a:xfrm>
            <a:off x="6300788" y="5445125"/>
            <a:ext cx="237648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600"/>
              <a:t>:</a:t>
            </a:r>
            <a:r>
              <a:rPr lang="fi-FI" sz="1600" u="sng"/>
              <a:t>Tyontekija</a:t>
            </a:r>
          </a:p>
        </p:txBody>
      </p:sp>
      <p:sp>
        <p:nvSpPr>
          <p:cNvPr id="146443" name="Rectangle 11"/>
          <p:cNvSpPr>
            <a:spLocks noChangeArrowheads="1"/>
          </p:cNvSpPr>
          <p:nvPr/>
        </p:nvSpPr>
        <p:spPr bwMode="auto">
          <a:xfrm>
            <a:off x="6300788" y="5734050"/>
            <a:ext cx="2376487" cy="790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fi-FI" sz="1600"/>
              <a:t>Etunimi=Jukka</a:t>
            </a:r>
          </a:p>
          <a:p>
            <a:r>
              <a:rPr lang="fi-FI" sz="1600"/>
              <a:t>Sukunimi=Anssi</a:t>
            </a:r>
          </a:p>
          <a:p>
            <a:r>
              <a:rPr lang="fi-FI" sz="1600"/>
              <a:t>Palkka=0.0</a:t>
            </a:r>
          </a:p>
        </p:txBody>
      </p:sp>
      <p:sp>
        <p:nvSpPr>
          <p:cNvPr id="146444" name="Rectangle 12"/>
          <p:cNvSpPr>
            <a:spLocks noChangeArrowheads="1"/>
          </p:cNvSpPr>
          <p:nvPr/>
        </p:nvSpPr>
        <p:spPr bwMode="auto">
          <a:xfrm>
            <a:off x="3779838" y="6021388"/>
            <a:ext cx="9366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i-FI"/>
          </a:p>
        </p:txBody>
      </p:sp>
      <p:sp>
        <p:nvSpPr>
          <p:cNvPr id="146445" name="Text Box 13"/>
          <p:cNvSpPr txBox="1">
            <a:spLocks noChangeArrowheads="1"/>
          </p:cNvSpPr>
          <p:nvPr/>
        </p:nvSpPr>
        <p:spPr bwMode="auto">
          <a:xfrm>
            <a:off x="3873500" y="5710238"/>
            <a:ext cx="657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 sz="1600"/>
              <a:t>jukka</a:t>
            </a:r>
          </a:p>
        </p:txBody>
      </p:sp>
      <p:sp>
        <p:nvSpPr>
          <p:cNvPr id="146446" name="Line 14"/>
          <p:cNvSpPr>
            <a:spLocks noChangeShapeType="1"/>
          </p:cNvSpPr>
          <p:nvPr/>
        </p:nvSpPr>
        <p:spPr bwMode="auto">
          <a:xfrm>
            <a:off x="4427538" y="6237288"/>
            <a:ext cx="18716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1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Olion metodien kutsuminen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i-FI" sz="2100" smtClean="0"/>
              <a:t>Kun oliot on luotu ja viite on tallessa, on mahdollista kutsua olion metodeja.</a:t>
            </a:r>
          </a:p>
          <a:p>
            <a:pPr eaLnBrk="1" hangingPunct="1"/>
            <a:r>
              <a:rPr lang="fi-FI" sz="2100" smtClean="0"/>
              <a:t>Metodien kutsumiseen käytetään .-operaatiota.</a:t>
            </a:r>
          </a:p>
          <a:p>
            <a:pPr eaLnBrk="1" hangingPunct="1"/>
            <a:r>
              <a:rPr lang="fi-FI" sz="2100" smtClean="0"/>
              <a:t>Pisteen jälkeen kirjoitetaan metodin nimi ja nimen perään sulkuihin mahdolliset metodin parametrit</a:t>
            </a:r>
          </a:p>
          <a:p>
            <a:pPr eaLnBrk="1" hangingPunct="1"/>
            <a:endParaRPr lang="fi-FI" sz="210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73016"/>
            <a:ext cx="5497606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090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Olion metodien kutsuminen</a:t>
            </a:r>
          </a:p>
        </p:txBody>
      </p:sp>
      <p:pic>
        <p:nvPicPr>
          <p:cNvPr id="149507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92275" y="1746250"/>
            <a:ext cx="5905500" cy="1487488"/>
          </a:xfrm>
          <a:noFill/>
        </p:spPr>
      </p:pic>
      <p:sp>
        <p:nvSpPr>
          <p:cNvPr id="149508" name="Rectangle 5"/>
          <p:cNvSpPr>
            <a:spLocks noChangeArrowheads="1"/>
          </p:cNvSpPr>
          <p:nvPr/>
        </p:nvSpPr>
        <p:spPr bwMode="auto">
          <a:xfrm>
            <a:off x="2124075" y="4821238"/>
            <a:ext cx="9366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i-FI"/>
          </a:p>
        </p:txBody>
      </p:sp>
      <p:sp>
        <p:nvSpPr>
          <p:cNvPr id="149509" name="Text Box 6"/>
          <p:cNvSpPr txBox="1">
            <a:spLocks noChangeArrowheads="1"/>
          </p:cNvSpPr>
          <p:nvPr/>
        </p:nvSpPr>
        <p:spPr bwMode="auto">
          <a:xfrm>
            <a:off x="2217738" y="4510088"/>
            <a:ext cx="625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 sz="1600"/>
              <a:t>matti</a:t>
            </a:r>
          </a:p>
        </p:txBody>
      </p:sp>
      <p:sp>
        <p:nvSpPr>
          <p:cNvPr id="149510" name="Rectangle 7"/>
          <p:cNvSpPr>
            <a:spLocks noChangeArrowheads="1"/>
          </p:cNvSpPr>
          <p:nvPr/>
        </p:nvSpPr>
        <p:spPr bwMode="auto">
          <a:xfrm>
            <a:off x="4643438" y="4078288"/>
            <a:ext cx="237648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600"/>
              <a:t>:</a:t>
            </a:r>
            <a:r>
              <a:rPr lang="fi-FI" sz="1600" u="sng"/>
              <a:t>Tyontekija</a:t>
            </a:r>
          </a:p>
        </p:txBody>
      </p:sp>
      <p:sp>
        <p:nvSpPr>
          <p:cNvPr id="149511" name="Rectangle 8"/>
          <p:cNvSpPr>
            <a:spLocks noChangeArrowheads="1"/>
          </p:cNvSpPr>
          <p:nvPr/>
        </p:nvSpPr>
        <p:spPr bwMode="auto">
          <a:xfrm>
            <a:off x="4643438" y="4367213"/>
            <a:ext cx="2376487" cy="790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fi-FI" sz="1600"/>
              <a:t>Etunimi=Matti</a:t>
            </a:r>
          </a:p>
          <a:p>
            <a:r>
              <a:rPr lang="fi-FI" sz="1600"/>
              <a:t>Sukunimi=Haapoja</a:t>
            </a:r>
          </a:p>
          <a:p>
            <a:r>
              <a:rPr lang="fi-FI" sz="1600"/>
              <a:t>Palkka=104.5</a:t>
            </a:r>
          </a:p>
        </p:txBody>
      </p:sp>
      <p:sp>
        <p:nvSpPr>
          <p:cNvPr id="149512" name="Line 9"/>
          <p:cNvSpPr>
            <a:spLocks noChangeShapeType="1"/>
          </p:cNvSpPr>
          <p:nvPr/>
        </p:nvSpPr>
        <p:spPr bwMode="auto">
          <a:xfrm>
            <a:off x="2771775" y="5037138"/>
            <a:ext cx="1871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9513" name="Rectangle 10"/>
          <p:cNvSpPr>
            <a:spLocks noChangeArrowheads="1"/>
          </p:cNvSpPr>
          <p:nvPr/>
        </p:nvSpPr>
        <p:spPr bwMode="auto">
          <a:xfrm>
            <a:off x="4643438" y="5373688"/>
            <a:ext cx="237648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600"/>
              <a:t>:</a:t>
            </a:r>
            <a:r>
              <a:rPr lang="fi-FI" sz="1600" u="sng"/>
              <a:t>Tyontekija</a:t>
            </a:r>
          </a:p>
        </p:txBody>
      </p:sp>
      <p:sp>
        <p:nvSpPr>
          <p:cNvPr id="149514" name="Rectangle 11"/>
          <p:cNvSpPr>
            <a:spLocks noChangeArrowheads="1"/>
          </p:cNvSpPr>
          <p:nvPr/>
        </p:nvSpPr>
        <p:spPr bwMode="auto">
          <a:xfrm>
            <a:off x="4643438" y="5662613"/>
            <a:ext cx="2376487" cy="790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fi-FI" sz="1600"/>
              <a:t>Etunimi=Antti</a:t>
            </a:r>
          </a:p>
          <a:p>
            <a:r>
              <a:rPr lang="fi-FI" sz="1600"/>
              <a:t>Sukunimi=Rannanjärvi</a:t>
            </a:r>
          </a:p>
          <a:p>
            <a:r>
              <a:rPr lang="fi-FI" sz="1600"/>
              <a:t>Palkka=200.0</a:t>
            </a:r>
          </a:p>
        </p:txBody>
      </p:sp>
      <p:sp>
        <p:nvSpPr>
          <p:cNvPr id="149515" name="Rectangle 12"/>
          <p:cNvSpPr>
            <a:spLocks noChangeArrowheads="1"/>
          </p:cNvSpPr>
          <p:nvPr/>
        </p:nvSpPr>
        <p:spPr bwMode="auto">
          <a:xfrm>
            <a:off x="2122488" y="5949950"/>
            <a:ext cx="9366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i-FI"/>
          </a:p>
        </p:txBody>
      </p:sp>
      <p:sp>
        <p:nvSpPr>
          <p:cNvPr id="149516" name="Text Box 13"/>
          <p:cNvSpPr txBox="1">
            <a:spLocks noChangeArrowheads="1"/>
          </p:cNvSpPr>
          <p:nvPr/>
        </p:nvSpPr>
        <p:spPr bwMode="auto">
          <a:xfrm>
            <a:off x="2216150" y="5638800"/>
            <a:ext cx="568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 sz="1600"/>
              <a:t>antti</a:t>
            </a:r>
          </a:p>
        </p:txBody>
      </p:sp>
      <p:sp>
        <p:nvSpPr>
          <p:cNvPr id="149517" name="Line 14"/>
          <p:cNvSpPr>
            <a:spLocks noChangeShapeType="1"/>
          </p:cNvSpPr>
          <p:nvPr/>
        </p:nvSpPr>
        <p:spPr bwMode="auto">
          <a:xfrm>
            <a:off x="2770188" y="6165850"/>
            <a:ext cx="18716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9518" name="Text Box 15"/>
          <p:cNvSpPr txBox="1">
            <a:spLocks noChangeArrowheads="1"/>
          </p:cNvSpPr>
          <p:nvPr/>
        </p:nvSpPr>
        <p:spPr bwMode="auto">
          <a:xfrm>
            <a:off x="1311275" y="3351213"/>
            <a:ext cx="5799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 sz="2000"/>
              <a:t>Metodien kutsumisen jälkeen tilanne näyttää tältä:</a:t>
            </a:r>
          </a:p>
        </p:txBody>
      </p:sp>
    </p:spTree>
    <p:extLst>
      <p:ext uri="{BB962C8B-B14F-4D97-AF65-F5344CB8AC3E}">
        <p14:creationId xmlns:p14="http://schemas.microsoft.com/office/powerpoint/2010/main" val="194670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Viitteen kopioiminen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i-FI" sz="1900" smtClean="0"/>
              <a:t>Katsotaan mitä tapahtuu, jos edellisen esimerkin viite sijoitetaan toiseen viittausmuuttujaan</a:t>
            </a:r>
          </a:p>
          <a:p>
            <a:pPr eaLnBrk="1" hangingPunct="1"/>
            <a:endParaRPr lang="fi-FI" sz="1900" smtClean="0"/>
          </a:p>
          <a:p>
            <a:pPr eaLnBrk="1" hangingPunct="1"/>
            <a:endParaRPr lang="fi-FI" sz="1900" smtClean="0"/>
          </a:p>
          <a:p>
            <a:pPr eaLnBrk="1" hangingPunct="1"/>
            <a:endParaRPr lang="fi-FI" sz="1900" smtClean="0"/>
          </a:p>
          <a:p>
            <a:pPr eaLnBrk="1" hangingPunct="1"/>
            <a:r>
              <a:rPr lang="fi-FI" sz="1900" smtClean="0"/>
              <a:t>Matti ja antti viittaavat nyt samaan olioon. Sijoituksen jälkeen metodikutsut kohdistuvat siis samaan olioon</a:t>
            </a:r>
          </a:p>
        </p:txBody>
      </p:sp>
      <p:pic>
        <p:nvPicPr>
          <p:cNvPr id="15155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2420938"/>
            <a:ext cx="61214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57" name="Rectangle 6"/>
          <p:cNvSpPr>
            <a:spLocks noChangeArrowheads="1"/>
          </p:cNvSpPr>
          <p:nvPr/>
        </p:nvSpPr>
        <p:spPr bwMode="auto">
          <a:xfrm>
            <a:off x="2989263" y="4964113"/>
            <a:ext cx="9366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i-FI"/>
          </a:p>
        </p:txBody>
      </p:sp>
      <p:sp>
        <p:nvSpPr>
          <p:cNvPr id="151558" name="Text Box 7"/>
          <p:cNvSpPr txBox="1">
            <a:spLocks noChangeArrowheads="1"/>
          </p:cNvSpPr>
          <p:nvPr/>
        </p:nvSpPr>
        <p:spPr bwMode="auto">
          <a:xfrm>
            <a:off x="3082925" y="4652963"/>
            <a:ext cx="625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 sz="1600"/>
              <a:t>matti</a:t>
            </a:r>
          </a:p>
        </p:txBody>
      </p:sp>
      <p:sp>
        <p:nvSpPr>
          <p:cNvPr id="151559" name="Rectangle 8"/>
          <p:cNvSpPr>
            <a:spLocks noChangeArrowheads="1"/>
          </p:cNvSpPr>
          <p:nvPr/>
        </p:nvSpPr>
        <p:spPr bwMode="auto">
          <a:xfrm>
            <a:off x="5508625" y="4221163"/>
            <a:ext cx="237648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600"/>
              <a:t>:</a:t>
            </a:r>
            <a:r>
              <a:rPr lang="fi-FI" sz="1600" u="sng"/>
              <a:t>Tyontekija</a:t>
            </a:r>
          </a:p>
        </p:txBody>
      </p:sp>
      <p:sp>
        <p:nvSpPr>
          <p:cNvPr id="151560" name="Rectangle 9"/>
          <p:cNvSpPr>
            <a:spLocks noChangeArrowheads="1"/>
          </p:cNvSpPr>
          <p:nvPr/>
        </p:nvSpPr>
        <p:spPr bwMode="auto">
          <a:xfrm>
            <a:off x="5508625" y="4510088"/>
            <a:ext cx="2376488" cy="790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fi-FI" sz="1600"/>
              <a:t>Etunimi=Matti</a:t>
            </a:r>
          </a:p>
          <a:p>
            <a:r>
              <a:rPr lang="fi-FI" sz="1600"/>
              <a:t>Sukunimi=Haapoja</a:t>
            </a:r>
          </a:p>
          <a:p>
            <a:r>
              <a:rPr lang="fi-FI" sz="1600"/>
              <a:t>Palkka=104.5</a:t>
            </a:r>
          </a:p>
        </p:txBody>
      </p:sp>
      <p:sp>
        <p:nvSpPr>
          <p:cNvPr id="151561" name="Line 10"/>
          <p:cNvSpPr>
            <a:spLocks noChangeShapeType="1"/>
          </p:cNvSpPr>
          <p:nvPr/>
        </p:nvSpPr>
        <p:spPr bwMode="auto">
          <a:xfrm>
            <a:off x="3636963" y="5180013"/>
            <a:ext cx="1871662" cy="912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1562" name="Rectangle 11"/>
          <p:cNvSpPr>
            <a:spLocks noChangeArrowheads="1"/>
          </p:cNvSpPr>
          <p:nvPr/>
        </p:nvSpPr>
        <p:spPr bwMode="auto">
          <a:xfrm>
            <a:off x="5508625" y="5516563"/>
            <a:ext cx="237648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600"/>
              <a:t>:</a:t>
            </a:r>
            <a:r>
              <a:rPr lang="fi-FI" sz="1600" u="sng"/>
              <a:t>Tyontekija</a:t>
            </a:r>
          </a:p>
        </p:txBody>
      </p:sp>
      <p:sp>
        <p:nvSpPr>
          <p:cNvPr id="151563" name="Rectangle 12"/>
          <p:cNvSpPr>
            <a:spLocks noChangeArrowheads="1"/>
          </p:cNvSpPr>
          <p:nvPr/>
        </p:nvSpPr>
        <p:spPr bwMode="auto">
          <a:xfrm>
            <a:off x="5508625" y="5805488"/>
            <a:ext cx="2376488" cy="790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fi-FI" sz="1600"/>
              <a:t>Etunimi=Antti</a:t>
            </a:r>
          </a:p>
          <a:p>
            <a:r>
              <a:rPr lang="fi-FI" sz="1600"/>
              <a:t>Sukunimi=Rannanjärvi</a:t>
            </a:r>
          </a:p>
          <a:p>
            <a:r>
              <a:rPr lang="fi-FI" sz="1600"/>
              <a:t>Palkka=200.0</a:t>
            </a:r>
          </a:p>
        </p:txBody>
      </p:sp>
      <p:sp>
        <p:nvSpPr>
          <p:cNvPr id="151564" name="Rectangle 13"/>
          <p:cNvSpPr>
            <a:spLocks noChangeArrowheads="1"/>
          </p:cNvSpPr>
          <p:nvPr/>
        </p:nvSpPr>
        <p:spPr bwMode="auto">
          <a:xfrm>
            <a:off x="2987675" y="6092825"/>
            <a:ext cx="9366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i-FI"/>
          </a:p>
        </p:txBody>
      </p:sp>
      <p:sp>
        <p:nvSpPr>
          <p:cNvPr id="151565" name="Text Box 14"/>
          <p:cNvSpPr txBox="1">
            <a:spLocks noChangeArrowheads="1"/>
          </p:cNvSpPr>
          <p:nvPr/>
        </p:nvSpPr>
        <p:spPr bwMode="auto">
          <a:xfrm>
            <a:off x="3081338" y="5781675"/>
            <a:ext cx="568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 sz="1600"/>
              <a:t>antti</a:t>
            </a:r>
          </a:p>
        </p:txBody>
      </p:sp>
      <p:sp>
        <p:nvSpPr>
          <p:cNvPr id="151566" name="Line 15"/>
          <p:cNvSpPr>
            <a:spLocks noChangeShapeType="1"/>
          </p:cNvSpPr>
          <p:nvPr/>
        </p:nvSpPr>
        <p:spPr bwMode="auto">
          <a:xfrm>
            <a:off x="3635375" y="6308725"/>
            <a:ext cx="1871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Olioiden tuhoaminen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fi-FI" sz="2400" dirty="0" smtClean="0"/>
              <a:t>Edellisessä esimerkissä ”Matti Haapoja” olioon ei viitata enää mistään, joten siihen ei päästä enää mistään käsiksi</a:t>
            </a:r>
          </a:p>
          <a:p>
            <a:pPr eaLnBrk="1" hangingPunct="1"/>
            <a:r>
              <a:rPr lang="fi-FI" sz="2400" dirty="0" smtClean="0"/>
              <a:t>Oliosta on tullut kuollut. Se on roska, jonka voi poistaa.</a:t>
            </a:r>
          </a:p>
          <a:p>
            <a:pPr eaLnBrk="1" hangingPunct="1"/>
            <a:r>
              <a:rPr lang="fi-FI" sz="2400" dirty="0" smtClean="0"/>
              <a:t>Vastaavasti oliot, jotka ovat saavutettavissa ohjelmasta jonkin viitteen kautta, ovat eläviä</a:t>
            </a:r>
          </a:p>
          <a:p>
            <a:pPr eaLnBrk="1" hangingPunct="1"/>
            <a:r>
              <a:rPr lang="fi-FI" sz="2400" dirty="0" smtClean="0"/>
              <a:t>Javassa (tai </a:t>
            </a:r>
            <a:r>
              <a:rPr lang="fi-FI" sz="2400" dirty="0" err="1" smtClean="0"/>
              <a:t>C#:ssa</a:t>
            </a:r>
            <a:r>
              <a:rPr lang="fi-FI" sz="2400" dirty="0" smtClean="0"/>
              <a:t>) ohjelmoijan ei tarvitse huolehtia olioiden tuhoamisesta. Javassa (ja </a:t>
            </a:r>
            <a:r>
              <a:rPr lang="fi-FI" sz="2400" dirty="0" err="1" smtClean="0"/>
              <a:t>C#:ssa</a:t>
            </a:r>
            <a:r>
              <a:rPr lang="fi-FI" sz="2400" dirty="0" smtClean="0"/>
              <a:t>) on automaattinen roskienkeruu, joka vapauttaa kuolleiden olioiden varaaman muistin</a:t>
            </a:r>
          </a:p>
          <a:p>
            <a:pPr eaLnBrk="1" hangingPunct="1"/>
            <a:r>
              <a:rPr lang="fi-FI" sz="2400" dirty="0" smtClean="0"/>
              <a:t>Roskienkeruusta huolehtii </a:t>
            </a:r>
            <a:r>
              <a:rPr lang="fi-FI" sz="2400" dirty="0" err="1" smtClean="0"/>
              <a:t>java-virtuaalikone</a:t>
            </a:r>
            <a:endParaRPr lang="fi-FI" sz="2400" dirty="0" smtClean="0"/>
          </a:p>
        </p:txBody>
      </p:sp>
    </p:spTree>
    <p:extLst>
      <p:ext uri="{BB962C8B-B14F-4D97-AF65-F5344CB8AC3E}">
        <p14:creationId xmlns:p14="http://schemas.microsoft.com/office/powerpoint/2010/main" val="190735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Olioiden tuhoaminen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i-FI" sz="1900" smtClean="0"/>
              <a:t>Viitemuuttujan viittaus voidaan tyhjentää sijoittamalla muuttujan arvoksi null </a:t>
            </a:r>
          </a:p>
          <a:p>
            <a:pPr lvl="1" eaLnBrk="1" hangingPunct="1">
              <a:lnSpc>
                <a:spcPct val="90000"/>
              </a:lnSpc>
            </a:pPr>
            <a:r>
              <a:rPr lang="fi-FI" sz="1700" smtClean="0"/>
              <a:t>antti = null;</a:t>
            </a:r>
          </a:p>
          <a:p>
            <a:pPr eaLnBrk="1" hangingPunct="1">
              <a:lnSpc>
                <a:spcPct val="90000"/>
              </a:lnSpc>
            </a:pPr>
            <a:r>
              <a:rPr lang="fi-FI" sz="1900" smtClean="0"/>
              <a:t>Tilanne näyttää tältä</a:t>
            </a:r>
          </a:p>
          <a:p>
            <a:pPr eaLnBrk="1" hangingPunct="1">
              <a:lnSpc>
                <a:spcPct val="90000"/>
              </a:lnSpc>
            </a:pPr>
            <a:endParaRPr lang="fi-FI" sz="1900" smtClean="0"/>
          </a:p>
          <a:p>
            <a:pPr eaLnBrk="1" hangingPunct="1">
              <a:lnSpc>
                <a:spcPct val="90000"/>
              </a:lnSpc>
            </a:pPr>
            <a:endParaRPr lang="fi-FI" sz="1900" smtClean="0"/>
          </a:p>
          <a:p>
            <a:pPr eaLnBrk="1" hangingPunct="1">
              <a:lnSpc>
                <a:spcPct val="90000"/>
              </a:lnSpc>
            </a:pPr>
            <a:r>
              <a:rPr lang="fi-FI" sz="1900" smtClean="0"/>
              <a:t>Jos yritetään suorittaa lause</a:t>
            </a:r>
          </a:p>
          <a:p>
            <a:pPr lvl="1" eaLnBrk="1" hangingPunct="1">
              <a:lnSpc>
                <a:spcPct val="90000"/>
              </a:lnSpc>
            </a:pPr>
            <a:r>
              <a:rPr lang="fi-FI" sz="1700" smtClean="0"/>
              <a:t>antti.asetaPalkka();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i-FI" sz="1900" smtClean="0"/>
              <a:t>	aiheutuu tästä ohjelman </a:t>
            </a:r>
            <a:r>
              <a:rPr lang="fi-FI" sz="1900" i="1" smtClean="0"/>
              <a:t>ajon aikana</a:t>
            </a:r>
            <a:r>
              <a:rPr lang="fi-FI" sz="1900" smtClean="0"/>
              <a:t> virhe NullPointerException. Koska muuttuja antti ei viittaa mihinkään olioon, olion metodin kutsuminen ei ole mahdollista.</a:t>
            </a:r>
            <a:br>
              <a:rPr lang="fi-FI" sz="1900" smtClean="0"/>
            </a:br>
            <a:endParaRPr lang="fi-FI" sz="19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i-FI" sz="1900" smtClean="0"/>
              <a:t>	Automaattiinen roskienkeruu käy vapauttamassa kuolleen olion varaaman muistin jossakin vaiheessa</a:t>
            </a:r>
            <a:endParaRPr lang="fi-FI" smtClean="0"/>
          </a:p>
        </p:txBody>
      </p:sp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5724525" y="2205038"/>
            <a:ext cx="237648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i-FI" sz="1600"/>
              <a:t>:</a:t>
            </a:r>
            <a:r>
              <a:rPr lang="fi-FI" sz="1600" u="sng"/>
              <a:t>Tyontekija</a:t>
            </a: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5724525" y="2493963"/>
            <a:ext cx="2376488" cy="790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fi-FI" sz="1600"/>
              <a:t>Etunimi=Antti</a:t>
            </a:r>
          </a:p>
          <a:p>
            <a:r>
              <a:rPr lang="fi-FI" sz="1600"/>
              <a:t>Sukunimi=Rannanjärvi</a:t>
            </a:r>
          </a:p>
          <a:p>
            <a:r>
              <a:rPr lang="fi-FI" sz="1600"/>
              <a:t>Palkka=1000.0</a:t>
            </a: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3757613" y="2732088"/>
            <a:ext cx="9366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i-FI"/>
          </a:p>
        </p:txBody>
      </p:sp>
      <p:sp>
        <p:nvSpPr>
          <p:cNvPr id="153607" name="Text Box 7"/>
          <p:cNvSpPr txBox="1">
            <a:spLocks noChangeArrowheads="1"/>
          </p:cNvSpPr>
          <p:nvPr/>
        </p:nvSpPr>
        <p:spPr bwMode="auto">
          <a:xfrm>
            <a:off x="3851275" y="2420938"/>
            <a:ext cx="568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 sz="1600"/>
              <a:t>antti</a:t>
            </a:r>
          </a:p>
        </p:txBody>
      </p:sp>
      <p:sp>
        <p:nvSpPr>
          <p:cNvPr id="153608" name="Line 9"/>
          <p:cNvSpPr>
            <a:spLocks noChangeShapeType="1"/>
          </p:cNvSpPr>
          <p:nvPr/>
        </p:nvSpPr>
        <p:spPr bwMode="auto">
          <a:xfrm>
            <a:off x="4549775" y="294798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09" name="Line 10"/>
          <p:cNvSpPr>
            <a:spLocks noChangeShapeType="1"/>
          </p:cNvSpPr>
          <p:nvPr/>
        </p:nvSpPr>
        <p:spPr bwMode="auto">
          <a:xfrm>
            <a:off x="5197475" y="294798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10" name="Line 11"/>
          <p:cNvSpPr>
            <a:spLocks noChangeShapeType="1"/>
          </p:cNvSpPr>
          <p:nvPr/>
        </p:nvSpPr>
        <p:spPr bwMode="auto">
          <a:xfrm>
            <a:off x="4981575" y="323691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11" name="Line 12"/>
          <p:cNvSpPr>
            <a:spLocks noChangeShapeType="1"/>
          </p:cNvSpPr>
          <p:nvPr/>
        </p:nvSpPr>
        <p:spPr bwMode="auto">
          <a:xfrm>
            <a:off x="5053013" y="330835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6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>
                <a:solidFill>
                  <a:srgbClr val="FF0000"/>
                </a:solidFill>
              </a:rPr>
              <a:t>Tehtäviä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i-FI" sz="1900" dirty="0" smtClean="0"/>
              <a:t>Tee oliomainen ratkaisu aiempaan laina-esimerkkiin</a:t>
            </a:r>
            <a:r>
              <a:rPr lang="fi-FI" sz="1900" smtClean="0"/>
              <a:t>. </a:t>
            </a:r>
            <a:endParaRPr lang="fi-FI" sz="1900" dirty="0" smtClean="0"/>
          </a:p>
          <a:p>
            <a:pPr eaLnBrk="1" hangingPunct="1">
              <a:lnSpc>
                <a:spcPct val="90000"/>
              </a:lnSpc>
            </a:pPr>
            <a:r>
              <a:rPr lang="fi-FI" sz="1900" dirty="0" smtClean="0"/>
              <a:t>Etene seuraavasti</a:t>
            </a:r>
          </a:p>
          <a:p>
            <a:pPr lvl="1" eaLnBrk="1" hangingPunct="1">
              <a:lnSpc>
                <a:spcPct val="90000"/>
              </a:lnSpc>
            </a:pPr>
            <a:r>
              <a:rPr lang="fi-FI" sz="2000" dirty="0" smtClean="0"/>
              <a:t>Luo uusi projekti</a:t>
            </a:r>
          </a:p>
          <a:p>
            <a:pPr lvl="1" eaLnBrk="1" hangingPunct="1">
              <a:lnSpc>
                <a:spcPct val="90000"/>
              </a:lnSpc>
            </a:pPr>
            <a:r>
              <a:rPr lang="fi-FI" sz="2000" dirty="0" smtClean="0"/>
              <a:t>Lisää luokka Laina</a:t>
            </a:r>
          </a:p>
          <a:p>
            <a:pPr lvl="2" eaLnBrk="1" hangingPunct="1">
              <a:lnSpc>
                <a:spcPct val="90000"/>
              </a:lnSpc>
            </a:pPr>
            <a:r>
              <a:rPr lang="fi-FI" sz="2100" dirty="0" smtClean="0"/>
              <a:t>Jäsenmuuttujat: </a:t>
            </a:r>
            <a:r>
              <a:rPr lang="fi-FI" sz="2100" dirty="0" err="1" smtClean="0"/>
              <a:t>double</a:t>
            </a:r>
            <a:r>
              <a:rPr lang="fi-FI" sz="2100" dirty="0" smtClean="0"/>
              <a:t> saldo, </a:t>
            </a:r>
            <a:r>
              <a:rPr lang="fi-FI" sz="2100" dirty="0" err="1" smtClean="0"/>
              <a:t>String</a:t>
            </a:r>
            <a:r>
              <a:rPr lang="fi-FI" sz="2100" dirty="0" smtClean="0"/>
              <a:t> tilinomistaja</a:t>
            </a:r>
          </a:p>
          <a:p>
            <a:pPr lvl="2" eaLnBrk="1" hangingPunct="1">
              <a:lnSpc>
                <a:spcPct val="90000"/>
              </a:lnSpc>
            </a:pPr>
            <a:r>
              <a:rPr lang="fi-FI" sz="2100" dirty="0" err="1" smtClean="0"/>
              <a:t>Konstruktorissa</a:t>
            </a:r>
            <a:r>
              <a:rPr lang="fi-FI" sz="2100" dirty="0" smtClean="0"/>
              <a:t> annetaan tilinomistajan nimi</a:t>
            </a:r>
          </a:p>
          <a:p>
            <a:pPr lvl="2" eaLnBrk="1" hangingPunct="1">
              <a:lnSpc>
                <a:spcPct val="90000"/>
              </a:lnSpc>
            </a:pPr>
            <a:r>
              <a:rPr lang="fi-FI" sz="2100" dirty="0" smtClean="0"/>
              <a:t>Metodi </a:t>
            </a:r>
            <a:r>
              <a:rPr lang="fi-FI" sz="2100" dirty="0" err="1" smtClean="0"/>
              <a:t>toString</a:t>
            </a:r>
            <a:r>
              <a:rPr lang="fi-FI" sz="2100" dirty="0" smtClean="0"/>
              <a:t> palauttaa merkkijonona tilinomistajan nimen ja saldon</a:t>
            </a:r>
          </a:p>
          <a:p>
            <a:pPr lvl="2" eaLnBrk="1" hangingPunct="1">
              <a:lnSpc>
                <a:spcPct val="90000"/>
              </a:lnSpc>
            </a:pPr>
            <a:r>
              <a:rPr lang="fi-FI" sz="2100" dirty="0" smtClean="0"/>
              <a:t>Mitä metodeja tarvitaan?</a:t>
            </a:r>
          </a:p>
          <a:p>
            <a:pPr lvl="1" eaLnBrk="1" hangingPunct="1">
              <a:lnSpc>
                <a:spcPct val="90000"/>
              </a:lnSpc>
            </a:pPr>
            <a:r>
              <a:rPr lang="fi-FI" sz="2000" dirty="0" smtClean="0"/>
              <a:t>Simuloi lainan lyhenemistä pääohjelmassa</a:t>
            </a:r>
          </a:p>
          <a:p>
            <a:pPr lvl="3" eaLnBrk="1" hangingPunct="1">
              <a:lnSpc>
                <a:spcPct val="90000"/>
              </a:lnSpc>
            </a:pP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87797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Kurssin sisältö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i-FI" dirty="0" smtClean="0"/>
              <a:t>Olio-ohjelmoinnin perusteet</a:t>
            </a:r>
          </a:p>
          <a:p>
            <a:pPr lvl="1"/>
            <a:r>
              <a:rPr lang="fi-FI" dirty="0" smtClean="0"/>
              <a:t>Luokan ja olion käsitteet</a:t>
            </a:r>
          </a:p>
          <a:p>
            <a:r>
              <a:rPr lang="fi-FI" dirty="0" smtClean="0"/>
              <a:t>Oliosuunnittelun perusteet</a:t>
            </a:r>
          </a:p>
          <a:p>
            <a:r>
              <a:rPr lang="fi-FI" dirty="0" smtClean="0"/>
              <a:t>Luokan määrittely</a:t>
            </a:r>
          </a:p>
          <a:p>
            <a:r>
              <a:rPr lang="fi-FI" dirty="0" smtClean="0"/>
              <a:t>Olion luominen</a:t>
            </a:r>
          </a:p>
          <a:p>
            <a:r>
              <a:rPr lang="fi-FI" dirty="0" smtClean="0"/>
              <a:t>Perintä</a:t>
            </a:r>
          </a:p>
          <a:p>
            <a:r>
              <a:rPr lang="fi-FI" dirty="0" smtClean="0"/>
              <a:t>Assosiaatio</a:t>
            </a:r>
          </a:p>
          <a:p>
            <a:r>
              <a:rPr lang="fi-FI" dirty="0" smtClean="0"/>
              <a:t>Abstrakti kantaluokka</a:t>
            </a:r>
          </a:p>
          <a:p>
            <a:r>
              <a:rPr lang="fi-FI" dirty="0" smtClean="0"/>
              <a:t>Rajapinnat</a:t>
            </a:r>
          </a:p>
          <a:p>
            <a:r>
              <a:rPr lang="fi-FI" dirty="0" smtClean="0"/>
              <a:t>Delegaatti</a:t>
            </a:r>
          </a:p>
          <a:p>
            <a:r>
              <a:rPr lang="fi-FI" dirty="0" err="1" smtClean="0"/>
              <a:t>Sarjallistaminen</a:t>
            </a:r>
            <a:endParaRPr lang="fi-FI" dirty="0" smtClean="0"/>
          </a:p>
          <a:p>
            <a:r>
              <a:rPr lang="fi-FI" dirty="0" smtClean="0"/>
              <a:t>Poikkeukset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92232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Luokat ja oliot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34427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dirty="0" smtClean="0"/>
              <a:t>Olio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fi-FI" sz="2800" dirty="0" smtClean="0"/>
              <a:t>Ohjelmoinnin peruskurssilla opeteltiin jakamaan ohjelma toiminnallisiin osiin metodien (funktioiden) avulla.</a:t>
            </a:r>
          </a:p>
          <a:p>
            <a:pPr eaLnBrk="1" hangingPunct="1"/>
            <a:r>
              <a:rPr lang="fi-FI" sz="2800" dirty="0" smtClean="0"/>
              <a:t>Olio-ohjelmoinnissa rakennuspalikoita eivät ole vain muuttujat ja metodit, vaan suuremmat kokonaisuudet eli luokat (</a:t>
            </a:r>
            <a:r>
              <a:rPr lang="fi-FI" sz="2800" dirty="0" err="1" smtClean="0"/>
              <a:t>class</a:t>
            </a:r>
            <a:r>
              <a:rPr lang="fi-FI" sz="2800" dirty="0" smtClean="0"/>
              <a:t>) ja niiden ilmentymät oliot (</a:t>
            </a:r>
            <a:r>
              <a:rPr lang="fi-FI" sz="2800" dirty="0" err="1" smtClean="0"/>
              <a:t>object</a:t>
            </a:r>
            <a:r>
              <a:rPr lang="fi-FI" sz="2800" dirty="0" smtClean="0"/>
              <a:t>)</a:t>
            </a:r>
          </a:p>
          <a:p>
            <a:pPr eaLnBrk="1" hangingPunct="1"/>
            <a:r>
              <a:rPr lang="fi-FI" sz="2800" dirty="0" smtClean="0"/>
              <a:t>Olio on jokin ympäristöstään erottuva kokonaisuus, jolla on oma identiteetti, sisäinen rakenne, käytös ja viitteet ympäristöönsä</a:t>
            </a:r>
          </a:p>
          <a:p>
            <a:pPr eaLnBrk="1" hangingPunct="1"/>
            <a:r>
              <a:rPr lang="fi-FI" sz="2800" dirty="0" smtClean="0"/>
              <a:t>Oliot kommunikoivat keskenään lähettämällä toisilleen viestejä</a:t>
            </a:r>
          </a:p>
        </p:txBody>
      </p:sp>
    </p:spTree>
    <p:extLst>
      <p:ext uri="{BB962C8B-B14F-4D97-AF65-F5344CB8AC3E}">
        <p14:creationId xmlns:p14="http://schemas.microsoft.com/office/powerpoint/2010/main" val="244794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Luokka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fi-FI" sz="2400" dirty="0" smtClean="0"/>
              <a:t>Luokka määrittelee samankaltaisten olioiden rakenteen ja toiminnan</a:t>
            </a:r>
          </a:p>
          <a:p>
            <a:pPr lvl="1" eaLnBrk="1" hangingPunct="1"/>
            <a:r>
              <a:rPr lang="fi-FI" sz="2400" dirty="0" smtClean="0"/>
              <a:t>Luokan </a:t>
            </a:r>
            <a:r>
              <a:rPr lang="fi-FI" sz="2400" u="sng" dirty="0" smtClean="0"/>
              <a:t>toiminnot</a:t>
            </a:r>
            <a:r>
              <a:rPr lang="fi-FI" sz="2400" dirty="0" smtClean="0"/>
              <a:t> määritellään </a:t>
            </a:r>
            <a:r>
              <a:rPr lang="fi-FI" sz="2400" u="sng" dirty="0" smtClean="0"/>
              <a:t>metodeissa</a:t>
            </a:r>
          </a:p>
          <a:p>
            <a:pPr lvl="2" eaLnBrk="1" hangingPunct="1">
              <a:buClr>
                <a:schemeClr val="accent2"/>
              </a:buClr>
            </a:pPr>
            <a:r>
              <a:rPr lang="fi-FI" dirty="0" smtClean="0"/>
              <a:t>metodeilla voi olla parametreja ja paluuarvo</a:t>
            </a:r>
          </a:p>
          <a:p>
            <a:pPr lvl="1" eaLnBrk="1" hangingPunct="1"/>
            <a:r>
              <a:rPr lang="fi-FI" sz="2400" dirty="0" smtClean="0"/>
              <a:t>Luokan ominaisuudet (rakenne) määritellään </a:t>
            </a:r>
            <a:r>
              <a:rPr lang="fi-FI" sz="2400" u="sng" dirty="0" smtClean="0"/>
              <a:t>jäsenmuuttujissa eli attribuuteissa</a:t>
            </a:r>
          </a:p>
          <a:p>
            <a:pPr lvl="2" eaLnBrk="1" hangingPunct="1">
              <a:buClr>
                <a:schemeClr val="accent2"/>
              </a:buClr>
            </a:pPr>
            <a:r>
              <a:rPr lang="fi-FI" dirty="0" smtClean="0"/>
              <a:t>Ominaisuudet ovat yleensä suojattu ulkopuolisilta</a:t>
            </a:r>
          </a:p>
          <a:p>
            <a:pPr lvl="2" eaLnBrk="1" hangingPunct="1">
              <a:buClr>
                <a:schemeClr val="accent2"/>
              </a:buClr>
            </a:pPr>
            <a:r>
              <a:rPr lang="fi-FI" dirty="0" smtClean="0"/>
              <a:t>Ominaisuuksia käsitellään yleensä metodeilla</a:t>
            </a:r>
          </a:p>
          <a:p>
            <a:pPr lvl="2" eaLnBrk="1" hangingPunct="1">
              <a:buClr>
                <a:schemeClr val="accent2"/>
              </a:buClr>
            </a:pPr>
            <a:r>
              <a:rPr lang="fi-FI" dirty="0" smtClean="0"/>
              <a:t>Olion tila voidaan vaihtaa metodien välityksellä</a:t>
            </a:r>
          </a:p>
          <a:p>
            <a:pPr lvl="1">
              <a:buClr>
                <a:schemeClr val="accent2"/>
              </a:buClr>
              <a:buNone/>
            </a:pPr>
            <a:endParaRPr lang="fi-FI" dirty="0" smtClean="0"/>
          </a:p>
          <a:p>
            <a:pPr eaLnBrk="1" hangingPunct="1"/>
            <a:endParaRPr lang="fi-FI" sz="2400" dirty="0" smtClean="0"/>
          </a:p>
        </p:txBody>
      </p:sp>
    </p:spTree>
    <p:extLst>
      <p:ext uri="{BB962C8B-B14F-4D97-AF65-F5344CB8AC3E}">
        <p14:creationId xmlns:p14="http://schemas.microsoft.com/office/powerpoint/2010/main" val="111834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Luokka ja olio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fi-FI" sz="2400" dirty="0" smtClean="0"/>
              <a:t>Luokka on myös tietotyyppi, samoin kuin ovat perustietotyypit (</a:t>
            </a:r>
            <a:r>
              <a:rPr lang="fi-FI" sz="2400" dirty="0" err="1" smtClean="0"/>
              <a:t>int</a:t>
            </a:r>
            <a:r>
              <a:rPr lang="fi-FI" sz="2400" dirty="0" smtClean="0"/>
              <a:t>, </a:t>
            </a:r>
            <a:r>
              <a:rPr lang="fi-FI" sz="2400" dirty="0" err="1" smtClean="0"/>
              <a:t>double</a:t>
            </a:r>
            <a:r>
              <a:rPr lang="fi-FI" sz="2400" dirty="0" smtClean="0"/>
              <a:t> </a:t>
            </a:r>
            <a:r>
              <a:rPr lang="fi-FI" sz="2400" dirty="0" err="1" smtClean="0"/>
              <a:t>jne</a:t>
            </a:r>
            <a:r>
              <a:rPr lang="fi-FI" sz="2400" dirty="0" smtClean="0"/>
              <a:t>). Luokasta voidaan luoda useita olioita, samoin kun esimerkiksi </a:t>
            </a:r>
            <a:r>
              <a:rPr lang="fi-FI" sz="2400" dirty="0" err="1" smtClean="0"/>
              <a:t>int-tietotyypistä</a:t>
            </a:r>
            <a:r>
              <a:rPr lang="fi-FI" sz="2400" dirty="0" smtClean="0"/>
              <a:t> voidaan luoda useita muuttujia.</a:t>
            </a:r>
          </a:p>
          <a:p>
            <a:pPr eaLnBrk="1" hangingPunct="1"/>
            <a:r>
              <a:rPr lang="fi-FI" sz="2400" dirty="0" smtClean="0"/>
              <a:t>Jokainen olio on jonkin luokan ilmentymä</a:t>
            </a:r>
          </a:p>
          <a:p>
            <a:pPr eaLnBrk="1" hangingPunct="1"/>
            <a:r>
              <a:rPr lang="fi-FI" sz="2400" dirty="0" smtClean="0"/>
              <a:t>Luokka määrittelee olion rakenteen ja käyttäytymisen</a:t>
            </a:r>
          </a:p>
          <a:p>
            <a:pPr eaLnBrk="1" hangingPunct="1"/>
            <a:r>
              <a:rPr lang="fi-FI" sz="2400" dirty="0" smtClean="0"/>
              <a:t>Ohjelma luo ajon aikana olioita, joilla on olion luokassa määritellyt jäsenmuuttujat ja metodit</a:t>
            </a:r>
          </a:p>
        </p:txBody>
      </p:sp>
    </p:spTree>
    <p:extLst>
      <p:ext uri="{BB962C8B-B14F-4D97-AF65-F5344CB8AC3E}">
        <p14:creationId xmlns:p14="http://schemas.microsoft.com/office/powerpoint/2010/main" val="111876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Oliosuunnittelu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fi-FI" sz="2000" dirty="0" smtClean="0"/>
              <a:t>Oliosuunnittelu on mallintamista, jossa luokka vastaa jotakin yleiskäsitettä</a:t>
            </a:r>
          </a:p>
          <a:p>
            <a:pPr eaLnBrk="1" hangingPunct="1"/>
            <a:r>
              <a:rPr lang="fi-FI" sz="2000" dirty="0" smtClean="0"/>
              <a:t>Esimerkiksi luokka Työntekijä voisi olla firman työntekijän malli, jossa on kaikille työntekijä yhteisiä ominaisuuksia ja toimintoja</a:t>
            </a:r>
          </a:p>
          <a:p>
            <a:pPr lvl="1" eaLnBrk="1" hangingPunct="1"/>
            <a:r>
              <a:rPr lang="fi-FI" sz="2000" dirty="0" smtClean="0"/>
              <a:t>Ominaisuudet (attribuutit eli jäsenmuuttujat): etunimi, sukunimi, osoite, palkka</a:t>
            </a:r>
          </a:p>
          <a:p>
            <a:pPr lvl="1" eaLnBrk="1" hangingPunct="1"/>
            <a:r>
              <a:rPr lang="fi-FI" sz="2000" dirty="0" smtClean="0"/>
              <a:t>Toiminnot (metodit): tietojen tulostaminen, palkankorotus…</a:t>
            </a:r>
          </a:p>
          <a:p>
            <a:pPr lvl="1" eaLnBrk="1" hangingPunct="1"/>
            <a:r>
              <a:rPr lang="fi-FI" sz="2000" dirty="0" smtClean="0"/>
              <a:t>Työntekijä-luokasta voidaan luoda useita olioita, esimerkiksi työntekijät Jaakko, Kari ja Matti. Kullakin näistä työntekijöistä on luokan Työntekijä määrittämät ominaisuudet. Kuhunkin työntekijään voidaan myös kohdistaa luokan määrittämiä toimintoja</a:t>
            </a:r>
          </a:p>
          <a:p>
            <a:r>
              <a:rPr lang="fi-FI" sz="2000" dirty="0" smtClean="0"/>
              <a:t>Muita esimerkkejä luokista:</a:t>
            </a:r>
          </a:p>
          <a:p>
            <a:pPr lvl="1"/>
            <a:r>
              <a:rPr lang="fi-FI" sz="1600" dirty="0" smtClean="0"/>
              <a:t>Yritys, työntekijä, päällikkö, ihminen</a:t>
            </a:r>
          </a:p>
          <a:p>
            <a:pPr lvl="1"/>
            <a:r>
              <a:rPr lang="fi-FI" sz="1600" dirty="0" smtClean="0"/>
              <a:t>Kirja, kirjasto, tekijä</a:t>
            </a:r>
            <a:endParaRPr lang="fi-FI" sz="1600" dirty="0"/>
          </a:p>
          <a:p>
            <a:pPr lvl="1"/>
            <a:r>
              <a:rPr lang="fi-FI" sz="1600" dirty="0" smtClean="0"/>
              <a:t>Käyttöliittymän ikkuna (</a:t>
            </a:r>
            <a:r>
              <a:rPr lang="fi-FI" sz="1600" dirty="0" err="1" smtClean="0"/>
              <a:t>Form</a:t>
            </a:r>
            <a:r>
              <a:rPr lang="fi-FI" sz="1600" dirty="0" smtClean="0"/>
              <a:t>), koordinaattipiste</a:t>
            </a:r>
          </a:p>
          <a:p>
            <a:pPr lvl="1"/>
            <a:endParaRPr lang="fi-FI" sz="1600" dirty="0" smtClean="0"/>
          </a:p>
        </p:txBody>
      </p:sp>
    </p:spTree>
    <p:extLst>
      <p:ext uri="{BB962C8B-B14F-4D97-AF65-F5344CB8AC3E}">
        <p14:creationId xmlns:p14="http://schemas.microsoft.com/office/powerpoint/2010/main" val="353947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ema">
  <a:themeElements>
    <a:clrScheme name="Toimist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oimi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oimist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8786</TotalTime>
  <Words>1404</Words>
  <Application>Microsoft Office PowerPoint</Application>
  <PresentationFormat>On-screen Show (4:3)</PresentationFormat>
  <Paragraphs>297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Office-teema</vt:lpstr>
      <vt:lpstr>Olio-ohjelmointi</vt:lpstr>
      <vt:lpstr>Kurssin tavoitteet</vt:lpstr>
      <vt:lpstr>Olio-ohjelmointi</vt:lpstr>
      <vt:lpstr>Kurssin sisältö</vt:lpstr>
      <vt:lpstr>Luokat ja oliot</vt:lpstr>
      <vt:lpstr>Olio</vt:lpstr>
      <vt:lpstr>Luokka</vt:lpstr>
      <vt:lpstr>Luokka ja olio</vt:lpstr>
      <vt:lpstr>Oliosuunnittelu</vt:lpstr>
      <vt:lpstr>Esimerkki: luokka Tyontekija</vt:lpstr>
      <vt:lpstr>Esimerkki: luokka Koordinaattipiste</vt:lpstr>
      <vt:lpstr>Uuden luokan lisääminen projektiin</vt:lpstr>
      <vt:lpstr>Luokan määrittely</vt:lpstr>
      <vt:lpstr>Luokan määrittely</vt:lpstr>
      <vt:lpstr>Luokan oliot</vt:lpstr>
      <vt:lpstr>Attribuutit eli jäsenmuuttujat</vt:lpstr>
      <vt:lpstr>Olion identiteetti</vt:lpstr>
      <vt:lpstr>Olion identiteetti</vt:lpstr>
      <vt:lpstr>Metodit</vt:lpstr>
      <vt:lpstr>Kapselointi, tiedon suojaus</vt:lpstr>
      <vt:lpstr>Metodit ja attribuutit</vt:lpstr>
      <vt:lpstr>Harjoitus</vt:lpstr>
      <vt:lpstr>Konstruktori eli rakentaja</vt:lpstr>
      <vt:lpstr>Olion luominen</vt:lpstr>
      <vt:lpstr>Olion tilan alustaminen</vt:lpstr>
      <vt:lpstr>Konstruktori</vt:lpstr>
      <vt:lpstr>Olion luominen</vt:lpstr>
      <vt:lpstr>Olioihin viittaavat muuttujat</vt:lpstr>
      <vt:lpstr>Viittausmuuttuja</vt:lpstr>
      <vt:lpstr>Viittausmuuttuja</vt:lpstr>
      <vt:lpstr>Viittausmuuttuja</vt:lpstr>
      <vt:lpstr>Olion metodien kutsuminen</vt:lpstr>
      <vt:lpstr>Olion metodien kutsuminen</vt:lpstr>
      <vt:lpstr>Viitteen kopioiminen</vt:lpstr>
      <vt:lpstr>Olioiden tuhoaminen</vt:lpstr>
      <vt:lpstr>Olioiden tuhoaminen</vt:lpstr>
      <vt:lpstr>Tehtäviä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Olio-ohjelmointi</dc:title>
  <dc:creator>Mäkelä, Petteri</dc:creator>
  <cp:lastModifiedBy>Mäkelä, Petteri</cp:lastModifiedBy>
  <cp:revision>20</cp:revision>
  <dcterms:created xsi:type="dcterms:W3CDTF">2014-10-28T10:48:52Z</dcterms:created>
  <dcterms:modified xsi:type="dcterms:W3CDTF">2014-11-05T10:17:30Z</dcterms:modified>
</cp:coreProperties>
</file>