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65" r:id="rId2"/>
  </p:sldMasterIdLst>
  <p:notesMasterIdLst>
    <p:notesMasterId r:id="rId10"/>
  </p:notesMasterIdLst>
  <p:handoutMasterIdLst>
    <p:handoutMasterId r:id="rId11"/>
  </p:handoutMasterIdLst>
  <p:sldIdLst>
    <p:sldId id="2791" r:id="rId3"/>
    <p:sldId id="2792" r:id="rId4"/>
    <p:sldId id="2797" r:id="rId5"/>
    <p:sldId id="2795" r:id="rId6"/>
    <p:sldId id="2796" r:id="rId7"/>
    <p:sldId id="2793" r:id="rId8"/>
    <p:sldId id="2794" r:id="rId9"/>
  </p:sldIdLst>
  <p:sldSz cx="9144000" cy="6858000" type="screen4x3"/>
  <p:notesSz cx="7099300" cy="10234613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FF"/>
    <a:srgbClr val="FF40FF"/>
    <a:srgbClr val="FF0080"/>
    <a:srgbClr val="B70064"/>
    <a:srgbClr val="9437FF"/>
    <a:srgbClr val="FF2600"/>
    <a:srgbClr val="000080"/>
    <a:srgbClr val="FFCFE0"/>
    <a:srgbClr val="FFC7D2"/>
    <a:srgbClr val="FFB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5"/>
    <p:restoredTop sz="95946" autoAdjust="0"/>
  </p:normalViewPr>
  <p:slideViewPr>
    <p:cSldViewPr snapToGrid="0">
      <p:cViewPr varScale="1">
        <p:scale>
          <a:sx n="110" d="100"/>
          <a:sy n="110" d="100"/>
        </p:scale>
        <p:origin x="1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1448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75" tIns="47988" rIns="95975" bIns="47988" numCol="1" anchor="t" anchorCtr="0" compatLnSpc="1">
            <a:prstTxWarp prst="textNoShape">
              <a:avLst/>
            </a:prstTxWarp>
          </a:bodyPr>
          <a:lstStyle>
            <a:lvl1pPr algn="l" defTabSz="960438">
              <a:defRPr sz="1300" b="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75" tIns="47988" rIns="95975" bIns="47988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 b="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75" tIns="47988" rIns="95975" bIns="47988" numCol="1" anchor="b" anchorCtr="0" compatLnSpc="1">
            <a:prstTxWarp prst="textNoShape">
              <a:avLst/>
            </a:prstTxWarp>
          </a:bodyPr>
          <a:lstStyle>
            <a:lvl1pPr algn="l" defTabSz="960438">
              <a:defRPr sz="1300" b="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75" tIns="47988" rIns="95975" bIns="47988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 b="0"/>
            </a:lvl1pPr>
          </a:lstStyle>
          <a:p>
            <a:fld id="{AE4DBF8A-1436-904D-A84C-C9AE5D748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043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>
            <a:lvl1pPr algn="l" defTabSz="989013">
              <a:defRPr sz="1300" b="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 b="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7" tIns="49523" rIns="99047" bIns="49523" numCol="1" anchor="b" anchorCtr="0" compatLnSpc="1">
            <a:prstTxWarp prst="textNoShape">
              <a:avLst/>
            </a:prstTxWarp>
          </a:bodyPr>
          <a:lstStyle>
            <a:lvl1pPr algn="l" defTabSz="989013">
              <a:defRPr sz="1300" b="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7" tIns="49523" rIns="99047" bIns="49523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 b="0"/>
            </a:lvl1pPr>
          </a:lstStyle>
          <a:p>
            <a:fld id="{3F7FE10F-4A96-154B-BC64-1F0CA3E3F6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94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kern="1200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chapter goals:</a:t>
            </a:r>
            <a:r>
              <a:rPr lang="en-US" sz="3200" kern="1200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understand principles behind network layer services, focusing on data plane: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how 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generalized forwarding</a:t>
            </a:r>
          </a:p>
          <a:p>
            <a:pPr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instantiation, implementation in the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E10F-4A96-154B-BC64-1F0CA3E3F688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7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kern="1200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chapter goals:</a:t>
            </a:r>
            <a:r>
              <a:rPr lang="en-US" sz="3200" kern="1200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understand principles behind network layer services, focusing on data plane: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how 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generalized forwarding</a:t>
            </a:r>
          </a:p>
          <a:p>
            <a:pPr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instantiation, implementation in the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E10F-4A96-154B-BC64-1F0CA3E3F688}" type="slidenum">
              <a:rPr lang="en-US" altLang="en-US" smtClean="0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3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>
            <a:spLocks noChangeArrowheads="1"/>
          </p:cNvSpPr>
          <p:nvPr userDrawn="1"/>
        </p:nvSpPr>
        <p:spPr bwMode="auto">
          <a:xfrm>
            <a:off x="685800" y="2127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86300"/>
            <a:ext cx="6400800" cy="1225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5125" y="6423025"/>
            <a:ext cx="4035425" cy="298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3225" y="64230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229C0E1-DDDD-4743-B6F8-719472900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3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3C8C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0D230-B0AA-734B-9269-0ACDACD68F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5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646F6-B727-B74A-8752-8A9B260C0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45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54F8E42A-5261-BA46-B931-8DC1D408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32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884CE0B8-206B-4A4E-BBB9-FF352479F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2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>
            <a:spLocks noChangeArrowheads="1"/>
          </p:cNvSpPr>
          <p:nvPr userDrawn="1"/>
        </p:nvSpPr>
        <p:spPr bwMode="auto">
          <a:xfrm>
            <a:off x="685800" y="2127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86300"/>
            <a:ext cx="6400800" cy="1225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5125" y="6423025"/>
            <a:ext cx="4035425" cy="298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3225" y="64230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229C0E1-DDDD-4743-B6F8-719472900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3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35" y="39688"/>
            <a:ext cx="8916426" cy="7381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0FF"/>
              </a:buClr>
              <a:defRPr>
                <a:solidFill>
                  <a:srgbClr val="0080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68CBF-D432-B646-99C0-CCECDE3B9B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5125" y="6315075"/>
            <a:ext cx="4035425" cy="4064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4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5125" y="6315075"/>
            <a:ext cx="4035425" cy="4064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25EDE-2C7C-5442-88DD-FF0B1967A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4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7" y="42863"/>
            <a:ext cx="8896786" cy="738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6825"/>
            <a:ext cx="40386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6825"/>
            <a:ext cx="40386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5125" y="6315075"/>
            <a:ext cx="4035425" cy="406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D9FA2-137C-CD46-931C-6C035FD002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70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4453C-B51D-4349-8959-BD9AC780AC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4387" y="42863"/>
            <a:ext cx="8916426" cy="738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5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35" y="39688"/>
            <a:ext cx="8916426" cy="7381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0FF"/>
              </a:buClr>
              <a:defRPr>
                <a:solidFill>
                  <a:srgbClr val="0080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68CBF-D432-B646-99C0-CCECDE3B9B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5125" y="6315075"/>
            <a:ext cx="4035425" cy="4064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A8BBD-9421-604C-A126-826CC79FA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683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3C8C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40784-ADCD-1946-A27E-C2FF43A10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385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3C8C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738A1-2580-6248-B21C-82126722E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810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3C8C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C6A84-4D41-5A46-9049-F69096ED7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719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3C8C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0D230-B0AA-734B-9269-0ACDACD68F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528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646F6-B727-B74A-8752-8A9B260C0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454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54F8E42A-5261-BA46-B931-8DC1D408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324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884CE0B8-206B-4A4E-BBB9-FF352479F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22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  <a:endParaRPr lang="en-US">
              <a:latin typeface="Times New Roman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087379E-3E39-3F42-A6FA-D7A2FB0B3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26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4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5125" y="6315075"/>
            <a:ext cx="4035425" cy="4064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25EDE-2C7C-5442-88DD-FF0B1967A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7" y="42863"/>
            <a:ext cx="8896786" cy="738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6825"/>
            <a:ext cx="40386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6825"/>
            <a:ext cx="40386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5125" y="6315075"/>
            <a:ext cx="4035425" cy="406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D9FA2-137C-CD46-931C-6C035FD002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7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4453C-B51D-4349-8959-BD9AC780AC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4387" y="42863"/>
            <a:ext cx="8916426" cy="738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5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A8BBD-9421-604C-A126-826CC79FA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68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3C8C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40784-ADCD-1946-A27E-C2FF43A10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38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3C8C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738A1-2580-6248-B21C-82126722E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8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H="1">
            <a:off x="0" y="777875"/>
            <a:ext cx="9144000" cy="0"/>
          </a:xfrm>
          <a:prstGeom prst="line">
            <a:avLst/>
          </a:prstGeom>
          <a:noFill/>
          <a:ln w="38100">
            <a:solidFill>
              <a:srgbClr val="3C8C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C6A84-4D41-5A46-9049-F69096ED7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71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825" y="42863"/>
            <a:ext cx="8916988" cy="7381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938213"/>
            <a:ext cx="8542338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bg1">
                    <a:lumMod val="6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5125" y="6245225"/>
            <a:ext cx="4035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A6A6A6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3050" y="6315075"/>
            <a:ext cx="10334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A6A6A6"/>
                </a:solidFill>
              </a:defRPr>
            </a:lvl1pPr>
          </a:lstStyle>
          <a:p>
            <a:fld id="{3C15B9AF-399A-404B-A5E2-7C1455946B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5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46" r:id="rId11"/>
    <p:sldLayoutId id="2147484156" r:id="rId12"/>
    <p:sldLayoutId id="2147484158" r:id="rId13"/>
    <p:sldLayoutId id="2147484164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ln>
            <a:solidFill>
              <a:srgbClr val="000000"/>
            </a:solidFill>
          </a:ln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Book Antiqua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80000"/>
        <a:buFont typeface="Wingdings" charset="2"/>
        <a:buChar char="§"/>
        <a:defRPr sz="2400">
          <a:solidFill>
            <a:srgbClr val="0080FF"/>
          </a:solidFill>
          <a:latin typeface="Arial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825" y="42863"/>
            <a:ext cx="8916988" cy="7381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938213"/>
            <a:ext cx="8542338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bg1">
                    <a:lumMod val="6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5125" y="6245225"/>
            <a:ext cx="4035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A6A6A6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r>
              <a:rPr lang="en-US"/>
              <a:t>vumanfredi@wesleyan.edu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3050" y="6315075"/>
            <a:ext cx="10334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A6A6A6"/>
                </a:solidFill>
              </a:defRPr>
            </a:lvl1pPr>
          </a:lstStyle>
          <a:p>
            <a:fld id="{3C15B9AF-399A-404B-A5E2-7C1455946B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ln>
            <a:solidFill>
              <a:srgbClr val="000000"/>
            </a:solidFill>
          </a:ln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Book Antiqua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80000"/>
        <a:buFont typeface="Wingdings" charset="2"/>
        <a:buChar char="§"/>
        <a:defRPr sz="2400">
          <a:solidFill>
            <a:srgbClr val="0080FF"/>
          </a:solidFill>
          <a:latin typeface="Arial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3/bitwise_operators_example.htm" TargetMode="External"/><Relationship Id="rId2" Type="http://schemas.openxmlformats.org/officeDocument/2006/relationships/hyperlink" Target="https://wiki.python.org/moin/BitwiseOperators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INTERNET CONTROL MESSAGE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vumanfredi@wesleyan.edu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5EDE-2C7C-5442-88DD-FF0B1967AE7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28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 (ICMP)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>
          <a:xfrm>
            <a:off x="269875" y="938213"/>
            <a:ext cx="4325937" cy="52673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Used by hosts &amp; routers to communicate network-level information</a:t>
            </a:r>
          </a:p>
          <a:p>
            <a:pPr lvl="1"/>
            <a:r>
              <a:rPr lang="en-US" dirty="0"/>
              <a:t>error reporting</a:t>
            </a:r>
          </a:p>
          <a:p>
            <a:pPr lvl="2"/>
            <a:r>
              <a:rPr lang="en-US" dirty="0"/>
              <a:t>unreachable host, network, port, protocol</a:t>
            </a:r>
          </a:p>
          <a:p>
            <a:pPr lvl="1"/>
            <a:r>
              <a:rPr lang="en-US" dirty="0"/>
              <a:t>echo request/reply </a:t>
            </a:r>
          </a:p>
          <a:p>
            <a:pPr lvl="2"/>
            <a:r>
              <a:rPr lang="en-US" dirty="0"/>
              <a:t>used by ping</a:t>
            </a:r>
          </a:p>
          <a:p>
            <a:pPr lvl="1"/>
            <a:r>
              <a:rPr lang="en-US" dirty="0"/>
              <a:t>network-layer </a:t>
            </a:r>
            <a:r>
              <a:rPr lang="en-US" altLang="ja-JP" dirty="0"/>
              <a:t>above IP</a:t>
            </a:r>
          </a:p>
          <a:p>
            <a:pPr lvl="2"/>
            <a:r>
              <a:rPr lang="en-US" dirty="0"/>
              <a:t>ICMP </a:t>
            </a:r>
            <a:r>
              <a:rPr lang="en-US" dirty="0" err="1"/>
              <a:t>msgs</a:t>
            </a:r>
            <a:r>
              <a:rPr lang="en-US" dirty="0"/>
              <a:t> carried in IP </a:t>
            </a:r>
            <a:r>
              <a:rPr lang="en-US" dirty="0" err="1"/>
              <a:t>pkts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ICMP message</a:t>
            </a:r>
          </a:p>
          <a:p>
            <a:pPr lvl="1"/>
            <a:r>
              <a:rPr lang="en-US" dirty="0"/>
              <a:t>ICMP header: 8 bytes</a:t>
            </a:r>
          </a:p>
          <a:p>
            <a:pPr lvl="1"/>
            <a:r>
              <a:rPr lang="en-US" dirty="0"/>
              <a:t>Start with type and code fields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4842823" y="1188936"/>
            <a:ext cx="430117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 u="sng" dirty="0">
                <a:solidFill>
                  <a:prstClr val="black"/>
                </a:solidFill>
              </a:rPr>
              <a:t>Type</a:t>
            </a:r>
            <a:r>
              <a:rPr lang="en-US" sz="1800" b="0" dirty="0">
                <a:solidFill>
                  <a:prstClr val="black"/>
                </a:solidFill>
              </a:rPr>
              <a:t>  </a:t>
            </a:r>
            <a:r>
              <a:rPr lang="en-US" sz="1800" b="0" u="sng" dirty="0">
                <a:solidFill>
                  <a:prstClr val="black"/>
                </a:solidFill>
              </a:rPr>
              <a:t>Code</a:t>
            </a:r>
            <a:r>
              <a:rPr lang="en-US" sz="1800" b="0" dirty="0">
                <a:solidFill>
                  <a:prstClr val="black"/>
                </a:solidFill>
              </a:rPr>
              <a:t>  D</a:t>
            </a:r>
            <a:r>
              <a:rPr lang="en-US" sz="1800" b="0" u="sng" dirty="0">
                <a:solidFill>
                  <a:prstClr val="black"/>
                </a:solidFill>
              </a:rPr>
              <a:t>escription</a:t>
            </a:r>
            <a:endParaRPr lang="en-US" sz="1800" b="0" dirty="0">
              <a:solidFill>
                <a:prstClr val="black"/>
              </a:solidFill>
            </a:endParaRPr>
          </a:p>
          <a:p>
            <a:pPr algn="l"/>
            <a:r>
              <a:rPr lang="en-US" sz="1800" b="0" dirty="0">
                <a:solidFill>
                  <a:srgbClr val="FF40FF"/>
                </a:solidFill>
              </a:rPr>
              <a:t>0        0         echo reply (ping)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3        0         </a:t>
            </a:r>
            <a:r>
              <a:rPr lang="en-US" sz="1800" b="0" dirty="0" err="1">
                <a:solidFill>
                  <a:prstClr val="black"/>
                </a:solidFill>
              </a:rPr>
              <a:t>dest</a:t>
            </a:r>
            <a:r>
              <a:rPr lang="en-US" sz="1800" b="0" dirty="0">
                <a:solidFill>
                  <a:prstClr val="black"/>
                </a:solidFill>
              </a:rPr>
              <a:t>. network unreachable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3        1         </a:t>
            </a:r>
            <a:r>
              <a:rPr lang="en-US" sz="1800" b="0" dirty="0" err="1">
                <a:solidFill>
                  <a:prstClr val="black"/>
                </a:solidFill>
              </a:rPr>
              <a:t>dest</a:t>
            </a:r>
            <a:r>
              <a:rPr lang="en-US" sz="1800" b="0" dirty="0">
                <a:solidFill>
                  <a:prstClr val="black"/>
                </a:solidFill>
              </a:rPr>
              <a:t> host unreachable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3        2         </a:t>
            </a:r>
            <a:r>
              <a:rPr lang="en-US" sz="1800" b="0" dirty="0" err="1">
                <a:solidFill>
                  <a:prstClr val="black"/>
                </a:solidFill>
              </a:rPr>
              <a:t>dest</a:t>
            </a:r>
            <a:r>
              <a:rPr lang="en-US" sz="1800" b="0" dirty="0">
                <a:solidFill>
                  <a:prstClr val="black"/>
                </a:solidFill>
              </a:rPr>
              <a:t> protocol unreachable</a:t>
            </a:r>
          </a:p>
          <a:p>
            <a:pPr algn="l"/>
            <a:r>
              <a:rPr lang="en-US" sz="1800" b="0" dirty="0">
                <a:solidFill>
                  <a:srgbClr val="FF40FF"/>
                </a:solidFill>
              </a:rPr>
              <a:t>3        3         </a:t>
            </a:r>
            <a:r>
              <a:rPr lang="en-US" sz="1800" b="0" dirty="0" err="1">
                <a:solidFill>
                  <a:srgbClr val="FF40FF"/>
                </a:solidFill>
              </a:rPr>
              <a:t>dest</a:t>
            </a:r>
            <a:r>
              <a:rPr lang="en-US" sz="1800" b="0" dirty="0">
                <a:solidFill>
                  <a:srgbClr val="FF40FF"/>
                </a:solidFill>
              </a:rPr>
              <a:t> port unreachable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3        6         </a:t>
            </a:r>
            <a:r>
              <a:rPr lang="en-US" sz="1800" b="0" dirty="0" err="1">
                <a:solidFill>
                  <a:prstClr val="black"/>
                </a:solidFill>
              </a:rPr>
              <a:t>dest</a:t>
            </a:r>
            <a:r>
              <a:rPr lang="en-US" sz="1800" b="0" dirty="0">
                <a:solidFill>
                  <a:prstClr val="black"/>
                </a:solidFill>
              </a:rPr>
              <a:t> network unknown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3        7         </a:t>
            </a:r>
            <a:r>
              <a:rPr lang="en-US" sz="1800" b="0" dirty="0" err="1">
                <a:solidFill>
                  <a:prstClr val="black"/>
                </a:solidFill>
              </a:rPr>
              <a:t>dest</a:t>
            </a:r>
            <a:r>
              <a:rPr lang="en-US" sz="1800" b="0" dirty="0">
                <a:solidFill>
                  <a:prstClr val="black"/>
                </a:solidFill>
              </a:rPr>
              <a:t> host unknown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4        0         source quench (congestion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                     control - not used)</a:t>
            </a:r>
          </a:p>
          <a:p>
            <a:pPr algn="l"/>
            <a:r>
              <a:rPr lang="en-US" sz="1800" b="0" dirty="0">
                <a:solidFill>
                  <a:srgbClr val="FF40FF"/>
                </a:solidFill>
              </a:rPr>
              <a:t>8        0         echo request (ping)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9        0         route advertisement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10      0         router discovery</a:t>
            </a:r>
          </a:p>
          <a:p>
            <a:pPr algn="l"/>
            <a:r>
              <a:rPr lang="en-US" sz="1800" b="0" dirty="0">
                <a:solidFill>
                  <a:srgbClr val="FF40FF"/>
                </a:solidFill>
              </a:rPr>
              <a:t>11      0         TTL expired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</a:rPr>
              <a:t>12      0         bad IP header</a:t>
            </a:r>
          </a:p>
          <a:p>
            <a:pPr algn="l"/>
            <a:endParaRPr lang="en-US" sz="1800" b="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CBF-D432-B646-99C0-CCECDE3B9BC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Sender</a:t>
            </a:r>
          </a:p>
          <a:p>
            <a:pPr marL="285750" lvl="1" indent="0">
              <a:buNone/>
            </a:pPr>
            <a:r>
              <a:rPr lang="en-US" dirty="0"/>
              <a:t>Send ICMP echo with the current timestamp </a:t>
            </a:r>
          </a:p>
          <a:p>
            <a:pPr marL="0" indent="0">
              <a:buNone/>
            </a:pPr>
            <a:r>
              <a:rPr lang="en-US" dirty="0"/>
              <a:t>Destination</a:t>
            </a:r>
          </a:p>
          <a:p>
            <a:pPr marL="285750" lvl="1" indent="0">
              <a:buNone/>
            </a:pPr>
            <a:r>
              <a:rPr lang="en-US" dirty="0"/>
              <a:t>Send ICMP reply (with the original payload in ICMP echo copied)</a:t>
            </a:r>
          </a:p>
          <a:p>
            <a:pPr marL="2857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Sender</a:t>
            </a:r>
          </a:p>
          <a:p>
            <a:pPr marL="285750" lvl="1" indent="0">
              <a:buNone/>
            </a:pPr>
            <a:r>
              <a:rPr lang="en-US" dirty="0"/>
              <a:t>Get the current time</a:t>
            </a:r>
          </a:p>
          <a:p>
            <a:pPr marL="285750" lvl="1" indent="0">
              <a:buNone/>
            </a:pPr>
            <a:r>
              <a:rPr lang="en-US" dirty="0"/>
              <a:t>Get the time carried in ICMP reply</a:t>
            </a:r>
          </a:p>
          <a:p>
            <a:pPr marL="285750" lvl="1" indent="0">
              <a:buNone/>
            </a:pPr>
            <a:r>
              <a:rPr lang="en-US" dirty="0"/>
              <a:t>Difference: one instance of RTT</a:t>
            </a:r>
          </a:p>
          <a:p>
            <a:pPr marL="2857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more details in PA2 document</a:t>
            </a:r>
          </a:p>
          <a:p>
            <a:pPr marL="2857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CBF-D432-B646-99C0-CCECDE3B9BC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BIT-WISE OPERATIONS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NETWORK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vumanfredi@wesleyan.edu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5EDE-2C7C-5442-88DD-FF0B1967AE7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6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Bit-wise operations on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9874" y="938213"/>
            <a:ext cx="9062811" cy="52673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x &lt;&lt; y</a:t>
            </a:r>
          </a:p>
          <a:p>
            <a:pPr lvl="1"/>
            <a:r>
              <a:rPr lang="en-US" sz="1800" dirty="0"/>
              <a:t>returns x with bits shifted to left by y places </a:t>
            </a:r>
          </a:p>
          <a:p>
            <a:pPr lvl="2"/>
            <a:r>
              <a:rPr lang="en-US" sz="1600" dirty="0"/>
              <a:t>new bits on right-hand-side are zeros</a:t>
            </a:r>
          </a:p>
          <a:p>
            <a:pPr lvl="2"/>
            <a:r>
              <a:rPr lang="en-US" sz="1600" dirty="0"/>
              <a:t>same as multiplying x by 2</a:t>
            </a:r>
            <a:r>
              <a:rPr lang="en-US" sz="1600" baseline="30000" dirty="0"/>
              <a:t>y</a:t>
            </a:r>
          </a:p>
          <a:p>
            <a:pPr marL="0" indent="0">
              <a:buNone/>
            </a:pPr>
            <a:r>
              <a:rPr lang="en-US" sz="2000" dirty="0"/>
              <a:t>x &gt;&gt; y</a:t>
            </a:r>
          </a:p>
          <a:p>
            <a:pPr lvl="1"/>
            <a:r>
              <a:rPr lang="en-US" sz="1800" dirty="0"/>
              <a:t>returns x with bits shifted to right by y places</a:t>
            </a:r>
          </a:p>
          <a:p>
            <a:pPr lvl="2"/>
            <a:r>
              <a:rPr lang="en-US" sz="1600" dirty="0"/>
              <a:t>same as dividing x by 2</a:t>
            </a:r>
            <a:r>
              <a:rPr lang="en-US" sz="1600" baseline="30000" dirty="0"/>
              <a:t>y</a:t>
            </a:r>
          </a:p>
          <a:p>
            <a:pPr marL="0" indent="0">
              <a:buNone/>
            </a:pPr>
            <a:r>
              <a:rPr lang="en-US" sz="2000" dirty="0"/>
              <a:t>x &amp; y</a:t>
            </a:r>
          </a:p>
          <a:p>
            <a:pPr lvl="1"/>
            <a:r>
              <a:rPr lang="en-US" sz="1800" dirty="0"/>
              <a:t>does a bitwise and</a:t>
            </a:r>
          </a:p>
          <a:p>
            <a:pPr lvl="2"/>
            <a:r>
              <a:rPr lang="en-US" sz="1600" dirty="0"/>
              <a:t>each bit of output is 1 if corresponding bit of x AND of y is 1, otherwise 0</a:t>
            </a:r>
          </a:p>
          <a:p>
            <a:pPr marL="0" indent="0">
              <a:buNone/>
            </a:pPr>
            <a:r>
              <a:rPr lang="en-US" sz="2000" dirty="0"/>
              <a:t>~ x</a:t>
            </a:r>
          </a:p>
          <a:p>
            <a:pPr lvl="1"/>
            <a:r>
              <a:rPr lang="en-US" sz="1800" dirty="0"/>
              <a:t>returns complement of x</a:t>
            </a:r>
          </a:p>
          <a:p>
            <a:pPr lvl="2"/>
            <a:r>
              <a:rPr lang="en-US" sz="1600" dirty="0"/>
              <a:t>number you get by switching each 1 for 0 and each 0 for 1</a:t>
            </a:r>
          </a:p>
          <a:p>
            <a:pPr marL="0" indent="0">
              <a:buNone/>
            </a:pPr>
            <a:r>
              <a:rPr lang="en-US" sz="2000" dirty="0"/>
              <a:t>E.g.,</a:t>
            </a:r>
          </a:p>
          <a:p>
            <a:pPr lvl="1"/>
            <a:r>
              <a:rPr lang="en-US" sz="1800" dirty="0"/>
              <a:t>use to pack </a:t>
            </a:r>
            <a:r>
              <a:rPr lang="en-US" sz="1800" dirty="0" err="1"/>
              <a:t>ip_version</a:t>
            </a:r>
            <a:r>
              <a:rPr lang="en-US" sz="1800" dirty="0"/>
              <a:t> and </a:t>
            </a:r>
            <a:r>
              <a:rPr lang="en-US" sz="1800" dirty="0" err="1"/>
              <a:t>ip</a:t>
            </a:r>
            <a:r>
              <a:rPr lang="en-US" sz="1800" dirty="0"/>
              <a:t> header length into 8 bits</a:t>
            </a:r>
          </a:p>
          <a:p>
            <a:pPr marL="228600" indent="0">
              <a:buNone/>
            </a:pPr>
            <a:endParaRPr lang="en-US" sz="2000" baseline="3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5EDE-2C7C-5442-88DD-FF0B1967AE7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03535" y="6114509"/>
            <a:ext cx="8656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prstClr val="black"/>
                </a:solidFill>
                <a:hlinkClick r:id="rId2"/>
              </a:rPr>
              <a:t>https://wiki.python.org/moin/BitwiseOperators</a:t>
            </a:r>
            <a:endParaRPr lang="en-US" sz="1800" b="0" dirty="0">
              <a:solidFill>
                <a:prstClr val="black"/>
              </a:solidFill>
            </a:endParaRPr>
          </a:p>
          <a:p>
            <a:r>
              <a:rPr lang="en-US" sz="1800" b="0" dirty="0">
                <a:solidFill>
                  <a:prstClr val="black"/>
                </a:solidFill>
                <a:hlinkClick r:id="rId3"/>
              </a:rPr>
              <a:t>https://www.tutorialspoint.com/python3/bitwise_operators_example.htm</a:t>
            </a:r>
            <a:endParaRPr lang="en-US" sz="18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2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>
          <a:xfrm>
            <a:off x="269875" y="938214"/>
            <a:ext cx="4782640" cy="41073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cs typeface="+mn-cs"/>
              </a:rPr>
              <a:t>S</a:t>
            </a:r>
            <a:r>
              <a:rPr lang="en-US" sz="2400" dirty="0">
                <a:cs typeface="+mn-cs"/>
              </a:rPr>
              <a:t>ource sends series of UDP datagram to destination</a:t>
            </a:r>
          </a:p>
          <a:p>
            <a:pPr marL="565150" lvl="1" indent="-222250">
              <a:defRPr/>
            </a:pPr>
            <a:r>
              <a:rPr lang="en-US" sz="2000" dirty="0"/>
              <a:t>first set has TTL =1</a:t>
            </a:r>
          </a:p>
          <a:p>
            <a:pPr marL="565150" lvl="1" indent="-222250">
              <a:defRPr/>
            </a:pPr>
            <a:r>
              <a:rPr lang="en-US" sz="2000" dirty="0"/>
              <a:t>second set has TTL=2, etc.</a:t>
            </a:r>
          </a:p>
          <a:p>
            <a:pPr marL="565150" lvl="1" indent="-222250">
              <a:defRPr/>
            </a:pPr>
            <a:r>
              <a:rPr lang="en-US" sz="2000" dirty="0"/>
              <a:t>unlikely port number</a:t>
            </a:r>
          </a:p>
          <a:p>
            <a:pPr marL="565150" lvl="1" indent="-222250"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400" dirty="0">
                <a:cs typeface="+mn-cs"/>
              </a:rPr>
              <a:t>When </a:t>
            </a:r>
            <a:r>
              <a:rPr lang="en-US" sz="2400" i="1" dirty="0">
                <a:cs typeface="+mn-cs"/>
              </a:rPr>
              <a:t>n</a:t>
            </a:r>
            <a:r>
              <a:rPr lang="en-US" sz="2400" dirty="0">
                <a:cs typeface="+mn-cs"/>
              </a:rPr>
              <a:t>th set arrives to nth router</a:t>
            </a:r>
          </a:p>
          <a:p>
            <a:pPr marL="523875" lvl="1" indent="-180975">
              <a:defRPr/>
            </a:pPr>
            <a:r>
              <a:rPr lang="en-US" sz="2000" dirty="0"/>
              <a:t>router discards and sends source ICMP message (type 11, code 0)</a:t>
            </a:r>
          </a:p>
          <a:p>
            <a:pPr marL="523875" lvl="1" indent="-180975">
              <a:defRPr/>
            </a:pPr>
            <a:r>
              <a:rPr lang="en-US" sz="2000" dirty="0"/>
              <a:t>ICMP message includes name of router &amp; IP address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14565" y="965201"/>
            <a:ext cx="4129436" cy="110776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cs typeface="+mn-cs"/>
              </a:rPr>
              <a:t>When ICMP </a:t>
            </a:r>
            <a:r>
              <a:rPr lang="en-US" sz="2400" dirty="0" err="1">
                <a:cs typeface="+mn-cs"/>
              </a:rPr>
              <a:t>msg</a:t>
            </a:r>
            <a:r>
              <a:rPr lang="en-US" sz="2400" dirty="0">
                <a:cs typeface="+mn-cs"/>
              </a:rPr>
              <a:t> arrives</a:t>
            </a:r>
          </a:p>
          <a:p>
            <a:pPr lvl="1">
              <a:defRPr/>
            </a:pPr>
            <a:r>
              <a:rPr lang="en-US" sz="2000" dirty="0">
                <a:cs typeface="+mn-cs"/>
              </a:rPr>
              <a:t>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5014565" y="2175004"/>
            <a:ext cx="3908074" cy="2365764"/>
          </a:xfrm>
          <a:prstGeom prst="rect">
            <a:avLst/>
          </a:prstGeom>
          <a:noFill/>
          <a:ln>
            <a:solidFill>
              <a:srgbClr val="FF40FF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endParaRPr lang="en-US" sz="800" b="0" dirty="0">
              <a:solidFill>
                <a:srgbClr val="FF40FF"/>
              </a:solidFill>
              <a:ea typeface="Arial" charset="0"/>
              <a:cs typeface="Arial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b="0" dirty="0">
                <a:solidFill>
                  <a:srgbClr val="FF40FF"/>
                </a:solidFill>
                <a:ea typeface="Arial" charset="0"/>
                <a:cs typeface="Arial" charset="0"/>
              </a:rPr>
              <a:t>Stopping criteria</a:t>
            </a:r>
          </a:p>
          <a:p>
            <a:pPr algn="l"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b="0" dirty="0">
                <a:solidFill>
                  <a:prstClr val="black"/>
                </a:solidFill>
                <a:ea typeface="Arial" charset="0"/>
                <a:cs typeface="Arial" charset="0"/>
              </a:rPr>
              <a:t>UDP datagram eventually arrives at </a:t>
            </a:r>
            <a:r>
              <a:rPr lang="en-US" b="0" dirty="0" err="1">
                <a:solidFill>
                  <a:prstClr val="black"/>
                </a:solidFill>
                <a:ea typeface="Arial" charset="0"/>
                <a:cs typeface="Arial" charset="0"/>
              </a:rPr>
              <a:t>dst</a:t>
            </a:r>
            <a:r>
              <a:rPr lang="en-US" b="0" dirty="0">
                <a:solidFill>
                  <a:prstClr val="black"/>
                </a:solidFill>
                <a:ea typeface="Arial" charset="0"/>
                <a:cs typeface="Arial" charset="0"/>
              </a:rPr>
              <a:t> host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b="0" dirty="0" err="1">
                <a:solidFill>
                  <a:prstClr val="black"/>
                </a:solidFill>
                <a:ea typeface="Arial" charset="0"/>
                <a:cs typeface="Arial" charset="0"/>
              </a:rPr>
              <a:t>dst</a:t>
            </a:r>
            <a:r>
              <a:rPr lang="en-US" b="0" dirty="0">
                <a:solidFill>
                  <a:prstClr val="black"/>
                </a:solidFill>
                <a:ea typeface="Arial" charset="0"/>
                <a:cs typeface="Arial" charset="0"/>
              </a:rPr>
              <a:t> returns ICMP </a:t>
            </a:r>
            <a:r>
              <a:rPr lang="ja-JP" altLang="en-US" b="0" dirty="0">
                <a:solidFill>
                  <a:prstClr val="black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b="0" dirty="0">
                <a:solidFill>
                  <a:prstClr val="black"/>
                </a:solidFill>
                <a:ea typeface="Arial" charset="0"/>
                <a:cs typeface="Arial" charset="0"/>
              </a:rPr>
              <a:t>port unreachable</a:t>
            </a:r>
            <a:r>
              <a:rPr lang="ja-JP" altLang="en-US" b="0" dirty="0">
                <a:solidFill>
                  <a:prstClr val="black"/>
                </a:solidFill>
                <a:ea typeface="Arial" charset="0"/>
                <a:cs typeface="Arial" charset="0"/>
              </a:rPr>
              <a:t>”</a:t>
            </a:r>
            <a:r>
              <a:rPr lang="en-US" altLang="ja-JP" b="0" dirty="0">
                <a:solidFill>
                  <a:prstClr val="black"/>
                </a:solidFill>
                <a:ea typeface="Arial" charset="0"/>
                <a:cs typeface="Arial" charset="0"/>
              </a:rPr>
              <a:t> message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b="0" dirty="0">
                <a:solidFill>
                  <a:prstClr val="black"/>
                </a:solidFill>
                <a:ea typeface="Arial" charset="0"/>
                <a:cs typeface="Arial" charset="0"/>
              </a:rPr>
              <a:t>source stops</a:t>
            </a:r>
          </a:p>
        </p:txBody>
      </p:sp>
      <p:sp>
        <p:nvSpPr>
          <p:cNvPr id="110600" name="Line 38"/>
          <p:cNvSpPr>
            <a:spLocks noChangeShapeType="1"/>
          </p:cNvSpPr>
          <p:nvPr/>
        </p:nvSpPr>
        <p:spPr bwMode="auto">
          <a:xfrm>
            <a:off x="1662062" y="5456339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01" name="Line 105"/>
          <p:cNvSpPr>
            <a:spLocks noChangeShapeType="1"/>
          </p:cNvSpPr>
          <p:nvPr/>
        </p:nvSpPr>
        <p:spPr bwMode="auto">
          <a:xfrm flipV="1">
            <a:off x="2455812" y="5507139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02" name="Line 106"/>
          <p:cNvSpPr>
            <a:spLocks noChangeShapeType="1"/>
          </p:cNvSpPr>
          <p:nvPr/>
        </p:nvSpPr>
        <p:spPr bwMode="auto">
          <a:xfrm>
            <a:off x="3390850" y="5491264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03" name="Line 108"/>
          <p:cNvSpPr>
            <a:spLocks noChangeShapeType="1"/>
          </p:cNvSpPr>
          <p:nvPr/>
        </p:nvSpPr>
        <p:spPr bwMode="auto">
          <a:xfrm flipH="1">
            <a:off x="3152725" y="5222977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04" name="Line 113"/>
          <p:cNvSpPr>
            <a:spLocks noChangeShapeType="1"/>
          </p:cNvSpPr>
          <p:nvPr/>
        </p:nvSpPr>
        <p:spPr bwMode="auto">
          <a:xfrm flipH="1">
            <a:off x="4367162" y="5551589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05" name="Line 260"/>
          <p:cNvSpPr>
            <a:spLocks noChangeShapeType="1"/>
          </p:cNvSpPr>
          <p:nvPr/>
        </p:nvSpPr>
        <p:spPr bwMode="auto">
          <a:xfrm>
            <a:off x="5486350" y="5516664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06" name="Line 261"/>
          <p:cNvSpPr>
            <a:spLocks noChangeShapeType="1"/>
          </p:cNvSpPr>
          <p:nvPr/>
        </p:nvSpPr>
        <p:spPr bwMode="auto">
          <a:xfrm flipH="1">
            <a:off x="6424562" y="5462689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07" name="Line 291"/>
          <p:cNvSpPr>
            <a:spLocks noChangeShapeType="1"/>
          </p:cNvSpPr>
          <p:nvPr/>
        </p:nvSpPr>
        <p:spPr bwMode="auto">
          <a:xfrm>
            <a:off x="3120975" y="5623027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08" name="Line 292"/>
          <p:cNvSpPr>
            <a:spLocks noChangeShapeType="1"/>
          </p:cNvSpPr>
          <p:nvPr/>
        </p:nvSpPr>
        <p:spPr bwMode="auto">
          <a:xfrm>
            <a:off x="5045025" y="5210277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09" name="Line 294"/>
          <p:cNvSpPr>
            <a:spLocks noChangeShapeType="1"/>
          </p:cNvSpPr>
          <p:nvPr/>
        </p:nvSpPr>
        <p:spPr bwMode="auto">
          <a:xfrm flipH="1">
            <a:off x="3762325" y="5813527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610" name="Line 295"/>
          <p:cNvSpPr>
            <a:spLocks noChangeShapeType="1"/>
          </p:cNvSpPr>
          <p:nvPr/>
        </p:nvSpPr>
        <p:spPr bwMode="auto">
          <a:xfrm>
            <a:off x="4117925" y="5318227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727003" y="5175352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40FF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341366" y="5735739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40FF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365303" y="5149952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40FF"/>
                </a:solidFill>
              </a:rPr>
              <a:t>3 probes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93712" y="5111852"/>
            <a:ext cx="820738" cy="688975"/>
            <a:chOff x="-44" y="1473"/>
            <a:chExt cx="981" cy="1105"/>
          </a:xfrm>
        </p:grpSpPr>
        <p:pic>
          <p:nvPicPr>
            <p:cNvPr id="1106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 flipH="1">
            <a:off x="6942087" y="5149952"/>
            <a:ext cx="754063" cy="669925"/>
            <a:chOff x="-44" y="1473"/>
            <a:chExt cx="981" cy="1105"/>
          </a:xfrm>
        </p:grpSpPr>
        <p:pic>
          <p:nvPicPr>
            <p:cNvPr id="1106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889575" y="5650014"/>
            <a:ext cx="617537" cy="250825"/>
            <a:chOff x="2356" y="1300"/>
            <a:chExt cx="555" cy="194"/>
          </a:xfrm>
        </p:grpSpPr>
        <p:sp>
          <p:nvSpPr>
            <p:cNvPr id="1106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6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6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6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921200" y="5378552"/>
            <a:ext cx="617537" cy="250825"/>
            <a:chOff x="2356" y="1300"/>
            <a:chExt cx="555" cy="194"/>
          </a:xfrm>
        </p:grpSpPr>
        <p:sp>
          <p:nvSpPr>
            <p:cNvPr id="1106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6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6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6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770262" y="5588102"/>
            <a:ext cx="617538" cy="250825"/>
            <a:chOff x="2356" y="1300"/>
            <a:chExt cx="555" cy="194"/>
          </a:xfrm>
        </p:grpSpPr>
        <p:sp>
          <p:nvSpPr>
            <p:cNvPr id="1106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6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768550" y="5342039"/>
            <a:ext cx="617537" cy="250825"/>
            <a:chOff x="2356" y="1300"/>
            <a:chExt cx="555" cy="194"/>
          </a:xfrm>
        </p:grpSpPr>
        <p:sp>
          <p:nvSpPr>
            <p:cNvPr id="110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13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6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6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6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1893837" y="5608739"/>
            <a:ext cx="617538" cy="250825"/>
            <a:chOff x="2356" y="1300"/>
            <a:chExt cx="555" cy="194"/>
          </a:xfrm>
        </p:grpSpPr>
        <p:sp>
          <p:nvSpPr>
            <p:cNvPr id="110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110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6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6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620285" y="5426274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4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665237" y="5432527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4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658887" y="5346802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4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CBF-D432-B646-99C0-CCECDE3B9BC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 animBg="1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Traceroute</a:t>
            </a:r>
            <a:r>
              <a:rPr lang="en-US" dirty="0"/>
              <a:t> Example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 UDP datagram</a:t>
            </a:r>
          </a:p>
          <a:p>
            <a:pPr marL="285750" lvl="1" indent="0">
              <a:buNone/>
            </a:pPr>
            <a:r>
              <a:rPr lang="en-US" dirty="0"/>
              <a:t>Intermediate routers</a:t>
            </a:r>
          </a:p>
          <a:p>
            <a:pPr lvl="2"/>
            <a:r>
              <a:rPr lang="en-US" dirty="0"/>
              <a:t>respond with ICMP TTL expired</a:t>
            </a:r>
          </a:p>
          <a:p>
            <a:pPr marL="285750" lvl="1" indent="0">
              <a:buNone/>
            </a:pPr>
            <a:r>
              <a:rPr lang="en-US" dirty="0"/>
              <a:t>Final destination</a:t>
            </a:r>
          </a:p>
          <a:p>
            <a:pPr lvl="2"/>
            <a:r>
              <a:rPr lang="en-US" dirty="0"/>
              <a:t>responds with </a:t>
            </a:r>
            <a:r>
              <a:rPr lang="en-US" dirty="0">
                <a:solidFill>
                  <a:prstClr val="black"/>
                </a:solidFill>
                <a:ea typeface="Arial" charset="0"/>
                <a:cs typeface="Arial" charset="0"/>
              </a:rPr>
              <a:t>ICMP </a:t>
            </a:r>
            <a:r>
              <a:rPr lang="ja-JP" altLang="en-US">
                <a:solidFill>
                  <a:prstClr val="black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prstClr val="black"/>
                </a:solidFill>
                <a:ea typeface="Arial" charset="0"/>
                <a:cs typeface="Arial" charset="0"/>
              </a:rPr>
              <a:t>port unreachable</a:t>
            </a:r>
            <a:r>
              <a:rPr lang="ja-JP" altLang="en-US">
                <a:solidFill>
                  <a:prstClr val="black"/>
                </a:solidFill>
                <a:ea typeface="Arial" charset="0"/>
                <a:cs typeface="Arial" charset="0"/>
              </a:rPr>
              <a:t>”</a:t>
            </a:r>
            <a:r>
              <a:rPr lang="en-US" altLang="ja-JP" dirty="0">
                <a:solidFill>
                  <a:prstClr val="black"/>
                </a:solidFill>
                <a:ea typeface="Arial" charset="0"/>
                <a:cs typeface="Arial" charset="0"/>
              </a:rPr>
              <a:t> message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cs typeface="Arial" charset="0"/>
              </a:rPr>
              <a:t>Can also use TCP segments (to pass firewalls)</a:t>
            </a:r>
          </a:p>
          <a:p>
            <a:pPr marL="285750" lvl="1" indent="0">
              <a:buNone/>
            </a:pPr>
            <a:r>
              <a:rPr lang="en-US" dirty="0"/>
              <a:t>Approach: similar as UDP</a:t>
            </a:r>
          </a:p>
          <a:p>
            <a:pPr marL="2857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Send segments using ICMP echo</a:t>
            </a:r>
          </a:p>
          <a:p>
            <a:pPr marL="285750" lvl="1" indent="0">
              <a:buNone/>
            </a:pPr>
            <a:r>
              <a:rPr lang="en-US" dirty="0"/>
              <a:t>Intermediate routers</a:t>
            </a:r>
          </a:p>
          <a:p>
            <a:pPr lvl="2"/>
            <a:r>
              <a:rPr lang="en-US" dirty="0"/>
              <a:t>respond with ICMP TTL expired</a:t>
            </a:r>
          </a:p>
          <a:p>
            <a:pPr lvl="2"/>
            <a:endParaRPr lang="en-US" dirty="0"/>
          </a:p>
          <a:p>
            <a:pPr marL="285750" lvl="1" indent="0">
              <a:buNone/>
            </a:pPr>
            <a:r>
              <a:rPr lang="en-US" dirty="0"/>
              <a:t>Final destination</a:t>
            </a:r>
          </a:p>
          <a:p>
            <a:pPr lvl="2"/>
            <a:r>
              <a:rPr lang="en-US" dirty="0"/>
              <a:t>responds with ICMP echo reply</a:t>
            </a:r>
            <a:r>
              <a:rPr lang="en-US" altLang="ja-JP" dirty="0">
                <a:solidFill>
                  <a:prstClr val="black"/>
                </a:solidFill>
                <a:ea typeface="Arial" charset="0"/>
                <a:cs typeface="Arial" charset="0"/>
              </a:rPr>
              <a:t> 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CBF-D432-B646-99C0-CCECDE3B9B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828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8/31/2006 2:58:12 PM&quot;&gt;&lt;Slide id=&quot;256&quot; dur=&quot;1.863&quot;/&gt;&lt;/Timings&gt;&lt;/WMTools&gt;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277003</TotalTime>
  <Words>565</Words>
  <Application>Microsoft Macintosh PowerPoint</Application>
  <PresentationFormat>On-screen Show (4:3)</PresentationFormat>
  <Paragraphs>121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Times New Roman</vt:lpstr>
      <vt:lpstr>Wingdings</vt:lpstr>
      <vt:lpstr>Custom Design</vt:lpstr>
      <vt:lpstr>1_Custom Design</vt:lpstr>
      <vt:lpstr>OVERVIEW</vt:lpstr>
      <vt:lpstr>Internet Control Message Protocol (ICMP)</vt:lpstr>
      <vt:lpstr>Ping Implementations</vt:lpstr>
      <vt:lpstr>BIT-WISE OPERATIONS IN PYTHON</vt:lpstr>
      <vt:lpstr>Bit-wise operations on variables</vt:lpstr>
      <vt:lpstr>Traceroute and ICMP</vt:lpstr>
      <vt:lpstr>Traceroute Example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/>
  <cp:keywords/>
  <cp:lastModifiedBy>Wang, Bing</cp:lastModifiedBy>
  <cp:revision>3418</cp:revision>
  <cp:lastPrinted>2018-11-07T20:33:40Z</cp:lastPrinted>
  <dcterms:created xsi:type="dcterms:W3CDTF">2037-02-06T05:28:16Z</dcterms:created>
  <dcterms:modified xsi:type="dcterms:W3CDTF">2021-04-03T16:59:13Z</dcterms:modified>
</cp:coreProperties>
</file>