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69" r:id="rId15"/>
    <p:sldId id="270" r:id="rId16"/>
    <p:sldId id="287" r:id="rId17"/>
    <p:sldId id="271" r:id="rId18"/>
    <p:sldId id="273" r:id="rId19"/>
    <p:sldId id="274" r:id="rId20"/>
    <p:sldId id="275" r:id="rId21"/>
    <p:sldId id="276" r:id="rId22"/>
    <p:sldId id="277" r:id="rId23"/>
    <p:sldId id="278" r:id="rId24"/>
    <p:sldId id="279" r:id="rId25"/>
    <p:sldId id="272" r:id="rId26"/>
    <p:sldId id="280" r:id="rId27"/>
    <p:sldId id="281" r:id="rId28"/>
    <p:sldId id="282" r:id="rId29"/>
    <p:sldId id="288" r:id="rId30"/>
  </p:sldIdLst>
  <p:sldSz cx="9144000" cy="6858000" type="screen4x3"/>
  <p:notesSz cx="6858000" cy="9144000"/>
  <p:defaultTextStyle>
    <a:defPPr>
      <a:defRPr lang="en-US"/>
    </a:defPPr>
    <a:lvl1pPr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3200" kern="1200">
        <a:solidFill>
          <a:schemeClr val="tx1"/>
        </a:solidFill>
        <a:latin typeface="Times New Roman" panose="02020603050405020304" pitchFamily="18" charset="0"/>
        <a:ea typeface="+mn-ea"/>
        <a:cs typeface="+mn-cs"/>
      </a:defRPr>
    </a:lvl5pPr>
    <a:lvl6pPr marL="2286000" algn="l" defTabSz="914400" rtl="0" eaLnBrk="1" latinLnBrk="0" hangingPunct="1">
      <a:defRPr sz="3200" kern="1200">
        <a:solidFill>
          <a:schemeClr val="tx1"/>
        </a:solidFill>
        <a:latin typeface="Times New Roman" panose="02020603050405020304" pitchFamily="18" charset="0"/>
        <a:ea typeface="+mn-ea"/>
        <a:cs typeface="+mn-cs"/>
      </a:defRPr>
    </a:lvl6pPr>
    <a:lvl7pPr marL="2743200" algn="l" defTabSz="914400" rtl="0" eaLnBrk="1" latinLnBrk="0" hangingPunct="1">
      <a:defRPr sz="3200" kern="1200">
        <a:solidFill>
          <a:schemeClr val="tx1"/>
        </a:solidFill>
        <a:latin typeface="Times New Roman" panose="02020603050405020304" pitchFamily="18" charset="0"/>
        <a:ea typeface="+mn-ea"/>
        <a:cs typeface="+mn-cs"/>
      </a:defRPr>
    </a:lvl7pPr>
    <a:lvl8pPr marL="3200400" algn="l" defTabSz="914400" rtl="0" eaLnBrk="1" latinLnBrk="0" hangingPunct="1">
      <a:defRPr sz="3200" kern="1200">
        <a:solidFill>
          <a:schemeClr val="tx1"/>
        </a:solidFill>
        <a:latin typeface="Times New Roman" panose="02020603050405020304" pitchFamily="18" charset="0"/>
        <a:ea typeface="+mn-ea"/>
        <a:cs typeface="+mn-cs"/>
      </a:defRPr>
    </a:lvl8pPr>
    <a:lvl9pPr marL="3657600" algn="l" defTabSz="914400" rtl="0" eaLnBrk="1" latinLnBrk="0" hangingPunct="1">
      <a:defRPr sz="32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4709" autoAdjust="0"/>
  </p:normalViewPr>
  <p:slideViewPr>
    <p:cSldViewPr snapToGrid="0">
      <p:cViewPr varScale="1">
        <p:scale>
          <a:sx n="70" d="100"/>
          <a:sy n="70" d="100"/>
        </p:scale>
        <p:origin x="1162"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18B6603-2F0D-92B8-2E21-CFD094E37135}"/>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defRPr>
            </a:lvl1pPr>
          </a:lstStyle>
          <a:p>
            <a:pPr>
              <a:defRPr/>
            </a:pPr>
            <a:endParaRPr lang="en-US"/>
          </a:p>
        </p:txBody>
      </p:sp>
      <p:sp>
        <p:nvSpPr>
          <p:cNvPr id="7171" name="Rectangle 3">
            <a:extLst>
              <a:ext uri="{FF2B5EF4-FFF2-40B4-BE49-F238E27FC236}">
                <a16:creationId xmlns:a16="http://schemas.microsoft.com/office/drawing/2014/main" id="{ABF10D4A-5A03-B9F3-9288-6BBBC7F57E6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13316" name="Rectangle 4">
            <a:extLst>
              <a:ext uri="{FF2B5EF4-FFF2-40B4-BE49-F238E27FC236}">
                <a16:creationId xmlns:a16="http://schemas.microsoft.com/office/drawing/2014/main" id="{157D30B2-743C-7163-7728-06F837CAF86E}"/>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a:extLst>
              <a:ext uri="{FF2B5EF4-FFF2-40B4-BE49-F238E27FC236}">
                <a16:creationId xmlns:a16="http://schemas.microsoft.com/office/drawing/2014/main" id="{2C794E8F-A7C0-5E77-AB47-A0880B23E9DE}"/>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a:extLst>
              <a:ext uri="{FF2B5EF4-FFF2-40B4-BE49-F238E27FC236}">
                <a16:creationId xmlns:a16="http://schemas.microsoft.com/office/drawing/2014/main" id="{51DD34EF-4A80-CFAE-53F9-94FCB497E30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defRPr>
            </a:lvl1pPr>
          </a:lstStyle>
          <a:p>
            <a:pPr>
              <a:defRPr/>
            </a:pPr>
            <a:endParaRPr lang="en-US"/>
          </a:p>
        </p:txBody>
      </p:sp>
      <p:sp>
        <p:nvSpPr>
          <p:cNvPr id="7175" name="Rectangle 7">
            <a:extLst>
              <a:ext uri="{FF2B5EF4-FFF2-40B4-BE49-F238E27FC236}">
                <a16:creationId xmlns:a16="http://schemas.microsoft.com/office/drawing/2014/main" id="{EDBAE389-EB32-2CE3-9EFA-BC2A2EFF579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6AA1C166-3D19-436E-80EF-6C155948091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EA80C6A-3C9B-7A80-0E3D-F858A35636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D80C2D0-1E9E-44EF-A91C-1810B7DEA72A}" type="slidenum">
              <a:rPr lang="en-US" altLang="en-US" smtClean="0"/>
              <a:pPr>
                <a:spcBef>
                  <a:spcPct val="0"/>
                </a:spcBef>
              </a:pPr>
              <a:t>1</a:t>
            </a:fld>
            <a:endParaRPr lang="en-US" altLang="en-US"/>
          </a:p>
        </p:txBody>
      </p:sp>
      <p:sp>
        <p:nvSpPr>
          <p:cNvPr id="15363" name="Rectangle 2">
            <a:extLst>
              <a:ext uri="{FF2B5EF4-FFF2-40B4-BE49-F238E27FC236}">
                <a16:creationId xmlns:a16="http://schemas.microsoft.com/office/drawing/2014/main" id="{252639B1-172C-BC10-9359-E782F2EE3D57}"/>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30FBBA6E-D018-2F5C-4AFA-917C5762BD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2" name="Date Placeholder 3">
            <a:extLst>
              <a:ext uri="{FF2B5EF4-FFF2-40B4-BE49-F238E27FC236}">
                <a16:creationId xmlns:a16="http://schemas.microsoft.com/office/drawing/2014/main" id="{C006DEE6-447E-7722-8822-ECF0EE731120}"/>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4" name="Rectangle 6">
            <a:extLst>
              <a:ext uri="{FF2B5EF4-FFF2-40B4-BE49-F238E27FC236}">
                <a16:creationId xmlns:a16="http://schemas.microsoft.com/office/drawing/2014/main" id="{105BDCD1-34C3-17D1-B437-2DAF9BB54EA2}"/>
              </a:ext>
            </a:extLst>
          </p:cNvPr>
          <p:cNvSpPr>
            <a:spLocks noGrp="1" noChangeArrowheads="1"/>
          </p:cNvSpPr>
          <p:nvPr>
            <p:ph type="sldNum" sz="quarter" idx="11"/>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AD572B8F-5718-49D3-8FE6-65993A01EDBA}" type="slidenum">
              <a:rPr lang="en-US" altLang="en-US"/>
              <a:pPr>
                <a:defRPr/>
              </a:pPr>
              <a:t>‹#›</a:t>
            </a:fld>
            <a:endParaRPr lang="en-US" altLang="en-US"/>
          </a:p>
        </p:txBody>
      </p:sp>
      <p:sp>
        <p:nvSpPr>
          <p:cNvPr id="5" name="Footer Placeholder 6">
            <a:extLst>
              <a:ext uri="{FF2B5EF4-FFF2-40B4-BE49-F238E27FC236}">
                <a16:creationId xmlns:a16="http://schemas.microsoft.com/office/drawing/2014/main" id="{291C8267-3E73-C297-44CF-A223B5FB0BD4}"/>
              </a:ext>
            </a:extLst>
          </p:cNvPr>
          <p:cNvSpPr>
            <a:spLocks noGrp="1"/>
          </p:cNvSpPr>
          <p:nvPr>
            <p:ph type="ftr" sz="quarter" idx="12"/>
          </p:nvPr>
        </p:nvSpPr>
        <p:spPr/>
        <p:txBody>
          <a:bodyPr/>
          <a:lstStyle>
            <a:lvl1pPr>
              <a:defRPr/>
            </a:lvl1pPr>
          </a:lstStyle>
          <a:p>
            <a:pPr>
              <a:defRPr/>
            </a:pPr>
            <a:r>
              <a:rPr lang="en-US"/>
              <a:t>Tanenbaum, Modern Operating Systems 3 e, (c) 2008 Prentice-Hall, Inc. All rights reserved. 0-13-</a:t>
            </a:r>
            <a:r>
              <a:rPr lang="en-US" b="1"/>
              <a:t>6006639</a:t>
            </a:r>
            <a:endParaRPr lang="en-US"/>
          </a:p>
        </p:txBody>
      </p:sp>
    </p:spTree>
    <p:extLst>
      <p:ext uri="{BB962C8B-B14F-4D97-AF65-F5344CB8AC3E}">
        <p14:creationId xmlns:p14="http://schemas.microsoft.com/office/powerpoint/2010/main" val="186887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9BDDB90-ADC5-AA93-ED32-66C47F02DDA1}"/>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6" name="Footer Placeholder 5">
            <a:extLst>
              <a:ext uri="{FF2B5EF4-FFF2-40B4-BE49-F238E27FC236}">
                <a16:creationId xmlns:a16="http://schemas.microsoft.com/office/drawing/2014/main" id="{AEEDC3BB-1B1A-84FC-87DA-25BC763131C3}"/>
              </a:ext>
            </a:extLst>
          </p:cNvPr>
          <p:cNvSpPr>
            <a:spLocks noGrp="1" noChangeArrowheads="1"/>
          </p:cNvSpPr>
          <p:nvPr>
            <p:ph type="ftr" sz="quarter" idx="11"/>
          </p:nvPr>
        </p:nvSpPr>
        <p:spPr>
          <a:xfrm>
            <a:off x="0" y="6632575"/>
            <a:ext cx="9144000" cy="174625"/>
          </a:xfrm>
        </p:spPr>
        <p:txBody>
          <a:bodyPr/>
          <a:lstStyle>
            <a:lvl1pPr>
              <a:defRPr/>
            </a:lvl1pPr>
          </a:lstStyle>
          <a:p>
            <a:pPr>
              <a:defRPr/>
            </a:pPr>
            <a:r>
              <a:rPr lang="en-US"/>
              <a:t>Tanenbaum, Modern Operating Systems 3 e, (c) 2008 Prentice-Hall, Inc. All rights reserved. 0-13-6006639</a:t>
            </a:r>
          </a:p>
        </p:txBody>
      </p:sp>
      <p:sp>
        <p:nvSpPr>
          <p:cNvPr id="7" name="Slide Number Placeholder 6">
            <a:extLst>
              <a:ext uri="{FF2B5EF4-FFF2-40B4-BE49-F238E27FC236}">
                <a16:creationId xmlns:a16="http://schemas.microsoft.com/office/drawing/2014/main" id="{DFB4DA7E-E20C-9056-8520-CB9FFD78E29D}"/>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595EB165-3A8F-44F3-A576-8F41469C35CE}" type="slidenum">
              <a:rPr lang="en-US" altLang="en-US"/>
              <a:pPr>
                <a:defRPr/>
              </a:pPr>
              <a:t>‹#›</a:t>
            </a:fld>
            <a:endParaRPr lang="en-US" altLang="en-US"/>
          </a:p>
        </p:txBody>
      </p:sp>
    </p:spTree>
    <p:extLst>
      <p:ext uri="{BB962C8B-B14F-4D97-AF65-F5344CB8AC3E}">
        <p14:creationId xmlns:p14="http://schemas.microsoft.com/office/powerpoint/2010/main" val="314685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8560D-BD19-D26E-BCC3-86432B3F394A}"/>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5" name="Footer Placeholder 4">
            <a:extLst>
              <a:ext uri="{FF2B5EF4-FFF2-40B4-BE49-F238E27FC236}">
                <a16:creationId xmlns:a16="http://schemas.microsoft.com/office/drawing/2014/main" id="{59F2A562-A4E1-F578-349B-A3C3577B48AF}"/>
              </a:ext>
            </a:extLst>
          </p:cNvPr>
          <p:cNvSpPr>
            <a:spLocks noGrp="1" noChangeArrowheads="1"/>
          </p:cNvSpPr>
          <p:nvPr>
            <p:ph type="ftr" sz="quarter" idx="11"/>
          </p:nvPr>
        </p:nvSpPr>
        <p:spPr>
          <a:xfrm>
            <a:off x="0" y="6632575"/>
            <a:ext cx="9144000" cy="174625"/>
          </a:xfrm>
        </p:spPr>
        <p:txBody>
          <a:bodyPr/>
          <a:lstStyle>
            <a:lvl1pPr>
              <a:defRPr/>
            </a:lvl1pPr>
          </a:lstStyle>
          <a:p>
            <a:pPr>
              <a:defRPr/>
            </a:pPr>
            <a:r>
              <a:rPr lang="en-US"/>
              <a:t>Tanenbaum, Modern Operating Systems 3 e, (c) 2008 Prentice-Hall, Inc. All rights reserved. 0-13-6006639</a:t>
            </a:r>
          </a:p>
        </p:txBody>
      </p:sp>
      <p:sp>
        <p:nvSpPr>
          <p:cNvPr id="6" name="Rectangle 6">
            <a:extLst>
              <a:ext uri="{FF2B5EF4-FFF2-40B4-BE49-F238E27FC236}">
                <a16:creationId xmlns:a16="http://schemas.microsoft.com/office/drawing/2014/main" id="{C9A937D9-9567-337B-06AD-A8834C0D30DD}"/>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E21DFE2A-30C0-4992-B02F-9A3A6704B9B0}" type="slidenum">
              <a:rPr lang="en-US" altLang="en-US"/>
              <a:pPr>
                <a:defRPr/>
              </a:pPr>
              <a:t>‹#›</a:t>
            </a:fld>
            <a:endParaRPr lang="en-US" altLang="en-US"/>
          </a:p>
        </p:txBody>
      </p:sp>
    </p:spTree>
    <p:extLst>
      <p:ext uri="{BB962C8B-B14F-4D97-AF65-F5344CB8AC3E}">
        <p14:creationId xmlns:p14="http://schemas.microsoft.com/office/powerpoint/2010/main" val="2750682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553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553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460BB3-3DBC-7BDE-A5A4-99680E75CA10}"/>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5" name="Footer Placeholder 4">
            <a:extLst>
              <a:ext uri="{FF2B5EF4-FFF2-40B4-BE49-F238E27FC236}">
                <a16:creationId xmlns:a16="http://schemas.microsoft.com/office/drawing/2014/main" id="{91F34360-6355-D52C-AEC0-3AB979394EA6}"/>
              </a:ext>
            </a:extLst>
          </p:cNvPr>
          <p:cNvSpPr>
            <a:spLocks noGrp="1" noChangeArrowheads="1"/>
          </p:cNvSpPr>
          <p:nvPr>
            <p:ph type="ftr" sz="quarter" idx="11"/>
          </p:nvPr>
        </p:nvSpPr>
        <p:spPr>
          <a:xfrm>
            <a:off x="0" y="6632575"/>
            <a:ext cx="9144000" cy="174625"/>
          </a:xfrm>
        </p:spPr>
        <p:txBody>
          <a:bodyPr/>
          <a:lstStyle>
            <a:lvl1pPr>
              <a:defRPr/>
            </a:lvl1pPr>
          </a:lstStyle>
          <a:p>
            <a:pPr>
              <a:defRPr/>
            </a:pPr>
            <a:r>
              <a:rPr lang="en-US"/>
              <a:t>Tanenbaum, Modern Operating Systems 3 e, (c) 2008 Prentice-Hall, Inc. All rights reserved. 0-13-6006639</a:t>
            </a:r>
          </a:p>
        </p:txBody>
      </p:sp>
      <p:sp>
        <p:nvSpPr>
          <p:cNvPr id="6" name="Rectangle 6">
            <a:extLst>
              <a:ext uri="{FF2B5EF4-FFF2-40B4-BE49-F238E27FC236}">
                <a16:creationId xmlns:a16="http://schemas.microsoft.com/office/drawing/2014/main" id="{1590E65A-3946-34B7-6594-1C18EFB6DED6}"/>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D25F0B6B-5830-4062-A7B7-0A9D567500BE}" type="slidenum">
              <a:rPr lang="en-US" altLang="en-US"/>
              <a:pPr>
                <a:defRPr/>
              </a:pPr>
              <a:t>‹#›</a:t>
            </a:fld>
            <a:endParaRPr lang="en-US" altLang="en-US"/>
          </a:p>
        </p:txBody>
      </p:sp>
    </p:spTree>
    <p:extLst>
      <p:ext uri="{BB962C8B-B14F-4D97-AF65-F5344CB8AC3E}">
        <p14:creationId xmlns:p14="http://schemas.microsoft.com/office/powerpoint/2010/main" val="1684398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Content Placeholder 2"/>
          <p:cNvSpPr>
            <a:spLocks noGrp="1"/>
          </p:cNvSpPr>
          <p:nvPr>
            <p:ph idx="1"/>
          </p:nvPr>
        </p:nvSpPr>
        <p:spPr>
          <a:xfrm>
            <a:off x="533400" y="1727200"/>
            <a:ext cx="8204200" cy="4445000"/>
          </a:xfrm>
        </p:spPr>
        <p:txBody>
          <a:bodyPr/>
          <a:lstStyle>
            <a:lvl1pPr algn="l">
              <a:buFont typeface="Arial"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6">
            <a:extLst>
              <a:ext uri="{FF2B5EF4-FFF2-40B4-BE49-F238E27FC236}">
                <a16:creationId xmlns:a16="http://schemas.microsoft.com/office/drawing/2014/main" id="{8AE48941-BCAE-2D21-A771-50746924B826}"/>
              </a:ext>
            </a:extLst>
          </p:cNvPr>
          <p:cNvSpPr>
            <a:spLocks noGrp="1"/>
          </p:cNvSpPr>
          <p:nvPr>
            <p:ph type="ftr" sz="quarter" idx="10"/>
          </p:nvPr>
        </p:nvSpPr>
        <p:spPr/>
        <p:txBody>
          <a:bodyPr/>
          <a:lstStyle>
            <a:lvl1pPr>
              <a:defRPr/>
            </a:lvl1pPr>
          </a:lstStyle>
          <a:p>
            <a:pPr>
              <a:defRPr/>
            </a:pPr>
            <a:r>
              <a:rPr lang="en-US"/>
              <a:t>Tanenbaum, Modern Operating Systems 3 e, (c) 2008 Prentice-Hall, Inc. All rights reserved. 0-13-</a:t>
            </a:r>
            <a:r>
              <a:rPr lang="en-US" b="1"/>
              <a:t>6006639</a:t>
            </a:r>
            <a:endParaRPr lang="en-US"/>
          </a:p>
        </p:txBody>
      </p:sp>
    </p:spTree>
    <p:extLst>
      <p:ext uri="{BB962C8B-B14F-4D97-AF65-F5344CB8AC3E}">
        <p14:creationId xmlns:p14="http://schemas.microsoft.com/office/powerpoint/2010/main" val="606998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p:nvPr>
        </p:nvSpPr>
        <p:spPr/>
        <p:txBody>
          <a:bodyPr/>
          <a:lstStyle/>
          <a:p>
            <a:r>
              <a:rPr lang="en-US"/>
              <a:t>Click to edit Master title style</a:t>
            </a:r>
          </a:p>
        </p:txBody>
      </p:sp>
      <p:sp>
        <p:nvSpPr>
          <p:cNvPr id="2" name="Date Placeholder 3">
            <a:extLst>
              <a:ext uri="{FF2B5EF4-FFF2-40B4-BE49-F238E27FC236}">
                <a16:creationId xmlns:a16="http://schemas.microsoft.com/office/drawing/2014/main" id="{8A7E7150-056C-FE23-87C9-0ACA12EF9C36}"/>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4" name="Rectangle 6">
            <a:extLst>
              <a:ext uri="{FF2B5EF4-FFF2-40B4-BE49-F238E27FC236}">
                <a16:creationId xmlns:a16="http://schemas.microsoft.com/office/drawing/2014/main" id="{C8D60134-21E9-5A33-D250-B680C1661462}"/>
              </a:ext>
            </a:extLst>
          </p:cNvPr>
          <p:cNvSpPr>
            <a:spLocks noGrp="1" noChangeArrowheads="1"/>
          </p:cNvSpPr>
          <p:nvPr>
            <p:ph type="sldNum" sz="quarter" idx="11"/>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ED832C4E-5C0E-4152-AD6A-37E5FFFA13AD}" type="slidenum">
              <a:rPr lang="en-US" altLang="en-US"/>
              <a:pPr>
                <a:defRPr/>
              </a:pPr>
              <a:t>‹#›</a:t>
            </a:fld>
            <a:endParaRPr lang="en-US" altLang="en-US"/>
          </a:p>
        </p:txBody>
      </p:sp>
      <p:sp>
        <p:nvSpPr>
          <p:cNvPr id="5" name="Footer Placeholder 7">
            <a:extLst>
              <a:ext uri="{FF2B5EF4-FFF2-40B4-BE49-F238E27FC236}">
                <a16:creationId xmlns:a16="http://schemas.microsoft.com/office/drawing/2014/main" id="{A2664952-06CF-217E-78EF-D67904ECCBD1}"/>
              </a:ext>
            </a:extLst>
          </p:cNvPr>
          <p:cNvSpPr>
            <a:spLocks noGrp="1"/>
          </p:cNvSpPr>
          <p:nvPr>
            <p:ph type="ftr" sz="quarter" idx="12"/>
          </p:nvPr>
        </p:nvSpPr>
        <p:spPr/>
        <p:txBody>
          <a:bodyPr/>
          <a:lstStyle>
            <a:lvl1pPr>
              <a:defRPr/>
            </a:lvl1pPr>
          </a:lstStyle>
          <a:p>
            <a:pPr>
              <a:defRPr/>
            </a:pPr>
            <a:r>
              <a:rPr lang="en-US"/>
              <a:t>Tanenbaum, Modern Operating Systems 3 e, (c) 2008 Prentice-Hall, Inc. All rights reserved. 0-13-</a:t>
            </a:r>
            <a:r>
              <a:rPr lang="en-US" b="1"/>
              <a:t>6006639</a:t>
            </a:r>
            <a:endParaRPr lang="en-US"/>
          </a:p>
        </p:txBody>
      </p:sp>
    </p:spTree>
    <p:extLst>
      <p:ext uri="{BB962C8B-B14F-4D97-AF65-F5344CB8AC3E}">
        <p14:creationId xmlns:p14="http://schemas.microsoft.com/office/powerpoint/2010/main" val="3607787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90298D64-DBC3-6181-3121-6E1094580E70}"/>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5" name="Rectangle 6">
            <a:extLst>
              <a:ext uri="{FF2B5EF4-FFF2-40B4-BE49-F238E27FC236}">
                <a16:creationId xmlns:a16="http://schemas.microsoft.com/office/drawing/2014/main" id="{6EE767A3-5160-E15C-5E1A-394D438886AE}"/>
              </a:ext>
            </a:extLst>
          </p:cNvPr>
          <p:cNvSpPr>
            <a:spLocks noGrp="1" noChangeArrowheads="1"/>
          </p:cNvSpPr>
          <p:nvPr>
            <p:ph type="sldNum" sz="quarter" idx="11"/>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13D9E7CA-E588-4989-B3BF-FF0A10031DFB}" type="slidenum">
              <a:rPr lang="en-US" altLang="en-US"/>
              <a:pPr>
                <a:defRPr/>
              </a:pPr>
              <a:t>‹#›</a:t>
            </a:fld>
            <a:endParaRPr lang="en-US" altLang="en-US"/>
          </a:p>
        </p:txBody>
      </p:sp>
    </p:spTree>
    <p:extLst>
      <p:ext uri="{BB962C8B-B14F-4D97-AF65-F5344CB8AC3E}">
        <p14:creationId xmlns:p14="http://schemas.microsoft.com/office/powerpoint/2010/main" val="1179192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5715000"/>
            <a:ext cx="4495800" cy="83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911CBE-59E8-AC8B-331E-17B954AB5FBB}"/>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6" name="Slide Number Placeholder 5">
            <a:extLst>
              <a:ext uri="{FF2B5EF4-FFF2-40B4-BE49-F238E27FC236}">
                <a16:creationId xmlns:a16="http://schemas.microsoft.com/office/drawing/2014/main" id="{7D3E5FA1-2629-3B22-4E23-5EAF7EC45A45}"/>
              </a:ext>
            </a:extLst>
          </p:cNvPr>
          <p:cNvSpPr>
            <a:spLocks noGrp="1" noChangeArrowheads="1"/>
          </p:cNvSpPr>
          <p:nvPr>
            <p:ph type="sldNum" sz="quarter" idx="11"/>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842CBDEC-33A4-4776-B5D1-E9F4DD04C30D}" type="slidenum">
              <a:rPr lang="en-US" altLang="en-US"/>
              <a:pPr>
                <a:defRPr/>
              </a:pPr>
              <a:t>‹#›</a:t>
            </a:fld>
            <a:endParaRPr lang="en-US" altLang="en-US"/>
          </a:p>
        </p:txBody>
      </p:sp>
      <p:sp>
        <p:nvSpPr>
          <p:cNvPr id="7" name="Footer Placeholder 7">
            <a:extLst>
              <a:ext uri="{FF2B5EF4-FFF2-40B4-BE49-F238E27FC236}">
                <a16:creationId xmlns:a16="http://schemas.microsoft.com/office/drawing/2014/main" id="{50FD2E12-2C7A-D610-D1A5-EF331060F6F1}"/>
              </a:ext>
            </a:extLst>
          </p:cNvPr>
          <p:cNvSpPr>
            <a:spLocks noGrp="1"/>
          </p:cNvSpPr>
          <p:nvPr>
            <p:ph type="ftr" sz="quarter" idx="12"/>
          </p:nvPr>
        </p:nvSpPr>
        <p:spPr>
          <a:xfrm>
            <a:off x="0" y="6632575"/>
            <a:ext cx="9144000" cy="174625"/>
          </a:xfrm>
        </p:spPr>
        <p:txBody>
          <a:bodyPr/>
          <a:lstStyle>
            <a:lvl1pPr>
              <a:defRPr/>
            </a:lvl1pPr>
          </a:lstStyle>
          <a:p>
            <a:pPr>
              <a:defRPr/>
            </a:pPr>
            <a:r>
              <a:rPr lang="en-US"/>
              <a:t>Tanenbaum, Modern Operating Systems 3 e, (c) 2008 Prentice-Hall, Inc. All rights reserved. 0-13-</a:t>
            </a:r>
            <a:r>
              <a:rPr lang="en-US" b="1"/>
              <a:t>6006639</a:t>
            </a:r>
            <a:endParaRPr lang="en-US"/>
          </a:p>
        </p:txBody>
      </p:sp>
    </p:spTree>
    <p:extLst>
      <p:ext uri="{BB962C8B-B14F-4D97-AF65-F5344CB8AC3E}">
        <p14:creationId xmlns:p14="http://schemas.microsoft.com/office/powerpoint/2010/main" val="2604267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456B09-CD5C-D95F-A6A8-C82D982C095E}"/>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8" name="Footer Placeholder 7">
            <a:extLst>
              <a:ext uri="{FF2B5EF4-FFF2-40B4-BE49-F238E27FC236}">
                <a16:creationId xmlns:a16="http://schemas.microsoft.com/office/drawing/2014/main" id="{A0E23F93-E281-38D3-EB8A-A1ECF8BBAC68}"/>
              </a:ext>
            </a:extLst>
          </p:cNvPr>
          <p:cNvSpPr>
            <a:spLocks noGrp="1" noChangeArrowheads="1"/>
          </p:cNvSpPr>
          <p:nvPr>
            <p:ph type="ftr" sz="quarter" idx="11"/>
          </p:nvPr>
        </p:nvSpPr>
        <p:spPr>
          <a:xfrm>
            <a:off x="0" y="6632575"/>
            <a:ext cx="9144000" cy="174625"/>
          </a:xfrm>
        </p:spPr>
        <p:txBody>
          <a:bodyPr/>
          <a:lstStyle>
            <a:lvl1pPr>
              <a:defRPr/>
            </a:lvl1pPr>
          </a:lstStyle>
          <a:p>
            <a:pPr>
              <a:defRPr/>
            </a:pPr>
            <a:r>
              <a:rPr lang="en-US"/>
              <a:t>Tanenbaum, Modern Operating Systems 3 e, (c) 2008 Prentice-Hall, Inc. All rights reserved. 0-13-6006639</a:t>
            </a:r>
          </a:p>
        </p:txBody>
      </p:sp>
      <p:sp>
        <p:nvSpPr>
          <p:cNvPr id="9" name="Rectangle 6">
            <a:extLst>
              <a:ext uri="{FF2B5EF4-FFF2-40B4-BE49-F238E27FC236}">
                <a16:creationId xmlns:a16="http://schemas.microsoft.com/office/drawing/2014/main" id="{A4FA8D30-3BF4-71E3-0967-76C0A31A355F}"/>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34C60CA6-DB1A-434B-9BCE-77E1CB07BE8B}" type="slidenum">
              <a:rPr lang="en-US" altLang="en-US"/>
              <a:pPr>
                <a:defRPr/>
              </a:pPr>
              <a:t>‹#›</a:t>
            </a:fld>
            <a:endParaRPr lang="en-US" altLang="en-US"/>
          </a:p>
        </p:txBody>
      </p:sp>
    </p:spTree>
    <p:extLst>
      <p:ext uri="{BB962C8B-B14F-4D97-AF65-F5344CB8AC3E}">
        <p14:creationId xmlns:p14="http://schemas.microsoft.com/office/powerpoint/2010/main" val="38565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82691A-29C9-CAB7-CB7B-65D39E1E0E03}"/>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4" name="Rectangle 6">
            <a:extLst>
              <a:ext uri="{FF2B5EF4-FFF2-40B4-BE49-F238E27FC236}">
                <a16:creationId xmlns:a16="http://schemas.microsoft.com/office/drawing/2014/main" id="{AE194C2A-DFC5-B4C4-39EB-864473A51C40}"/>
              </a:ext>
            </a:extLst>
          </p:cNvPr>
          <p:cNvSpPr>
            <a:spLocks noGrp="1" noChangeArrowheads="1"/>
          </p:cNvSpPr>
          <p:nvPr>
            <p:ph type="sldNum" sz="quarter" idx="11"/>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B85C5367-9F5E-4AC3-9211-3553EA21F3D1}" type="slidenum">
              <a:rPr lang="en-US" altLang="en-US"/>
              <a:pPr>
                <a:defRPr/>
              </a:pPr>
              <a:t>‹#›</a:t>
            </a:fld>
            <a:endParaRPr lang="en-US" altLang="en-US"/>
          </a:p>
        </p:txBody>
      </p:sp>
    </p:spTree>
    <p:extLst>
      <p:ext uri="{BB962C8B-B14F-4D97-AF65-F5344CB8AC3E}">
        <p14:creationId xmlns:p14="http://schemas.microsoft.com/office/powerpoint/2010/main" val="158885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20D8A8-541F-A5FC-92B1-3D49C5AC47A7}"/>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3" name="Footer Placeholder 2">
            <a:extLst>
              <a:ext uri="{FF2B5EF4-FFF2-40B4-BE49-F238E27FC236}">
                <a16:creationId xmlns:a16="http://schemas.microsoft.com/office/drawing/2014/main" id="{05E66328-D68E-67DE-3BC5-163444995A5F}"/>
              </a:ext>
            </a:extLst>
          </p:cNvPr>
          <p:cNvSpPr>
            <a:spLocks noGrp="1" noChangeArrowheads="1"/>
          </p:cNvSpPr>
          <p:nvPr>
            <p:ph type="ftr" sz="quarter" idx="11"/>
          </p:nvPr>
        </p:nvSpPr>
        <p:spPr>
          <a:xfrm>
            <a:off x="0" y="6632575"/>
            <a:ext cx="9144000" cy="174625"/>
          </a:xfrm>
        </p:spPr>
        <p:txBody>
          <a:bodyPr/>
          <a:lstStyle>
            <a:lvl1pPr>
              <a:defRPr/>
            </a:lvl1pPr>
          </a:lstStyle>
          <a:p>
            <a:pPr>
              <a:defRPr/>
            </a:pPr>
            <a:r>
              <a:rPr lang="en-US"/>
              <a:t>Tanenbaum, Modern Operating Systems 3 e, (c) 2008 Prentice-Hall, Inc. All rights reserved. 0-13-6006639</a:t>
            </a:r>
          </a:p>
        </p:txBody>
      </p:sp>
      <p:sp>
        <p:nvSpPr>
          <p:cNvPr id="4" name="Rectangle 6">
            <a:extLst>
              <a:ext uri="{FF2B5EF4-FFF2-40B4-BE49-F238E27FC236}">
                <a16:creationId xmlns:a16="http://schemas.microsoft.com/office/drawing/2014/main" id="{961F87D3-463D-109B-0C69-1E6E6C377C91}"/>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20491A3C-3451-44B1-BFE7-5B476E0D0D23}" type="slidenum">
              <a:rPr lang="en-US" altLang="en-US"/>
              <a:pPr>
                <a:defRPr/>
              </a:pPr>
              <a:t>‹#›</a:t>
            </a:fld>
            <a:endParaRPr lang="en-US" altLang="en-US"/>
          </a:p>
        </p:txBody>
      </p:sp>
    </p:spTree>
    <p:extLst>
      <p:ext uri="{BB962C8B-B14F-4D97-AF65-F5344CB8AC3E}">
        <p14:creationId xmlns:p14="http://schemas.microsoft.com/office/powerpoint/2010/main" val="376907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BF06B3C5-7132-0157-2728-3AEEB42CD723}"/>
              </a:ext>
            </a:extLst>
          </p:cNvPr>
          <p:cNvSpPr>
            <a:spLocks noGrp="1" noChangeArrowheads="1"/>
          </p:cNvSpPr>
          <p:nvPr>
            <p:ph type="dt" sz="half" idx="10"/>
          </p:nvPr>
        </p:nvSpPr>
        <p:spPr>
          <a:xfrm>
            <a:off x="685800" y="6248400"/>
            <a:ext cx="1905000" cy="457200"/>
          </a:xfrm>
          <a:prstGeom prst="rect">
            <a:avLst/>
          </a:prstGeom>
        </p:spPr>
        <p:txBody>
          <a:bodyPr/>
          <a:lstStyle>
            <a:lvl1pPr algn="ctr" eaLnBrk="1" hangingPunct="1">
              <a:defRPr/>
            </a:lvl1pPr>
          </a:lstStyle>
          <a:p>
            <a:pPr>
              <a:defRPr/>
            </a:pPr>
            <a:endParaRPr lang="en-US"/>
          </a:p>
        </p:txBody>
      </p:sp>
      <p:sp>
        <p:nvSpPr>
          <p:cNvPr id="6" name="Footer Placeholder 5">
            <a:extLst>
              <a:ext uri="{FF2B5EF4-FFF2-40B4-BE49-F238E27FC236}">
                <a16:creationId xmlns:a16="http://schemas.microsoft.com/office/drawing/2014/main" id="{64AF9AF4-5284-E7A8-98E5-CB601D3303B3}"/>
              </a:ext>
            </a:extLst>
          </p:cNvPr>
          <p:cNvSpPr>
            <a:spLocks noGrp="1" noChangeArrowheads="1"/>
          </p:cNvSpPr>
          <p:nvPr>
            <p:ph type="ftr" sz="quarter" idx="11"/>
          </p:nvPr>
        </p:nvSpPr>
        <p:spPr>
          <a:xfrm>
            <a:off x="0" y="6632575"/>
            <a:ext cx="9144000" cy="174625"/>
          </a:xfrm>
        </p:spPr>
        <p:txBody>
          <a:bodyPr/>
          <a:lstStyle>
            <a:lvl1pPr>
              <a:defRPr/>
            </a:lvl1pPr>
          </a:lstStyle>
          <a:p>
            <a:pPr>
              <a:defRPr/>
            </a:pPr>
            <a:r>
              <a:rPr lang="en-US"/>
              <a:t>Tanenbaum, Modern Operating Systems 3 e, (c) 2008 Prentice-Hall, Inc. All rights reserved. 0-13-6006639</a:t>
            </a:r>
          </a:p>
        </p:txBody>
      </p:sp>
      <p:sp>
        <p:nvSpPr>
          <p:cNvPr id="7" name="Slide Number Placeholder 6">
            <a:extLst>
              <a:ext uri="{FF2B5EF4-FFF2-40B4-BE49-F238E27FC236}">
                <a16:creationId xmlns:a16="http://schemas.microsoft.com/office/drawing/2014/main" id="{2E11857E-A036-AAA0-5D29-A15877688953}"/>
              </a:ext>
            </a:extLst>
          </p:cNvPr>
          <p:cNvSpPr>
            <a:spLocks noGrp="1" noChangeArrowheads="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a:lvl1pPr>
          </a:lstStyle>
          <a:p>
            <a:pPr>
              <a:defRPr/>
            </a:pPr>
            <a:fld id="{CBB22AF7-ABC6-4D4C-B5CA-9788F8ADDC9D}" type="slidenum">
              <a:rPr lang="en-US" altLang="en-US"/>
              <a:pPr>
                <a:defRPr/>
              </a:pPr>
              <a:t>‹#›</a:t>
            </a:fld>
            <a:endParaRPr lang="en-US" altLang="en-US"/>
          </a:p>
        </p:txBody>
      </p:sp>
    </p:spTree>
    <p:extLst>
      <p:ext uri="{BB962C8B-B14F-4D97-AF65-F5344CB8AC3E}">
        <p14:creationId xmlns:p14="http://schemas.microsoft.com/office/powerpoint/2010/main" val="2961691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22EF348-9861-A9BF-3434-ECE68B9DA1B4}"/>
              </a:ext>
            </a:extLst>
          </p:cNvPr>
          <p:cNvSpPr>
            <a:spLocks noGrp="1" noChangeArrowheads="1"/>
          </p:cNvSpPr>
          <p:nvPr>
            <p:ph type="title"/>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FE6165E-22CC-1080-6248-0A7C27597233}"/>
              </a:ext>
            </a:extLst>
          </p:cNvPr>
          <p:cNvSpPr>
            <a:spLocks noGrp="1" noChangeArrowheads="1"/>
          </p:cNvSpPr>
          <p:nvPr>
            <p:ph type="body" idx="1"/>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p>
        </p:txBody>
      </p:sp>
      <p:sp>
        <p:nvSpPr>
          <p:cNvPr id="7" name="Footer Placeholder 6">
            <a:extLst>
              <a:ext uri="{FF2B5EF4-FFF2-40B4-BE49-F238E27FC236}">
                <a16:creationId xmlns:a16="http://schemas.microsoft.com/office/drawing/2014/main" id="{1647FB75-5871-A95F-06E8-B748C2C9B075}"/>
              </a:ext>
            </a:extLst>
          </p:cNvPr>
          <p:cNvSpPr>
            <a:spLocks noGrp="1"/>
          </p:cNvSpPr>
          <p:nvPr>
            <p:ph type="ftr" sz="quarter" idx="3"/>
          </p:nvPr>
        </p:nvSpPr>
        <p:spPr>
          <a:xfrm>
            <a:off x="177800" y="6565900"/>
            <a:ext cx="8712200" cy="25717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r>
              <a:rPr lang="en-US"/>
              <a:t>Tanenbaum, Modern Operating Systems 3 e, (c) 2008 Prentice-Hall, Inc. All rights reserved. 0-13-</a:t>
            </a:r>
            <a:r>
              <a:rPr lang="en-US" b="1"/>
              <a:t>6006639</a:t>
            </a:r>
            <a:endParaRPr lang="en-US"/>
          </a:p>
        </p:txBody>
      </p:sp>
    </p:spTree>
  </p:cSld>
  <p:clrMap bg1="lt1" tx1="dk1" bg2="lt2" tx2="dk2" accent1="accent1" accent2="accent2" accent3="accent3" accent4="accent4" accent5="accent5" accent6="accent6" hlink="hlink" folHlink="folHlink"/>
  <p:sldLayoutIdLst>
    <p:sldLayoutId id="2147484017" r:id="rId1"/>
    <p:sldLayoutId id="2147484016" r:id="rId2"/>
    <p:sldLayoutId id="2147484018" r:id="rId3"/>
    <p:sldLayoutId id="2147484019" r:id="rId4"/>
    <p:sldLayoutId id="2147484020" r:id="rId5"/>
    <p:sldLayoutId id="2147484021" r:id="rId6"/>
    <p:sldLayoutId id="2147484022" r:id="rId7"/>
    <p:sldLayoutId id="2147484023" r:id="rId8"/>
    <p:sldLayoutId id="2147484024" r:id="rId9"/>
    <p:sldLayoutId id="2147484025" r:id="rId10"/>
    <p:sldLayoutId id="2147484026" r:id="rId11"/>
    <p:sldLayoutId id="2147484027" r:id="rId12"/>
  </p:sldLayoutIdLst>
  <p:hf sldNum="0" hdr="0" dt="0"/>
  <p:txStyles>
    <p:titleStyle>
      <a:lvl1pPr algn="ctr" rtl="0" eaLnBrk="0" fontAlgn="base" hangingPunct="0">
        <a:spcBef>
          <a:spcPct val="0"/>
        </a:spcBef>
        <a:spcAft>
          <a:spcPct val="0"/>
        </a:spcAft>
        <a:defRPr sz="4400">
          <a:solidFill>
            <a:srgbClr val="FF0000"/>
          </a:solidFill>
          <a:latin typeface="+mj-lt"/>
          <a:ea typeface="+mj-ea"/>
          <a:cs typeface="+mj-cs"/>
        </a:defRPr>
      </a:lvl1pPr>
      <a:lvl2pPr algn="ctr" rtl="0" eaLnBrk="0" fontAlgn="base" hangingPunct="0">
        <a:spcBef>
          <a:spcPct val="0"/>
        </a:spcBef>
        <a:spcAft>
          <a:spcPct val="0"/>
        </a:spcAft>
        <a:defRPr sz="4400">
          <a:solidFill>
            <a:srgbClr val="FF0000"/>
          </a:solidFill>
          <a:latin typeface="Arial" charset="0"/>
        </a:defRPr>
      </a:lvl2pPr>
      <a:lvl3pPr algn="ctr" rtl="0" eaLnBrk="0" fontAlgn="base" hangingPunct="0">
        <a:spcBef>
          <a:spcPct val="0"/>
        </a:spcBef>
        <a:spcAft>
          <a:spcPct val="0"/>
        </a:spcAft>
        <a:defRPr sz="4400">
          <a:solidFill>
            <a:srgbClr val="FF0000"/>
          </a:solidFill>
          <a:latin typeface="Arial" charset="0"/>
        </a:defRPr>
      </a:lvl3pPr>
      <a:lvl4pPr algn="ctr" rtl="0" eaLnBrk="0" fontAlgn="base" hangingPunct="0">
        <a:spcBef>
          <a:spcPct val="0"/>
        </a:spcBef>
        <a:spcAft>
          <a:spcPct val="0"/>
        </a:spcAft>
        <a:defRPr sz="4400">
          <a:solidFill>
            <a:srgbClr val="FF0000"/>
          </a:solidFill>
          <a:latin typeface="Arial" charset="0"/>
        </a:defRPr>
      </a:lvl4pPr>
      <a:lvl5pPr algn="ctr" rtl="0" eaLnBrk="0" fontAlgn="base" hangingPunct="0">
        <a:spcBef>
          <a:spcPct val="0"/>
        </a:spcBef>
        <a:spcAft>
          <a:spcPct val="0"/>
        </a:spcAft>
        <a:defRPr sz="4400">
          <a:solidFill>
            <a:srgbClr val="FF0000"/>
          </a:solidFill>
          <a:latin typeface="Arial" charset="0"/>
        </a:defRPr>
      </a:lvl5pPr>
      <a:lvl6pPr marL="457200" algn="ctr" rtl="0" eaLnBrk="1" fontAlgn="base" hangingPunct="1">
        <a:spcBef>
          <a:spcPct val="0"/>
        </a:spcBef>
        <a:spcAft>
          <a:spcPct val="0"/>
        </a:spcAft>
        <a:defRPr sz="4400">
          <a:solidFill>
            <a:srgbClr val="FF0000"/>
          </a:solidFill>
          <a:latin typeface="Arial" charset="0"/>
        </a:defRPr>
      </a:lvl6pPr>
      <a:lvl7pPr marL="914400" algn="ctr" rtl="0" eaLnBrk="1" fontAlgn="base" hangingPunct="1">
        <a:spcBef>
          <a:spcPct val="0"/>
        </a:spcBef>
        <a:spcAft>
          <a:spcPct val="0"/>
        </a:spcAft>
        <a:defRPr sz="4400">
          <a:solidFill>
            <a:srgbClr val="FF0000"/>
          </a:solidFill>
          <a:latin typeface="Arial" charset="0"/>
        </a:defRPr>
      </a:lvl7pPr>
      <a:lvl8pPr marL="1371600" algn="ctr" rtl="0" eaLnBrk="1" fontAlgn="base" hangingPunct="1">
        <a:spcBef>
          <a:spcPct val="0"/>
        </a:spcBef>
        <a:spcAft>
          <a:spcPct val="0"/>
        </a:spcAft>
        <a:defRPr sz="4400">
          <a:solidFill>
            <a:srgbClr val="FF0000"/>
          </a:solidFill>
          <a:latin typeface="Arial" charset="0"/>
        </a:defRPr>
      </a:lvl8pPr>
      <a:lvl9pPr marL="1828800" algn="ctr" rtl="0" eaLnBrk="1" fontAlgn="base" hangingPunct="1">
        <a:spcBef>
          <a:spcPct val="0"/>
        </a:spcBef>
        <a:spcAft>
          <a:spcPct val="0"/>
        </a:spcAft>
        <a:defRPr sz="4400">
          <a:solidFill>
            <a:srgbClr val="FF0000"/>
          </a:solidFill>
          <a:latin typeface="Arial" charset="0"/>
        </a:defRPr>
      </a:lvl9pPr>
    </p:titleStyle>
    <p:bodyStyle>
      <a:lvl1pPr marL="609600" indent="-609600" algn="ctr" rtl="0" eaLnBrk="0" fontAlgn="base" hangingPunct="0">
        <a:spcBef>
          <a:spcPct val="20000"/>
        </a:spcBef>
        <a:spcAft>
          <a:spcPct val="0"/>
        </a:spcAft>
        <a:buClr>
          <a:schemeClr val="accent2"/>
        </a:buClr>
        <a:buChar char="•"/>
        <a:defRPr sz="2400">
          <a:solidFill>
            <a:schemeClr val="tx1"/>
          </a:solidFill>
          <a:latin typeface="+mn-lt"/>
          <a:ea typeface="+mn-ea"/>
          <a:cs typeface="+mn-cs"/>
        </a:defRPr>
      </a:lvl1pPr>
      <a:lvl2pPr marL="990600" indent="-5334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2pPr>
      <a:lvl3pPr marL="1371600" indent="-457200" algn="l" rtl="0" eaLnBrk="0" fontAlgn="base" hangingPunct="0">
        <a:spcBef>
          <a:spcPct val="20000"/>
        </a:spcBef>
        <a:spcAft>
          <a:spcPct val="0"/>
        </a:spcAft>
        <a:buClr>
          <a:schemeClr val="accent2"/>
        </a:buClr>
        <a:buChar char="•"/>
        <a:defRPr sz="2400">
          <a:solidFill>
            <a:schemeClr val="tx1"/>
          </a:solidFill>
          <a:latin typeface="Times New Roman" pitchFamily="18" charset="0"/>
        </a:defRPr>
      </a:lvl3pPr>
      <a:lvl4pPr marL="1752600" indent="-3810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4pPr>
      <a:lvl5pPr marL="2209800" indent="-381000" algn="l" rtl="0" eaLnBrk="0" fontAlgn="base" hangingPunct="0">
        <a:spcBef>
          <a:spcPct val="20000"/>
        </a:spcBef>
        <a:spcAft>
          <a:spcPct val="0"/>
        </a:spcAft>
        <a:buClr>
          <a:schemeClr val="accent2"/>
        </a:buClr>
        <a:buChar char="»"/>
        <a:defRPr sz="2000">
          <a:solidFill>
            <a:schemeClr val="tx1"/>
          </a:solidFill>
          <a:latin typeface="Times New Roman" pitchFamily="18" charset="0"/>
        </a:defRPr>
      </a:lvl5pPr>
      <a:lvl6pPr marL="2667000" indent="-381000" algn="l" rtl="0" eaLnBrk="1" fontAlgn="base" hangingPunct="1">
        <a:spcBef>
          <a:spcPct val="20000"/>
        </a:spcBef>
        <a:spcAft>
          <a:spcPct val="0"/>
        </a:spcAft>
        <a:buClr>
          <a:schemeClr val="accent2"/>
        </a:buClr>
        <a:buChar char="»"/>
        <a:defRPr sz="2000">
          <a:solidFill>
            <a:schemeClr val="tx1"/>
          </a:solidFill>
          <a:latin typeface="Times New Roman" pitchFamily="18" charset="0"/>
        </a:defRPr>
      </a:lvl6pPr>
      <a:lvl7pPr marL="3124200" indent="-381000" algn="l" rtl="0" eaLnBrk="1" fontAlgn="base" hangingPunct="1">
        <a:spcBef>
          <a:spcPct val="20000"/>
        </a:spcBef>
        <a:spcAft>
          <a:spcPct val="0"/>
        </a:spcAft>
        <a:buClr>
          <a:schemeClr val="accent2"/>
        </a:buClr>
        <a:buChar char="»"/>
        <a:defRPr sz="2000">
          <a:solidFill>
            <a:schemeClr val="tx1"/>
          </a:solidFill>
          <a:latin typeface="Times New Roman" pitchFamily="18" charset="0"/>
        </a:defRPr>
      </a:lvl7pPr>
      <a:lvl8pPr marL="3581400" indent="-381000" algn="l" rtl="0" eaLnBrk="1" fontAlgn="base" hangingPunct="1">
        <a:spcBef>
          <a:spcPct val="20000"/>
        </a:spcBef>
        <a:spcAft>
          <a:spcPct val="0"/>
        </a:spcAft>
        <a:buClr>
          <a:schemeClr val="accent2"/>
        </a:buClr>
        <a:buChar char="»"/>
        <a:defRPr sz="2000">
          <a:solidFill>
            <a:schemeClr val="tx1"/>
          </a:solidFill>
          <a:latin typeface="Times New Roman" pitchFamily="18" charset="0"/>
        </a:defRPr>
      </a:lvl8pPr>
      <a:lvl9pPr marL="4038600" indent="-381000" algn="l" rtl="0" eaLnBrk="1" fontAlgn="base" hangingPunct="1">
        <a:spcBef>
          <a:spcPct val="20000"/>
        </a:spcBef>
        <a:spcAft>
          <a:spcPct val="0"/>
        </a:spcAft>
        <a:buClr>
          <a:schemeClr val="accent2"/>
        </a:buClr>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374A4C0-EC1D-F3AF-9069-6EF2BECE9F85}"/>
              </a:ext>
            </a:extLst>
          </p:cNvPr>
          <p:cNvSpPr>
            <a:spLocks noGrp="1" noChangeArrowheads="1"/>
          </p:cNvSpPr>
          <p:nvPr>
            <p:ph type="ctrTitle" idx="4294967295"/>
          </p:nvPr>
        </p:nvSpPr>
        <p:spPr>
          <a:xfrm>
            <a:off x="685800" y="350838"/>
            <a:ext cx="7772400" cy="5016500"/>
          </a:xfrm>
        </p:spPr>
        <p:txBody>
          <a:bodyPr/>
          <a:lstStyle/>
          <a:p>
            <a:pPr eaLnBrk="1" hangingPunct="1"/>
            <a:r>
              <a:rPr lang="en-US" altLang="en-US" sz="2400">
                <a:solidFill>
                  <a:schemeClr val="tx1"/>
                </a:solidFill>
              </a:rPr>
              <a:t>OPERATING SYSTEMS</a:t>
            </a:r>
            <a:br>
              <a:rPr lang="en-US" altLang="en-US" sz="2400">
                <a:solidFill>
                  <a:schemeClr val="tx1"/>
                </a:solidFill>
              </a:rPr>
            </a:br>
            <a:r>
              <a:rPr lang="en-US" altLang="en-US" sz="2400">
                <a:solidFill>
                  <a:schemeClr val="tx1"/>
                </a:solidFill>
              </a:rPr>
              <a:t>CSE 4300</a:t>
            </a:r>
            <a:br>
              <a:rPr lang="en-US" altLang="en-US" sz="2400">
                <a:solidFill>
                  <a:schemeClr val="tx1"/>
                </a:solidFill>
              </a:rPr>
            </a:br>
            <a:br>
              <a:rPr lang="en-US" altLang="en-US" sz="2400">
                <a:solidFill>
                  <a:schemeClr val="tx1"/>
                </a:solidFill>
              </a:rPr>
            </a:br>
            <a:r>
              <a:rPr lang="en-US" altLang="en-US" sz="1800">
                <a:solidFill>
                  <a:schemeClr val="tx1"/>
                </a:solidFill>
              </a:rPr>
              <a:t>Instructor: Mohammad Maifi Hasan Khan</a:t>
            </a:r>
            <a:br>
              <a:rPr lang="en-US" altLang="en-US" sz="1800">
                <a:solidFill>
                  <a:schemeClr val="tx1"/>
                </a:solidFill>
              </a:rPr>
            </a:br>
            <a:br>
              <a:rPr lang="en-US" altLang="en-US" sz="1800">
                <a:solidFill>
                  <a:schemeClr val="tx1"/>
                </a:solidFill>
              </a:rPr>
            </a:br>
            <a:br>
              <a:rPr lang="en-US" altLang="en-US" sz="1800">
                <a:solidFill>
                  <a:schemeClr val="tx1"/>
                </a:solidFill>
              </a:rPr>
            </a:br>
            <a:br>
              <a:rPr lang="en-US" altLang="en-US"/>
            </a:br>
            <a:r>
              <a:rPr lang="en-US" altLang="en-US"/>
              <a:t>Chapter 6</a:t>
            </a:r>
            <a:br>
              <a:rPr lang="en-US" altLang="en-US"/>
            </a:br>
            <a:r>
              <a:rPr lang="en-US" altLang="en-US"/>
              <a:t>Deadlocks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a:extLst>
              <a:ext uri="{FF2B5EF4-FFF2-40B4-BE49-F238E27FC236}">
                <a16:creationId xmlns:a16="http://schemas.microsoft.com/office/drawing/2014/main" id="{13BAA924-FD72-5174-B70B-74781AF58D65}"/>
              </a:ext>
            </a:extLst>
          </p:cNvPr>
          <p:cNvSpPr>
            <a:spLocks noGrp="1" noChangeArrowheads="1"/>
          </p:cNvSpPr>
          <p:nvPr>
            <p:ph idx="1"/>
          </p:nvPr>
        </p:nvSpPr>
        <p:spPr/>
        <p:txBody>
          <a:bodyPr/>
          <a:lstStyle/>
          <a:p>
            <a:pPr eaLnBrk="1" hangingPunct="1"/>
            <a:r>
              <a:rPr lang="en-US" altLang="en-US"/>
              <a:t>An example of how deadlock occurs </a:t>
            </a:r>
            <a:br>
              <a:rPr lang="en-US" altLang="en-US"/>
            </a:br>
            <a:r>
              <a:rPr lang="en-US" altLang="en-US"/>
              <a:t>and how it can be avoided.</a:t>
            </a:r>
          </a:p>
          <a:p>
            <a:pPr eaLnBrk="1" hangingPunct="1"/>
            <a:endParaRPr lang="en-US" altLang="en-US"/>
          </a:p>
        </p:txBody>
      </p:sp>
      <p:sp>
        <p:nvSpPr>
          <p:cNvPr id="24579" name="Title 2">
            <a:extLst>
              <a:ext uri="{FF2B5EF4-FFF2-40B4-BE49-F238E27FC236}">
                <a16:creationId xmlns:a16="http://schemas.microsoft.com/office/drawing/2014/main" id="{B01AA476-DDF7-3F7B-C882-9B3FBF383B60}"/>
              </a:ext>
            </a:extLst>
          </p:cNvPr>
          <p:cNvSpPr>
            <a:spLocks noGrp="1" noChangeArrowheads="1"/>
          </p:cNvSpPr>
          <p:nvPr>
            <p:ph type="title"/>
          </p:nvPr>
        </p:nvSpPr>
        <p:spPr/>
        <p:txBody>
          <a:bodyPr/>
          <a:lstStyle/>
          <a:p>
            <a:pPr eaLnBrk="1" hangingPunct="1"/>
            <a:r>
              <a:rPr lang="en-US" altLang="en-US"/>
              <a:t>Deadlock Modeling (3)</a:t>
            </a:r>
          </a:p>
        </p:txBody>
      </p:sp>
      <p:pic>
        <p:nvPicPr>
          <p:cNvPr id="24580" name="Picture 3">
            <a:extLst>
              <a:ext uri="{FF2B5EF4-FFF2-40B4-BE49-F238E27FC236}">
                <a16:creationId xmlns:a16="http://schemas.microsoft.com/office/drawing/2014/main" id="{E3BEAD8D-5382-9796-87EB-DEEA6595B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090613"/>
            <a:ext cx="7743825" cy="467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id="{19ACC873-08EF-41E0-FCF7-72279DD24BAE}"/>
              </a:ext>
            </a:extLst>
          </p:cNvPr>
          <p:cNvSpPr>
            <a:spLocks noGrp="1" noChangeArrowheads="1"/>
          </p:cNvSpPr>
          <p:nvPr>
            <p:ph idx="1"/>
          </p:nvPr>
        </p:nvSpPr>
        <p:spPr/>
        <p:txBody>
          <a:bodyPr/>
          <a:lstStyle/>
          <a:p>
            <a:pPr eaLnBrk="1" hangingPunct="1"/>
            <a:r>
              <a:rPr lang="en-US" altLang="en-US"/>
              <a:t>An example of how deadlock occurs </a:t>
            </a:r>
            <a:br>
              <a:rPr lang="en-US" altLang="en-US"/>
            </a:br>
            <a:r>
              <a:rPr lang="en-US" altLang="en-US"/>
              <a:t>and how it can be avoided.</a:t>
            </a:r>
          </a:p>
          <a:p>
            <a:pPr eaLnBrk="1" hangingPunct="1"/>
            <a:endParaRPr lang="en-US" altLang="en-US"/>
          </a:p>
        </p:txBody>
      </p:sp>
      <p:sp>
        <p:nvSpPr>
          <p:cNvPr id="25603" name="Title 2">
            <a:extLst>
              <a:ext uri="{FF2B5EF4-FFF2-40B4-BE49-F238E27FC236}">
                <a16:creationId xmlns:a16="http://schemas.microsoft.com/office/drawing/2014/main" id="{DBCD9962-08FD-8DCF-1349-3D17639A3B89}"/>
              </a:ext>
            </a:extLst>
          </p:cNvPr>
          <p:cNvSpPr>
            <a:spLocks noGrp="1" noChangeArrowheads="1"/>
          </p:cNvSpPr>
          <p:nvPr>
            <p:ph type="title"/>
          </p:nvPr>
        </p:nvSpPr>
        <p:spPr/>
        <p:txBody>
          <a:bodyPr/>
          <a:lstStyle/>
          <a:p>
            <a:pPr eaLnBrk="1" hangingPunct="1"/>
            <a:r>
              <a:rPr lang="en-US" altLang="en-US"/>
              <a:t>Deadlock Modeling (4)</a:t>
            </a:r>
          </a:p>
        </p:txBody>
      </p:sp>
      <p:pic>
        <p:nvPicPr>
          <p:cNvPr id="25604" name="Picture 2">
            <a:extLst>
              <a:ext uri="{FF2B5EF4-FFF2-40B4-BE49-F238E27FC236}">
                <a16:creationId xmlns:a16="http://schemas.microsoft.com/office/drawing/2014/main" id="{2090FD53-BFE3-81D4-7E6B-740AC6213F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163" y="1033463"/>
            <a:ext cx="806767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81B83A87-E3E1-D6A5-11F9-10EA9D11FD2D}"/>
              </a:ext>
            </a:extLst>
          </p:cNvPr>
          <p:cNvSpPr>
            <a:spLocks noGrp="1" noChangeArrowheads="1"/>
          </p:cNvSpPr>
          <p:nvPr>
            <p:ph type="title"/>
          </p:nvPr>
        </p:nvSpPr>
        <p:spPr/>
        <p:txBody>
          <a:bodyPr/>
          <a:lstStyle/>
          <a:p>
            <a:pPr eaLnBrk="1" hangingPunct="1"/>
            <a:r>
              <a:rPr lang="en-US" altLang="en-US"/>
              <a:t>Deadlock Modeling (5)</a:t>
            </a:r>
          </a:p>
        </p:txBody>
      </p:sp>
      <p:sp>
        <p:nvSpPr>
          <p:cNvPr id="26627" name="Content Placeholder 4">
            <a:extLst>
              <a:ext uri="{FF2B5EF4-FFF2-40B4-BE49-F238E27FC236}">
                <a16:creationId xmlns:a16="http://schemas.microsoft.com/office/drawing/2014/main" id="{C48B1906-97D4-934A-B0DE-6A9301774CB1}"/>
              </a:ext>
            </a:extLst>
          </p:cNvPr>
          <p:cNvSpPr>
            <a:spLocks noGrp="1" noChangeArrowheads="1"/>
          </p:cNvSpPr>
          <p:nvPr>
            <p:ph idx="1"/>
          </p:nvPr>
        </p:nvSpPr>
        <p:spPr>
          <a:xfrm>
            <a:off x="533400" y="1404938"/>
            <a:ext cx="8204200" cy="4767262"/>
          </a:xfrm>
        </p:spPr>
        <p:txBody>
          <a:bodyPr/>
          <a:lstStyle/>
          <a:p>
            <a:pPr eaLnBrk="1" hangingPunct="1">
              <a:buFontTx/>
              <a:buNone/>
            </a:pPr>
            <a:r>
              <a:rPr lang="en-US" altLang="en-US" sz="3200"/>
              <a:t>Strategies for dealing with deadlocks:</a:t>
            </a:r>
          </a:p>
          <a:p>
            <a:pPr eaLnBrk="1" hangingPunct="1">
              <a:buFontTx/>
              <a:buAutoNum type="arabicPeriod"/>
            </a:pPr>
            <a:r>
              <a:rPr lang="en-US" altLang="en-US" sz="3200"/>
              <a:t>Just ignore the problem. </a:t>
            </a:r>
          </a:p>
          <a:p>
            <a:pPr eaLnBrk="1" hangingPunct="1">
              <a:buFontTx/>
              <a:buAutoNum type="arabicPeriod"/>
            </a:pPr>
            <a:r>
              <a:rPr lang="en-US" altLang="en-US" sz="3200"/>
              <a:t>Detection and recovery. Let deadlocks occur, detect them, take action.</a:t>
            </a:r>
          </a:p>
          <a:p>
            <a:pPr eaLnBrk="1" hangingPunct="1">
              <a:buFontTx/>
              <a:buAutoNum type="arabicPeriod"/>
            </a:pPr>
            <a:r>
              <a:rPr lang="en-US" altLang="en-US" sz="3200"/>
              <a:t>Dynamic avoidance by careful resource allocation.</a:t>
            </a:r>
          </a:p>
          <a:p>
            <a:pPr eaLnBrk="1" hangingPunct="1">
              <a:buFontTx/>
              <a:buAutoNum type="arabicPeriod"/>
            </a:pPr>
            <a:r>
              <a:rPr lang="en-US" altLang="en-US" sz="3200"/>
              <a:t>Prevention, by structurally negating one of the four required conditions.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4">
            <a:extLst>
              <a:ext uri="{FF2B5EF4-FFF2-40B4-BE49-F238E27FC236}">
                <a16:creationId xmlns:a16="http://schemas.microsoft.com/office/drawing/2014/main" id="{0915BED8-914D-E7F6-5CA8-A48867EE6290}"/>
              </a:ext>
            </a:extLst>
          </p:cNvPr>
          <p:cNvSpPr>
            <a:spLocks noGrp="1" noChangeArrowheads="1"/>
          </p:cNvSpPr>
          <p:nvPr>
            <p:ph idx="1"/>
          </p:nvPr>
        </p:nvSpPr>
        <p:spPr/>
        <p:txBody>
          <a:bodyPr/>
          <a:lstStyle/>
          <a:p>
            <a:pPr eaLnBrk="1" hangingPunct="1"/>
            <a:r>
              <a:rPr lang="en-US" altLang="en-US"/>
              <a:t>(a) A resource graph. (b) A cycle extracted from (a).</a:t>
            </a:r>
          </a:p>
        </p:txBody>
      </p:sp>
      <p:sp>
        <p:nvSpPr>
          <p:cNvPr id="27651" name="Title 1">
            <a:extLst>
              <a:ext uri="{FF2B5EF4-FFF2-40B4-BE49-F238E27FC236}">
                <a16:creationId xmlns:a16="http://schemas.microsoft.com/office/drawing/2014/main" id="{32F09082-A40D-323C-B58A-49F6065789B6}"/>
              </a:ext>
            </a:extLst>
          </p:cNvPr>
          <p:cNvSpPr>
            <a:spLocks noGrp="1" noChangeArrowheads="1"/>
          </p:cNvSpPr>
          <p:nvPr>
            <p:ph type="title"/>
          </p:nvPr>
        </p:nvSpPr>
        <p:spPr/>
        <p:txBody>
          <a:bodyPr/>
          <a:lstStyle/>
          <a:p>
            <a:pPr eaLnBrk="1" hangingPunct="1"/>
            <a:r>
              <a:rPr lang="en-US" altLang="en-US" sz="4000"/>
              <a:t>Deadlock Detection with </a:t>
            </a:r>
            <a:br>
              <a:rPr lang="en-US" altLang="en-US" sz="4000"/>
            </a:br>
            <a:r>
              <a:rPr lang="en-US" altLang="en-US" sz="4000"/>
              <a:t>One Resource of Each Type (1)</a:t>
            </a:r>
          </a:p>
        </p:txBody>
      </p:sp>
      <p:pic>
        <p:nvPicPr>
          <p:cNvPr id="27652" name="Picture 2">
            <a:extLst>
              <a:ext uri="{FF2B5EF4-FFF2-40B4-BE49-F238E27FC236}">
                <a16:creationId xmlns:a16="http://schemas.microsoft.com/office/drawing/2014/main" id="{E15A7162-4335-53EE-3C13-2C783262F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473200"/>
            <a:ext cx="7966075"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C4202DFA-8688-BA2E-36E6-08AB0C7E6AB0}"/>
              </a:ext>
            </a:extLst>
          </p:cNvPr>
          <p:cNvSpPr>
            <a:spLocks noGrp="1" noChangeArrowheads="1"/>
          </p:cNvSpPr>
          <p:nvPr>
            <p:ph type="title"/>
          </p:nvPr>
        </p:nvSpPr>
        <p:spPr/>
        <p:txBody>
          <a:bodyPr/>
          <a:lstStyle/>
          <a:p>
            <a:pPr eaLnBrk="1" hangingPunct="1"/>
            <a:r>
              <a:rPr lang="en-US" altLang="en-US" sz="4000"/>
              <a:t>Deadlock Detection with </a:t>
            </a:r>
            <a:br>
              <a:rPr lang="en-US" altLang="en-US" sz="4000"/>
            </a:br>
            <a:r>
              <a:rPr lang="en-US" altLang="en-US" sz="4000"/>
              <a:t>One Resource of Each Type (2)</a:t>
            </a:r>
          </a:p>
        </p:txBody>
      </p:sp>
      <p:sp>
        <p:nvSpPr>
          <p:cNvPr id="28675" name="Content Placeholder 4">
            <a:extLst>
              <a:ext uri="{FF2B5EF4-FFF2-40B4-BE49-F238E27FC236}">
                <a16:creationId xmlns:a16="http://schemas.microsoft.com/office/drawing/2014/main" id="{8CD33C61-B7FA-3553-5590-57B302CFE497}"/>
              </a:ext>
            </a:extLst>
          </p:cNvPr>
          <p:cNvSpPr>
            <a:spLocks noGrp="1" noChangeArrowheads="1"/>
          </p:cNvSpPr>
          <p:nvPr>
            <p:ph idx="1"/>
          </p:nvPr>
        </p:nvSpPr>
        <p:spPr>
          <a:xfrm>
            <a:off x="423863" y="1433513"/>
            <a:ext cx="8313737" cy="4738687"/>
          </a:xfrm>
        </p:spPr>
        <p:txBody>
          <a:bodyPr/>
          <a:lstStyle/>
          <a:p>
            <a:pPr eaLnBrk="1" hangingPunct="1">
              <a:buFontTx/>
              <a:buNone/>
            </a:pPr>
            <a:r>
              <a:rPr lang="en-US" altLang="en-US" sz="2800"/>
              <a:t>Algorithm for detecting deadlock:</a:t>
            </a:r>
          </a:p>
          <a:p>
            <a:pPr eaLnBrk="1" hangingPunct="1">
              <a:buFontTx/>
              <a:buAutoNum type="arabicPeriod"/>
            </a:pPr>
            <a:r>
              <a:rPr lang="en-US" altLang="en-US" sz="2800"/>
              <a:t>For each node, N in the graph, perform the following five steps with N as the starting node.</a:t>
            </a:r>
          </a:p>
          <a:p>
            <a:pPr eaLnBrk="1" hangingPunct="1">
              <a:buFontTx/>
              <a:buAutoNum type="arabicPeriod"/>
            </a:pPr>
            <a:r>
              <a:rPr lang="en-US" altLang="en-US" sz="2800"/>
              <a:t>Initialize L to the empty list, designate all arcs as unmarked.</a:t>
            </a:r>
          </a:p>
          <a:p>
            <a:pPr eaLnBrk="1" hangingPunct="1">
              <a:buFontTx/>
              <a:buAutoNum type="arabicPeriod"/>
            </a:pPr>
            <a:r>
              <a:rPr lang="en-US" altLang="en-US" sz="2800"/>
              <a:t>Add current node to end of L, check to see if node now appears in L two times. If it does, graph contains a cycle (listed in L), algorithm terminates.</a:t>
            </a:r>
            <a:br>
              <a:rPr lang="en-US" altLang="en-US" sz="2800"/>
            </a:br>
            <a:r>
              <a:rPr lang="en-US" altLang="en-US" sz="280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C5DE0D7E-DBFD-F11F-E5B8-D6F8329E5B76}"/>
              </a:ext>
            </a:extLst>
          </p:cNvPr>
          <p:cNvSpPr>
            <a:spLocks noGrp="1" noChangeArrowheads="1"/>
          </p:cNvSpPr>
          <p:nvPr>
            <p:ph type="title"/>
          </p:nvPr>
        </p:nvSpPr>
        <p:spPr/>
        <p:txBody>
          <a:bodyPr/>
          <a:lstStyle/>
          <a:p>
            <a:pPr eaLnBrk="1" hangingPunct="1"/>
            <a:r>
              <a:rPr lang="en-US" altLang="en-US" sz="4000"/>
              <a:t>Deadlock Detection with </a:t>
            </a:r>
            <a:br>
              <a:rPr lang="en-US" altLang="en-US" sz="4000"/>
            </a:br>
            <a:r>
              <a:rPr lang="en-US" altLang="en-US" sz="4000"/>
              <a:t>One Resource of Each Type (3)</a:t>
            </a:r>
          </a:p>
        </p:txBody>
      </p:sp>
      <p:sp>
        <p:nvSpPr>
          <p:cNvPr id="29699" name="Content Placeholder 4">
            <a:extLst>
              <a:ext uri="{FF2B5EF4-FFF2-40B4-BE49-F238E27FC236}">
                <a16:creationId xmlns:a16="http://schemas.microsoft.com/office/drawing/2014/main" id="{556302D5-4B52-8098-BCDE-80E8F95F3CB4}"/>
              </a:ext>
            </a:extLst>
          </p:cNvPr>
          <p:cNvSpPr>
            <a:spLocks noGrp="1" noChangeArrowheads="1"/>
          </p:cNvSpPr>
          <p:nvPr>
            <p:ph idx="1"/>
          </p:nvPr>
        </p:nvSpPr>
        <p:spPr>
          <a:xfrm>
            <a:off x="423863" y="1433513"/>
            <a:ext cx="8313737" cy="4738687"/>
          </a:xfrm>
        </p:spPr>
        <p:txBody>
          <a:bodyPr/>
          <a:lstStyle/>
          <a:p>
            <a:pPr eaLnBrk="1" hangingPunct="1">
              <a:buFontTx/>
              <a:buAutoNum type="arabicPeriod" startAt="4"/>
            </a:pPr>
            <a:r>
              <a:rPr lang="en-US" altLang="en-US" sz="2800"/>
              <a:t>From given node, see if any unmarked outgoing arcs. If so, go to step 5; if not, go to step 6.</a:t>
            </a:r>
          </a:p>
          <a:p>
            <a:pPr eaLnBrk="1" hangingPunct="1">
              <a:buFontTx/>
              <a:buAutoNum type="arabicPeriod" startAt="4"/>
            </a:pPr>
            <a:r>
              <a:rPr lang="en-US" altLang="en-US" sz="2800"/>
              <a:t>Pick an unmarked outgoing arc at random and mark it. Then follow it to the new current node and go to step 3.</a:t>
            </a:r>
          </a:p>
          <a:p>
            <a:pPr eaLnBrk="1" hangingPunct="1">
              <a:buFontTx/>
              <a:buAutoNum type="arabicPeriod" startAt="4"/>
            </a:pPr>
            <a:r>
              <a:rPr lang="en-US" altLang="en-US" sz="2800"/>
              <a:t>If this is initial node, graph does not contain any cycles, algorithm terminates. Otherwise, dead end. Remove it, go back to previous node, make that one current node, go to step 3.</a:t>
            </a:r>
          </a:p>
          <a:p>
            <a:pPr eaLnBrk="1" hangingPunct="1">
              <a:buFontTx/>
              <a:buAutoNum type="arabicPeriod" startAt="4"/>
            </a:pPr>
            <a:endParaRPr lang="en-US" alt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4">
            <a:extLst>
              <a:ext uri="{FF2B5EF4-FFF2-40B4-BE49-F238E27FC236}">
                <a16:creationId xmlns:a16="http://schemas.microsoft.com/office/drawing/2014/main" id="{23984430-05E8-9862-855D-99DDEEBBB963}"/>
              </a:ext>
            </a:extLst>
          </p:cNvPr>
          <p:cNvSpPr>
            <a:spLocks noGrp="1" noChangeArrowheads="1"/>
          </p:cNvSpPr>
          <p:nvPr>
            <p:ph idx="1"/>
          </p:nvPr>
        </p:nvSpPr>
        <p:spPr/>
        <p:txBody>
          <a:bodyPr/>
          <a:lstStyle/>
          <a:p>
            <a:pPr eaLnBrk="1" hangingPunct="1"/>
            <a:r>
              <a:rPr lang="en-US" altLang="en-US"/>
              <a:t>(a) A resource graph. (b) A cycle extracted from (a).</a:t>
            </a:r>
          </a:p>
        </p:txBody>
      </p:sp>
      <p:sp>
        <p:nvSpPr>
          <p:cNvPr id="30723" name="Title 1">
            <a:extLst>
              <a:ext uri="{FF2B5EF4-FFF2-40B4-BE49-F238E27FC236}">
                <a16:creationId xmlns:a16="http://schemas.microsoft.com/office/drawing/2014/main" id="{81018D68-3762-1221-FC0E-11BAC73F5017}"/>
              </a:ext>
            </a:extLst>
          </p:cNvPr>
          <p:cNvSpPr>
            <a:spLocks noGrp="1" noChangeArrowheads="1"/>
          </p:cNvSpPr>
          <p:nvPr>
            <p:ph type="title"/>
          </p:nvPr>
        </p:nvSpPr>
        <p:spPr/>
        <p:txBody>
          <a:bodyPr/>
          <a:lstStyle/>
          <a:p>
            <a:pPr eaLnBrk="1" hangingPunct="1"/>
            <a:r>
              <a:rPr lang="en-US" altLang="en-US" sz="4000"/>
              <a:t>Try the Algorithm on this one </a:t>
            </a:r>
            <a:r>
              <a:rPr lang="en-US" altLang="en-US" sz="4000">
                <a:sym typeface="Wingdings" panose="05000000000000000000" pitchFamily="2" charset="2"/>
              </a:rPr>
              <a:t></a:t>
            </a:r>
            <a:endParaRPr lang="en-US" altLang="en-US" sz="4000"/>
          </a:p>
        </p:txBody>
      </p:sp>
      <p:pic>
        <p:nvPicPr>
          <p:cNvPr id="30724" name="Picture 2">
            <a:extLst>
              <a:ext uri="{FF2B5EF4-FFF2-40B4-BE49-F238E27FC236}">
                <a16:creationId xmlns:a16="http://schemas.microsoft.com/office/drawing/2014/main" id="{8900C605-767D-8FAD-7124-70F870BB64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325" y="1473200"/>
            <a:ext cx="7966075"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4">
            <a:extLst>
              <a:ext uri="{FF2B5EF4-FFF2-40B4-BE49-F238E27FC236}">
                <a16:creationId xmlns:a16="http://schemas.microsoft.com/office/drawing/2014/main" id="{9E89DB87-1AAB-276F-F329-24AC4323DA99}"/>
              </a:ext>
            </a:extLst>
          </p:cNvPr>
          <p:cNvSpPr>
            <a:spLocks noGrp="1" noChangeArrowheads="1"/>
          </p:cNvSpPr>
          <p:nvPr>
            <p:ph idx="1"/>
          </p:nvPr>
        </p:nvSpPr>
        <p:spPr/>
        <p:txBody>
          <a:bodyPr/>
          <a:lstStyle/>
          <a:p>
            <a:pPr eaLnBrk="1" hangingPunct="1"/>
            <a:r>
              <a:rPr lang="en-US" altLang="en-US"/>
              <a:t>The four data structures needed </a:t>
            </a:r>
            <a:br>
              <a:rPr lang="en-US" altLang="en-US"/>
            </a:br>
            <a:r>
              <a:rPr lang="en-US" altLang="en-US"/>
              <a:t>by the deadlock detection algorithm.</a:t>
            </a:r>
          </a:p>
        </p:txBody>
      </p:sp>
      <p:sp>
        <p:nvSpPr>
          <p:cNvPr id="31747" name="Title 1">
            <a:extLst>
              <a:ext uri="{FF2B5EF4-FFF2-40B4-BE49-F238E27FC236}">
                <a16:creationId xmlns:a16="http://schemas.microsoft.com/office/drawing/2014/main" id="{64505115-DDDA-F917-84A2-EEBA611B044C}"/>
              </a:ext>
            </a:extLst>
          </p:cNvPr>
          <p:cNvSpPr>
            <a:spLocks noGrp="1" noChangeArrowheads="1"/>
          </p:cNvSpPr>
          <p:nvPr>
            <p:ph type="title"/>
          </p:nvPr>
        </p:nvSpPr>
        <p:spPr/>
        <p:txBody>
          <a:bodyPr/>
          <a:lstStyle/>
          <a:p>
            <a:pPr eaLnBrk="1" hangingPunct="1"/>
            <a:r>
              <a:rPr lang="en-US" altLang="en-US" sz="4000"/>
              <a:t>Deadlock Detection with Multiple Resources of Each Type (1)</a:t>
            </a:r>
          </a:p>
        </p:txBody>
      </p:sp>
      <p:pic>
        <p:nvPicPr>
          <p:cNvPr id="31748" name="Picture 2">
            <a:extLst>
              <a:ext uri="{FF2B5EF4-FFF2-40B4-BE49-F238E27FC236}">
                <a16:creationId xmlns:a16="http://schemas.microsoft.com/office/drawing/2014/main" id="{DA99F059-FACB-D9E9-4917-C76DE8CBE5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25" y="1528763"/>
            <a:ext cx="8482013"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B749E931-6868-2474-B8BC-F6067C6B37C4}"/>
              </a:ext>
            </a:extLst>
          </p:cNvPr>
          <p:cNvSpPr>
            <a:spLocks noGrp="1" noChangeArrowheads="1"/>
          </p:cNvSpPr>
          <p:nvPr>
            <p:ph type="title"/>
          </p:nvPr>
        </p:nvSpPr>
        <p:spPr/>
        <p:txBody>
          <a:bodyPr/>
          <a:lstStyle/>
          <a:p>
            <a:pPr eaLnBrk="1" hangingPunct="1"/>
            <a:r>
              <a:rPr lang="en-US" altLang="en-US" sz="4000"/>
              <a:t>Deadlock Detection with Multiple Resources of Each Type (2)</a:t>
            </a:r>
          </a:p>
        </p:txBody>
      </p:sp>
      <p:sp>
        <p:nvSpPr>
          <p:cNvPr id="32771" name="Content Placeholder 4">
            <a:extLst>
              <a:ext uri="{FF2B5EF4-FFF2-40B4-BE49-F238E27FC236}">
                <a16:creationId xmlns:a16="http://schemas.microsoft.com/office/drawing/2014/main" id="{980B261C-ED79-18E3-0F7E-D11592AAE81C}"/>
              </a:ext>
            </a:extLst>
          </p:cNvPr>
          <p:cNvSpPr>
            <a:spLocks noGrp="1" noChangeArrowheads="1"/>
          </p:cNvSpPr>
          <p:nvPr>
            <p:ph idx="1"/>
          </p:nvPr>
        </p:nvSpPr>
        <p:spPr>
          <a:xfrm>
            <a:off x="368300" y="1727200"/>
            <a:ext cx="8369300" cy="4445000"/>
          </a:xfrm>
        </p:spPr>
        <p:txBody>
          <a:bodyPr/>
          <a:lstStyle/>
          <a:p>
            <a:pPr eaLnBrk="1" hangingPunct="1">
              <a:buFontTx/>
              <a:buNone/>
            </a:pPr>
            <a:r>
              <a:rPr lang="en-US" altLang="en-US" sz="2800"/>
              <a:t>Deadlock detection algorithm:</a:t>
            </a:r>
          </a:p>
          <a:p>
            <a:pPr eaLnBrk="1" hangingPunct="1">
              <a:buFontTx/>
              <a:buAutoNum type="arabicPeriod"/>
            </a:pPr>
            <a:r>
              <a:rPr lang="en-US" altLang="en-US" sz="2800"/>
              <a:t>Look for an unmarked process, </a:t>
            </a:r>
            <a:r>
              <a:rPr lang="en-US" altLang="en-US" sz="2800" i="1"/>
              <a:t>P</a:t>
            </a:r>
            <a:r>
              <a:rPr lang="en-US" altLang="en-US" sz="2800" i="1" baseline="-25000"/>
              <a:t>i</a:t>
            </a:r>
            <a:r>
              <a:rPr lang="en-US" altLang="en-US" sz="2800"/>
              <a:t> , for which the i-th row of </a:t>
            </a:r>
            <a:r>
              <a:rPr lang="en-US" altLang="en-US" sz="2800" i="1"/>
              <a:t>R</a:t>
            </a:r>
            <a:r>
              <a:rPr lang="en-US" altLang="en-US" sz="2800"/>
              <a:t> is less than or equal to </a:t>
            </a:r>
            <a:r>
              <a:rPr lang="en-US" altLang="en-US" sz="2800" i="1"/>
              <a:t>A</a:t>
            </a:r>
            <a:r>
              <a:rPr lang="en-US" altLang="en-US" sz="2800"/>
              <a:t>.</a:t>
            </a:r>
          </a:p>
          <a:p>
            <a:pPr eaLnBrk="1" hangingPunct="1">
              <a:buFontTx/>
              <a:buAutoNum type="arabicPeriod"/>
            </a:pPr>
            <a:r>
              <a:rPr lang="en-US" altLang="en-US" sz="2800"/>
              <a:t>If such a process is found, add the </a:t>
            </a:r>
            <a:r>
              <a:rPr lang="en-US" altLang="en-US" sz="2800" i="1"/>
              <a:t>i-th</a:t>
            </a:r>
            <a:r>
              <a:rPr lang="en-US" altLang="en-US" sz="2800"/>
              <a:t> row of </a:t>
            </a:r>
            <a:r>
              <a:rPr lang="en-US" altLang="en-US" sz="2800" i="1"/>
              <a:t>C</a:t>
            </a:r>
            <a:r>
              <a:rPr lang="en-US" altLang="en-US" sz="2800"/>
              <a:t> to </a:t>
            </a:r>
            <a:r>
              <a:rPr lang="en-US" altLang="en-US" sz="2800" i="1"/>
              <a:t>A</a:t>
            </a:r>
            <a:r>
              <a:rPr lang="en-US" altLang="en-US" sz="2800"/>
              <a:t>, mark the process, and go back to step 1.</a:t>
            </a:r>
          </a:p>
          <a:p>
            <a:pPr eaLnBrk="1" hangingPunct="1">
              <a:buFontTx/>
              <a:buAutoNum type="arabicPeriod"/>
            </a:pPr>
            <a:r>
              <a:rPr lang="en-US" altLang="en-US" sz="2800"/>
              <a:t>If no such process exists, the algorithm terminates.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5">
            <a:extLst>
              <a:ext uri="{FF2B5EF4-FFF2-40B4-BE49-F238E27FC236}">
                <a16:creationId xmlns:a16="http://schemas.microsoft.com/office/drawing/2014/main" id="{5EE7C6C9-848B-2EA5-E014-F09A9F6C7A97}"/>
              </a:ext>
            </a:extLst>
          </p:cNvPr>
          <p:cNvSpPr>
            <a:spLocks noGrp="1" noChangeArrowheads="1"/>
          </p:cNvSpPr>
          <p:nvPr>
            <p:ph idx="1"/>
          </p:nvPr>
        </p:nvSpPr>
        <p:spPr/>
        <p:txBody>
          <a:bodyPr/>
          <a:lstStyle/>
          <a:p>
            <a:pPr eaLnBrk="1" hangingPunct="1"/>
            <a:r>
              <a:rPr lang="en-US" altLang="en-US"/>
              <a:t>An example for the deadlock detection algorithm.</a:t>
            </a:r>
          </a:p>
        </p:txBody>
      </p:sp>
      <p:sp>
        <p:nvSpPr>
          <p:cNvPr id="33795" name="Title 1">
            <a:extLst>
              <a:ext uri="{FF2B5EF4-FFF2-40B4-BE49-F238E27FC236}">
                <a16:creationId xmlns:a16="http://schemas.microsoft.com/office/drawing/2014/main" id="{917CB794-83CF-5ABF-CAEF-05E73269CA4F}"/>
              </a:ext>
            </a:extLst>
          </p:cNvPr>
          <p:cNvSpPr>
            <a:spLocks noGrp="1" noChangeArrowheads="1"/>
          </p:cNvSpPr>
          <p:nvPr>
            <p:ph type="title"/>
          </p:nvPr>
        </p:nvSpPr>
        <p:spPr/>
        <p:txBody>
          <a:bodyPr/>
          <a:lstStyle/>
          <a:p>
            <a:pPr eaLnBrk="1" hangingPunct="1"/>
            <a:r>
              <a:rPr lang="en-US" altLang="en-US" sz="4000"/>
              <a:t>Deadlock Detection with Multiple Resources of Each Type (3)</a:t>
            </a:r>
          </a:p>
        </p:txBody>
      </p:sp>
      <p:pic>
        <p:nvPicPr>
          <p:cNvPr id="33796" name="Picture 2">
            <a:extLst>
              <a:ext uri="{FF2B5EF4-FFF2-40B4-BE49-F238E27FC236}">
                <a16:creationId xmlns:a16="http://schemas.microsoft.com/office/drawing/2014/main" id="{E5E1DE8D-2424-DFD4-8BD9-625E61CC2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377950"/>
            <a:ext cx="69659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4">
            <a:extLst>
              <a:ext uri="{FF2B5EF4-FFF2-40B4-BE49-F238E27FC236}">
                <a16:creationId xmlns:a16="http://schemas.microsoft.com/office/drawing/2014/main" id="{7F421DE7-4746-AA89-BE09-7924DF5B1FF8}"/>
              </a:ext>
            </a:extLst>
          </p:cNvPr>
          <p:cNvSpPr>
            <a:spLocks noGrp="1" noChangeArrowheads="1"/>
          </p:cNvSpPr>
          <p:nvPr>
            <p:ph type="title"/>
          </p:nvPr>
        </p:nvSpPr>
        <p:spPr/>
        <p:txBody>
          <a:bodyPr/>
          <a:lstStyle/>
          <a:p>
            <a:pPr eaLnBrk="1" hangingPunct="1"/>
            <a:r>
              <a:rPr lang="en-US" altLang="en-US" sz="4000"/>
              <a:t>Preemptable and Nonpreemptable Resources</a:t>
            </a:r>
          </a:p>
        </p:txBody>
      </p:sp>
      <p:sp>
        <p:nvSpPr>
          <p:cNvPr id="16387" name="Content Placeholder 6">
            <a:extLst>
              <a:ext uri="{FF2B5EF4-FFF2-40B4-BE49-F238E27FC236}">
                <a16:creationId xmlns:a16="http://schemas.microsoft.com/office/drawing/2014/main" id="{A967CA2A-1F12-DD94-0FD6-B38D8149340D}"/>
              </a:ext>
            </a:extLst>
          </p:cNvPr>
          <p:cNvSpPr>
            <a:spLocks noGrp="1" noChangeArrowheads="1"/>
          </p:cNvSpPr>
          <p:nvPr>
            <p:ph idx="1"/>
          </p:nvPr>
        </p:nvSpPr>
        <p:spPr/>
        <p:txBody>
          <a:bodyPr/>
          <a:lstStyle/>
          <a:p>
            <a:pPr eaLnBrk="1" hangingPunct="1">
              <a:buFontTx/>
              <a:buNone/>
            </a:pPr>
            <a:r>
              <a:rPr lang="en-US" altLang="en-US" sz="3200"/>
              <a:t>Sequence of events required to use a resource:</a:t>
            </a:r>
          </a:p>
          <a:p>
            <a:pPr eaLnBrk="1" hangingPunct="1">
              <a:buFontTx/>
              <a:buAutoNum type="arabicPeriod"/>
            </a:pPr>
            <a:r>
              <a:rPr lang="en-US" altLang="en-US" sz="3200"/>
              <a:t>Request the resource.</a:t>
            </a:r>
          </a:p>
          <a:p>
            <a:pPr eaLnBrk="1" hangingPunct="1">
              <a:buFontTx/>
              <a:buAutoNum type="arabicPeriod"/>
            </a:pPr>
            <a:r>
              <a:rPr lang="en-US" altLang="en-US" sz="3200"/>
              <a:t>Use the resource.</a:t>
            </a:r>
          </a:p>
          <a:p>
            <a:pPr eaLnBrk="1" hangingPunct="1">
              <a:buFontTx/>
              <a:buAutoNum type="arabicPeriod"/>
            </a:pPr>
            <a:r>
              <a:rPr lang="en-US" altLang="en-US" sz="3200"/>
              <a:t>Release the resource.</a:t>
            </a:r>
          </a:p>
          <a:p>
            <a:pPr eaLnBrk="1" hangingPunct="1">
              <a:buFontTx/>
              <a:buNone/>
            </a:pPr>
            <a:endParaRPr lang="en-US"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a:extLst>
              <a:ext uri="{FF2B5EF4-FFF2-40B4-BE49-F238E27FC236}">
                <a16:creationId xmlns:a16="http://schemas.microsoft.com/office/drawing/2014/main" id="{BDE129A7-7777-8222-A850-3B092D34C5A0}"/>
              </a:ext>
            </a:extLst>
          </p:cNvPr>
          <p:cNvSpPr>
            <a:spLocks noGrp="1" noChangeArrowheads="1"/>
          </p:cNvSpPr>
          <p:nvPr>
            <p:ph type="title"/>
          </p:nvPr>
        </p:nvSpPr>
        <p:spPr/>
        <p:txBody>
          <a:bodyPr/>
          <a:lstStyle/>
          <a:p>
            <a:pPr eaLnBrk="1" hangingPunct="1"/>
            <a:r>
              <a:rPr lang="en-US" altLang="en-US"/>
              <a:t>Recovery from Deadlock</a:t>
            </a:r>
          </a:p>
        </p:txBody>
      </p:sp>
      <p:sp>
        <p:nvSpPr>
          <p:cNvPr id="34819" name="Content Placeholder 4">
            <a:extLst>
              <a:ext uri="{FF2B5EF4-FFF2-40B4-BE49-F238E27FC236}">
                <a16:creationId xmlns:a16="http://schemas.microsoft.com/office/drawing/2014/main" id="{5D25F776-0BB9-F460-5FCB-1F705539BBA6}"/>
              </a:ext>
            </a:extLst>
          </p:cNvPr>
          <p:cNvSpPr>
            <a:spLocks noGrp="1" noChangeArrowheads="1"/>
          </p:cNvSpPr>
          <p:nvPr>
            <p:ph idx="1"/>
          </p:nvPr>
        </p:nvSpPr>
        <p:spPr>
          <a:xfrm>
            <a:off x="608013" y="1322388"/>
            <a:ext cx="8204200" cy="4445000"/>
          </a:xfrm>
        </p:spPr>
        <p:txBody>
          <a:bodyPr/>
          <a:lstStyle/>
          <a:p>
            <a:pPr eaLnBrk="1" hangingPunct="1">
              <a:buFontTx/>
              <a:buChar char="•"/>
            </a:pPr>
            <a:r>
              <a:rPr lang="en-US" altLang="en-US" sz="2800"/>
              <a:t>Recovery through preemption</a:t>
            </a:r>
          </a:p>
          <a:p>
            <a:pPr lvl="1" eaLnBrk="1" hangingPunct="1">
              <a:buFontTx/>
              <a:buChar char="•"/>
            </a:pPr>
            <a:r>
              <a:rPr lang="en-US" altLang="en-US" sz="2400"/>
              <a:t>Manually pause a print job and take away a printer</a:t>
            </a:r>
          </a:p>
          <a:p>
            <a:pPr lvl="1" eaLnBrk="1" hangingPunct="1">
              <a:buFontTx/>
              <a:buChar char="•"/>
            </a:pPr>
            <a:endParaRPr lang="en-US" altLang="en-US" sz="2400"/>
          </a:p>
          <a:p>
            <a:pPr eaLnBrk="1" hangingPunct="1">
              <a:buFontTx/>
              <a:buChar char="•"/>
            </a:pPr>
            <a:r>
              <a:rPr lang="en-US" altLang="en-US" sz="2800"/>
              <a:t>Recovery through rollback</a:t>
            </a:r>
          </a:p>
          <a:p>
            <a:pPr lvl="1" eaLnBrk="1" hangingPunct="1">
              <a:buFontTx/>
              <a:buChar char="•"/>
            </a:pPr>
            <a:r>
              <a:rPr lang="en-US" altLang="en-US" sz="2400"/>
              <a:t>Use “Checkpointing” to roll back a process to a time before it acquired the resource that can break the deadlock, pause, and restart later</a:t>
            </a:r>
          </a:p>
          <a:p>
            <a:pPr eaLnBrk="1" hangingPunct="1">
              <a:buFontTx/>
              <a:buChar char="•"/>
            </a:pPr>
            <a:endParaRPr lang="en-US" altLang="en-US" sz="2800"/>
          </a:p>
          <a:p>
            <a:pPr eaLnBrk="1" hangingPunct="1">
              <a:buFontTx/>
              <a:buChar char="•"/>
            </a:pPr>
            <a:r>
              <a:rPr lang="en-US" altLang="en-US" sz="2800"/>
              <a:t>Recovery through killing processes</a:t>
            </a:r>
          </a:p>
          <a:p>
            <a:pPr lvl="1" eaLnBrk="1" hangingPunct="1">
              <a:buFontTx/>
              <a:buChar char="•"/>
            </a:pPr>
            <a:r>
              <a:rPr lang="en-US" altLang="en-US" sz="2400"/>
              <a:t>Keep killing processes until the deadlock is broken.</a:t>
            </a:r>
          </a:p>
          <a:p>
            <a:pPr lvl="1" eaLnBrk="1" hangingPunct="1">
              <a:buFontTx/>
              <a:buChar char="•"/>
            </a:pPr>
            <a:r>
              <a:rPr lang="en-US" altLang="en-US" sz="2400"/>
              <a:t>You may kill a process which is not involved in the deadlock</a:t>
            </a:r>
          </a:p>
          <a:p>
            <a:pPr lvl="1" eaLnBrk="1" hangingPunct="1">
              <a:buFontTx/>
              <a:buChar char="•"/>
            </a:pP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4">
            <a:extLst>
              <a:ext uri="{FF2B5EF4-FFF2-40B4-BE49-F238E27FC236}">
                <a16:creationId xmlns:a16="http://schemas.microsoft.com/office/drawing/2014/main" id="{A983958C-0CC4-D9B7-DB74-7776DD7461EC}"/>
              </a:ext>
            </a:extLst>
          </p:cNvPr>
          <p:cNvSpPr>
            <a:spLocks noGrp="1" noChangeArrowheads="1"/>
          </p:cNvSpPr>
          <p:nvPr>
            <p:ph idx="1"/>
          </p:nvPr>
        </p:nvSpPr>
        <p:spPr/>
        <p:txBody>
          <a:bodyPr/>
          <a:lstStyle/>
          <a:p>
            <a:pPr eaLnBrk="1" hangingPunct="1"/>
            <a:r>
              <a:rPr lang="en-US" altLang="en-US"/>
              <a:t>Two process resource trajectories.</a:t>
            </a:r>
          </a:p>
        </p:txBody>
      </p:sp>
      <p:sp>
        <p:nvSpPr>
          <p:cNvPr id="35843" name="Title 1">
            <a:extLst>
              <a:ext uri="{FF2B5EF4-FFF2-40B4-BE49-F238E27FC236}">
                <a16:creationId xmlns:a16="http://schemas.microsoft.com/office/drawing/2014/main" id="{17FB6A0F-D051-6B97-96CB-E719C72E1A7D}"/>
              </a:ext>
            </a:extLst>
          </p:cNvPr>
          <p:cNvSpPr>
            <a:spLocks noGrp="1" noChangeArrowheads="1"/>
          </p:cNvSpPr>
          <p:nvPr>
            <p:ph type="title"/>
          </p:nvPr>
        </p:nvSpPr>
        <p:spPr/>
        <p:txBody>
          <a:bodyPr/>
          <a:lstStyle/>
          <a:p>
            <a:pPr eaLnBrk="1" hangingPunct="1"/>
            <a:r>
              <a:rPr lang="en-US" altLang="en-US"/>
              <a:t>Deadlock Avoidance</a:t>
            </a:r>
          </a:p>
        </p:txBody>
      </p:sp>
      <p:pic>
        <p:nvPicPr>
          <p:cNvPr id="35844" name="Picture 2">
            <a:extLst>
              <a:ext uri="{FF2B5EF4-FFF2-40B4-BE49-F238E27FC236}">
                <a16:creationId xmlns:a16="http://schemas.microsoft.com/office/drawing/2014/main" id="{25A01E36-6AC5-398A-085A-5641B11C92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125" y="1104900"/>
            <a:ext cx="73025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FFBA793C-8AA7-452A-6128-C2D133C81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8864"/>
          <a:stretch>
            <a:fillRect/>
          </a:stretch>
        </p:blipFill>
        <p:spPr bwMode="auto">
          <a:xfrm>
            <a:off x="2538413" y="3170238"/>
            <a:ext cx="3657600"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Content Placeholder 1">
            <a:extLst>
              <a:ext uri="{FF2B5EF4-FFF2-40B4-BE49-F238E27FC236}">
                <a16:creationId xmlns:a16="http://schemas.microsoft.com/office/drawing/2014/main" id="{1F6EB275-2304-7F5B-DC43-470DB8809BE2}"/>
              </a:ext>
            </a:extLst>
          </p:cNvPr>
          <p:cNvSpPr>
            <a:spLocks noGrp="1" noChangeArrowheads="1"/>
          </p:cNvSpPr>
          <p:nvPr>
            <p:ph idx="1"/>
          </p:nvPr>
        </p:nvSpPr>
        <p:spPr/>
        <p:txBody>
          <a:bodyPr/>
          <a:lstStyle/>
          <a:p>
            <a:pPr eaLnBrk="1" hangingPunct="1"/>
            <a:r>
              <a:rPr lang="en-US" altLang="en-US"/>
              <a:t>Demonstration that the </a:t>
            </a:r>
            <a:r>
              <a:rPr lang="en-US" altLang="en-US">
                <a:solidFill>
                  <a:srgbClr val="FF0000"/>
                </a:solidFill>
              </a:rPr>
              <a:t>state in (a) is safe</a:t>
            </a:r>
            <a:r>
              <a:rPr lang="en-US" altLang="en-US"/>
              <a:t>.</a:t>
            </a:r>
          </a:p>
        </p:txBody>
      </p:sp>
      <p:sp>
        <p:nvSpPr>
          <p:cNvPr id="36868" name="Title 2">
            <a:extLst>
              <a:ext uri="{FF2B5EF4-FFF2-40B4-BE49-F238E27FC236}">
                <a16:creationId xmlns:a16="http://schemas.microsoft.com/office/drawing/2014/main" id="{D892F79D-915F-DFF5-05C3-B8FF9F44F221}"/>
              </a:ext>
            </a:extLst>
          </p:cNvPr>
          <p:cNvSpPr>
            <a:spLocks noGrp="1" noChangeArrowheads="1"/>
          </p:cNvSpPr>
          <p:nvPr>
            <p:ph type="title"/>
          </p:nvPr>
        </p:nvSpPr>
        <p:spPr/>
        <p:txBody>
          <a:bodyPr/>
          <a:lstStyle/>
          <a:p>
            <a:pPr eaLnBrk="1" hangingPunct="1"/>
            <a:r>
              <a:rPr lang="en-US" altLang="en-US"/>
              <a:t>Safe and Unsafe States (1)</a:t>
            </a:r>
          </a:p>
        </p:txBody>
      </p:sp>
      <p:pic>
        <p:nvPicPr>
          <p:cNvPr id="36869" name="Picture 2">
            <a:extLst>
              <a:ext uri="{FF2B5EF4-FFF2-40B4-BE49-F238E27FC236}">
                <a16:creationId xmlns:a16="http://schemas.microsoft.com/office/drawing/2014/main" id="{0A01848B-050B-2F3A-8EC0-4F3612C72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0437"/>
          <a:stretch>
            <a:fillRect/>
          </a:stretch>
        </p:blipFill>
        <p:spPr bwMode="auto">
          <a:xfrm>
            <a:off x="1733550" y="1025525"/>
            <a:ext cx="5407025" cy="231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1">
            <a:extLst>
              <a:ext uri="{FF2B5EF4-FFF2-40B4-BE49-F238E27FC236}">
                <a16:creationId xmlns:a16="http://schemas.microsoft.com/office/drawing/2014/main" id="{27EB5006-0C6D-619B-C9E1-EA5B61F3AD36}"/>
              </a:ext>
            </a:extLst>
          </p:cNvPr>
          <p:cNvSpPr>
            <a:spLocks noGrp="1" noChangeArrowheads="1"/>
          </p:cNvSpPr>
          <p:nvPr>
            <p:ph idx="1"/>
          </p:nvPr>
        </p:nvSpPr>
        <p:spPr>
          <a:xfrm>
            <a:off x="-88900" y="4376738"/>
            <a:ext cx="9144000" cy="838200"/>
          </a:xfrm>
        </p:spPr>
        <p:txBody>
          <a:bodyPr/>
          <a:lstStyle/>
          <a:p>
            <a:pPr eaLnBrk="1" hangingPunct="1"/>
            <a:r>
              <a:rPr lang="en-US" altLang="en-US"/>
              <a:t>Demonstration that the </a:t>
            </a:r>
            <a:r>
              <a:rPr lang="en-US" altLang="en-US">
                <a:solidFill>
                  <a:srgbClr val="FF0000"/>
                </a:solidFill>
              </a:rPr>
              <a:t>state in (b) is not safe</a:t>
            </a:r>
            <a:r>
              <a:rPr lang="en-US" altLang="en-US"/>
              <a:t>.</a:t>
            </a:r>
          </a:p>
        </p:txBody>
      </p:sp>
      <p:sp>
        <p:nvSpPr>
          <p:cNvPr id="37891" name="Title 2">
            <a:extLst>
              <a:ext uri="{FF2B5EF4-FFF2-40B4-BE49-F238E27FC236}">
                <a16:creationId xmlns:a16="http://schemas.microsoft.com/office/drawing/2014/main" id="{5854D9A0-2624-478F-9987-8A0C8D78C9E7}"/>
              </a:ext>
            </a:extLst>
          </p:cNvPr>
          <p:cNvSpPr>
            <a:spLocks noGrp="1" noChangeArrowheads="1"/>
          </p:cNvSpPr>
          <p:nvPr>
            <p:ph type="title"/>
          </p:nvPr>
        </p:nvSpPr>
        <p:spPr/>
        <p:txBody>
          <a:bodyPr/>
          <a:lstStyle/>
          <a:p>
            <a:pPr eaLnBrk="1" hangingPunct="1"/>
            <a:r>
              <a:rPr lang="en-US" altLang="en-US"/>
              <a:t>Safe and Unsafe States (2)</a:t>
            </a:r>
          </a:p>
        </p:txBody>
      </p:sp>
      <p:pic>
        <p:nvPicPr>
          <p:cNvPr id="37892" name="Picture 2">
            <a:extLst>
              <a:ext uri="{FF2B5EF4-FFF2-40B4-BE49-F238E27FC236}">
                <a16:creationId xmlns:a16="http://schemas.microsoft.com/office/drawing/2014/main" id="{BF113BBA-E536-4036-7AC0-738FE0910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 y="2292350"/>
            <a:ext cx="8953500"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1">
            <a:extLst>
              <a:ext uri="{FF2B5EF4-FFF2-40B4-BE49-F238E27FC236}">
                <a16:creationId xmlns:a16="http://schemas.microsoft.com/office/drawing/2014/main" id="{1393530C-E885-1C58-DCE6-688B76973226}"/>
              </a:ext>
            </a:extLst>
          </p:cNvPr>
          <p:cNvSpPr>
            <a:spLocks noGrp="1" noChangeArrowheads="1"/>
          </p:cNvSpPr>
          <p:nvPr>
            <p:ph idx="1"/>
          </p:nvPr>
        </p:nvSpPr>
        <p:spPr/>
        <p:txBody>
          <a:bodyPr/>
          <a:lstStyle/>
          <a:p>
            <a:pPr eaLnBrk="1" hangingPunct="1"/>
            <a:r>
              <a:rPr lang="en-US" altLang="en-US"/>
              <a:t>Three resource allocation states: </a:t>
            </a:r>
            <a:br>
              <a:rPr lang="en-US" altLang="en-US"/>
            </a:br>
            <a:r>
              <a:rPr lang="en-US" altLang="en-US"/>
              <a:t>(a) Safe. (b) Safe. (c) Unsafe.</a:t>
            </a:r>
          </a:p>
        </p:txBody>
      </p:sp>
      <p:sp>
        <p:nvSpPr>
          <p:cNvPr id="38915" name="Title 2">
            <a:extLst>
              <a:ext uri="{FF2B5EF4-FFF2-40B4-BE49-F238E27FC236}">
                <a16:creationId xmlns:a16="http://schemas.microsoft.com/office/drawing/2014/main" id="{736698F5-B6FA-539C-2331-8D9564006E56}"/>
              </a:ext>
            </a:extLst>
          </p:cNvPr>
          <p:cNvSpPr>
            <a:spLocks noGrp="1" noChangeArrowheads="1"/>
          </p:cNvSpPr>
          <p:nvPr>
            <p:ph type="title"/>
          </p:nvPr>
        </p:nvSpPr>
        <p:spPr/>
        <p:txBody>
          <a:bodyPr/>
          <a:lstStyle/>
          <a:p>
            <a:pPr eaLnBrk="1" hangingPunct="1"/>
            <a:r>
              <a:rPr lang="en-US" altLang="en-US" sz="4000"/>
              <a:t>The Banker’s Algorithm </a:t>
            </a:r>
            <a:br>
              <a:rPr lang="en-US" altLang="en-US" sz="4000"/>
            </a:br>
            <a:r>
              <a:rPr lang="en-US" altLang="en-US" sz="4000"/>
              <a:t>for a Single Resource</a:t>
            </a:r>
          </a:p>
        </p:txBody>
      </p:sp>
      <p:pic>
        <p:nvPicPr>
          <p:cNvPr id="38916" name="Picture 2">
            <a:extLst>
              <a:ext uri="{FF2B5EF4-FFF2-40B4-BE49-F238E27FC236}">
                <a16:creationId xmlns:a16="http://schemas.microsoft.com/office/drawing/2014/main" id="{A48EF0DE-57B7-247B-8868-77D750627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1801813"/>
            <a:ext cx="8259763" cy="297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a:extLst>
              <a:ext uri="{FF2B5EF4-FFF2-40B4-BE49-F238E27FC236}">
                <a16:creationId xmlns:a16="http://schemas.microsoft.com/office/drawing/2014/main" id="{1881C034-4CF6-9E9E-7547-09F5B242E03A}"/>
              </a:ext>
            </a:extLst>
          </p:cNvPr>
          <p:cNvSpPr>
            <a:spLocks noGrp="1" noChangeArrowheads="1"/>
          </p:cNvSpPr>
          <p:nvPr>
            <p:ph idx="1"/>
          </p:nvPr>
        </p:nvSpPr>
        <p:spPr/>
        <p:txBody>
          <a:bodyPr/>
          <a:lstStyle/>
          <a:p>
            <a:pPr eaLnBrk="1" hangingPunct="1"/>
            <a:r>
              <a:rPr lang="en-US" altLang="en-US"/>
              <a:t>The banker’s algorithm with multiple resources.</a:t>
            </a:r>
          </a:p>
        </p:txBody>
      </p:sp>
      <p:sp>
        <p:nvSpPr>
          <p:cNvPr id="39939" name="Title 2">
            <a:extLst>
              <a:ext uri="{FF2B5EF4-FFF2-40B4-BE49-F238E27FC236}">
                <a16:creationId xmlns:a16="http://schemas.microsoft.com/office/drawing/2014/main" id="{3FAEBF44-2F16-7B8B-D478-DA8366C59AD2}"/>
              </a:ext>
            </a:extLst>
          </p:cNvPr>
          <p:cNvSpPr>
            <a:spLocks noGrp="1" noChangeArrowheads="1"/>
          </p:cNvSpPr>
          <p:nvPr>
            <p:ph type="title"/>
          </p:nvPr>
        </p:nvSpPr>
        <p:spPr/>
        <p:txBody>
          <a:bodyPr/>
          <a:lstStyle/>
          <a:p>
            <a:pPr eaLnBrk="1" hangingPunct="1"/>
            <a:r>
              <a:rPr lang="en-US" altLang="en-US" sz="4000"/>
              <a:t>The Banker’s Algorithm </a:t>
            </a:r>
            <a:br>
              <a:rPr lang="en-US" altLang="en-US" sz="4000"/>
            </a:br>
            <a:r>
              <a:rPr lang="en-US" altLang="en-US" sz="4000"/>
              <a:t>for Multiple Resources (1)</a:t>
            </a:r>
          </a:p>
        </p:txBody>
      </p:sp>
      <p:pic>
        <p:nvPicPr>
          <p:cNvPr id="39940" name="Picture 2">
            <a:extLst>
              <a:ext uri="{FF2B5EF4-FFF2-40B4-BE49-F238E27FC236}">
                <a16:creationId xmlns:a16="http://schemas.microsoft.com/office/drawing/2014/main" id="{E5B744BB-CFF2-DB56-C0A5-98864FC45C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75" y="1514475"/>
            <a:ext cx="7234238"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a:extLst>
              <a:ext uri="{FF2B5EF4-FFF2-40B4-BE49-F238E27FC236}">
                <a16:creationId xmlns:a16="http://schemas.microsoft.com/office/drawing/2014/main" id="{4C78B0D4-3F54-F8B3-A8D6-6EF81FE5B0AC}"/>
              </a:ext>
            </a:extLst>
          </p:cNvPr>
          <p:cNvSpPr>
            <a:spLocks noGrp="1" noChangeArrowheads="1"/>
          </p:cNvSpPr>
          <p:nvPr>
            <p:ph type="title"/>
          </p:nvPr>
        </p:nvSpPr>
        <p:spPr/>
        <p:txBody>
          <a:bodyPr/>
          <a:lstStyle/>
          <a:p>
            <a:pPr eaLnBrk="1" hangingPunct="1"/>
            <a:r>
              <a:rPr lang="en-US" altLang="en-US" sz="4000"/>
              <a:t>The Banker’s Algorithm </a:t>
            </a:r>
            <a:br>
              <a:rPr lang="en-US" altLang="en-US" sz="4000"/>
            </a:br>
            <a:r>
              <a:rPr lang="en-US" altLang="en-US" sz="4000"/>
              <a:t>for Multiple Resources (2)</a:t>
            </a:r>
          </a:p>
        </p:txBody>
      </p:sp>
      <p:sp>
        <p:nvSpPr>
          <p:cNvPr id="40963" name="Content Placeholder 1">
            <a:extLst>
              <a:ext uri="{FF2B5EF4-FFF2-40B4-BE49-F238E27FC236}">
                <a16:creationId xmlns:a16="http://schemas.microsoft.com/office/drawing/2014/main" id="{0E3C6BE4-8026-D5AA-26CE-F33082DFCE20}"/>
              </a:ext>
            </a:extLst>
          </p:cNvPr>
          <p:cNvSpPr>
            <a:spLocks noGrp="1" noChangeArrowheads="1"/>
          </p:cNvSpPr>
          <p:nvPr>
            <p:ph idx="1"/>
          </p:nvPr>
        </p:nvSpPr>
        <p:spPr>
          <a:xfrm>
            <a:off x="533400" y="1514475"/>
            <a:ext cx="8204200" cy="4657725"/>
          </a:xfrm>
        </p:spPr>
        <p:txBody>
          <a:bodyPr/>
          <a:lstStyle/>
          <a:p>
            <a:pPr eaLnBrk="1" hangingPunct="1">
              <a:buFontTx/>
              <a:buNone/>
            </a:pPr>
            <a:r>
              <a:rPr lang="en-US" altLang="en-US"/>
              <a:t>Algorithm for checking to see if a state is safe:</a:t>
            </a:r>
          </a:p>
          <a:p>
            <a:pPr eaLnBrk="1" hangingPunct="1">
              <a:buFontTx/>
              <a:buAutoNum type="arabicPeriod"/>
            </a:pPr>
            <a:r>
              <a:rPr lang="en-US" altLang="en-US"/>
              <a:t>Look for row, R, whose unmet resource needs all </a:t>
            </a:r>
            <a:br>
              <a:rPr lang="en-US" altLang="en-US"/>
            </a:br>
            <a:r>
              <a:rPr lang="en-US" altLang="en-US"/>
              <a:t>≤ A.  If no such row exists, system will eventually deadlock since no process can run to completion</a:t>
            </a:r>
          </a:p>
          <a:p>
            <a:pPr eaLnBrk="1" hangingPunct="1">
              <a:buFontTx/>
              <a:buAutoNum type="arabicPeriod"/>
            </a:pPr>
            <a:r>
              <a:rPr lang="en-US" altLang="en-US"/>
              <a:t>Assume process of row chosen requests all resources it needs and finishes. Mark process as terminated, add all its resources to the A vector.</a:t>
            </a:r>
          </a:p>
          <a:p>
            <a:pPr eaLnBrk="1" hangingPunct="1">
              <a:buFontTx/>
              <a:buAutoNum type="arabicPeriod"/>
            </a:pPr>
            <a:r>
              <a:rPr lang="en-US" altLang="en-US"/>
              <a:t>Repeat steps 1 and 2 until either all processes marked terminated (initial state was safe) or no process left whose resource needs can be met (there is a deadlock).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8588C5A-C26F-A581-A3BA-3B38EDA2F9FA}"/>
              </a:ext>
            </a:extLst>
          </p:cNvPr>
          <p:cNvSpPr>
            <a:spLocks noGrp="1" noChangeArrowheads="1"/>
          </p:cNvSpPr>
          <p:nvPr>
            <p:ph type="title"/>
          </p:nvPr>
        </p:nvSpPr>
        <p:spPr/>
        <p:txBody>
          <a:bodyPr/>
          <a:lstStyle/>
          <a:p>
            <a:pPr eaLnBrk="1" hangingPunct="1"/>
            <a:r>
              <a:rPr lang="en-US" altLang="en-US"/>
              <a:t>Deadlock Prevention</a:t>
            </a:r>
          </a:p>
        </p:txBody>
      </p:sp>
      <p:sp>
        <p:nvSpPr>
          <p:cNvPr id="41987" name="Content Placeholder 2">
            <a:extLst>
              <a:ext uri="{FF2B5EF4-FFF2-40B4-BE49-F238E27FC236}">
                <a16:creationId xmlns:a16="http://schemas.microsoft.com/office/drawing/2014/main" id="{9B4AD82B-8B46-A2D8-E105-C6D9CAF6866A}"/>
              </a:ext>
            </a:extLst>
          </p:cNvPr>
          <p:cNvSpPr>
            <a:spLocks noGrp="1" noChangeArrowheads="1"/>
          </p:cNvSpPr>
          <p:nvPr>
            <p:ph idx="1"/>
          </p:nvPr>
        </p:nvSpPr>
        <p:spPr>
          <a:xfrm>
            <a:off x="533400" y="1487488"/>
            <a:ext cx="8204200" cy="4684712"/>
          </a:xfrm>
        </p:spPr>
        <p:txBody>
          <a:bodyPr/>
          <a:lstStyle/>
          <a:p>
            <a:pPr eaLnBrk="1" hangingPunct="1">
              <a:buFontTx/>
              <a:buChar char="•"/>
            </a:pPr>
            <a:r>
              <a:rPr lang="en-US" altLang="en-US" sz="2800"/>
              <a:t>Attacking the mutual exclusion condition</a:t>
            </a:r>
          </a:p>
          <a:p>
            <a:pPr lvl="1" eaLnBrk="1" hangingPunct="1">
              <a:buFontTx/>
              <a:buChar char="•"/>
            </a:pPr>
            <a:r>
              <a:rPr lang="en-US" altLang="en-US" sz="2400"/>
              <a:t>No resources ever assigned exclusively to a single process</a:t>
            </a:r>
          </a:p>
          <a:p>
            <a:pPr lvl="1" eaLnBrk="1" hangingPunct="1">
              <a:buFontTx/>
              <a:buChar char="•"/>
            </a:pPr>
            <a:r>
              <a:rPr lang="en-US" altLang="en-US" sz="2400"/>
              <a:t>Not practical</a:t>
            </a:r>
          </a:p>
          <a:p>
            <a:pPr eaLnBrk="1" hangingPunct="1">
              <a:buFontTx/>
              <a:buChar char="•"/>
            </a:pPr>
            <a:r>
              <a:rPr lang="en-US" altLang="en-US" sz="2800"/>
              <a:t>Attacking the hold and wait condition</a:t>
            </a:r>
          </a:p>
          <a:p>
            <a:pPr lvl="1" eaLnBrk="1" hangingPunct="1">
              <a:buFontTx/>
              <a:buChar char="•"/>
            </a:pPr>
            <a:r>
              <a:rPr lang="en-US" altLang="en-US" sz="2400"/>
              <a:t>Request all resources at the beginning</a:t>
            </a:r>
          </a:p>
          <a:p>
            <a:pPr lvl="1" eaLnBrk="1" hangingPunct="1">
              <a:buFontTx/>
              <a:buChar char="•"/>
            </a:pPr>
            <a:r>
              <a:rPr lang="en-US" altLang="en-US" sz="2400"/>
              <a:t>Need to know a priori</a:t>
            </a:r>
          </a:p>
          <a:p>
            <a:pPr lvl="1" eaLnBrk="1" hangingPunct="1">
              <a:buFontTx/>
              <a:buChar char="•"/>
            </a:pPr>
            <a:r>
              <a:rPr lang="en-US" altLang="en-US" sz="2400"/>
              <a:t>Non-optimal use of resources</a:t>
            </a:r>
          </a:p>
          <a:p>
            <a:pPr eaLnBrk="1" hangingPunct="1">
              <a:buFontTx/>
              <a:buChar char="•"/>
            </a:pPr>
            <a:r>
              <a:rPr lang="en-US" altLang="en-US" sz="2800"/>
              <a:t>Attacking the no preemption condition</a:t>
            </a:r>
          </a:p>
          <a:p>
            <a:pPr lvl="1" eaLnBrk="1" hangingPunct="1">
              <a:buFontTx/>
              <a:buChar char="•"/>
            </a:pPr>
            <a:r>
              <a:rPr lang="en-US" altLang="en-US" sz="2400"/>
              <a:t>Virtualize resources (e.g., printer daemon)</a:t>
            </a:r>
          </a:p>
          <a:p>
            <a:pPr eaLnBrk="1" hangingPunct="1">
              <a:buFontTx/>
              <a:buChar char="•"/>
            </a:pPr>
            <a:r>
              <a:rPr lang="en-US" altLang="en-US" sz="2800"/>
              <a:t>Attacking the circular wait condition</a:t>
            </a:r>
          </a:p>
          <a:p>
            <a:pPr lvl="1" eaLnBrk="1" hangingPunct="1">
              <a:buFontTx/>
              <a:buChar char="•"/>
            </a:pP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4">
            <a:extLst>
              <a:ext uri="{FF2B5EF4-FFF2-40B4-BE49-F238E27FC236}">
                <a16:creationId xmlns:a16="http://schemas.microsoft.com/office/drawing/2014/main" id="{0B7CF79A-195D-BDAD-022F-7F362F3825C1}"/>
              </a:ext>
            </a:extLst>
          </p:cNvPr>
          <p:cNvSpPr>
            <a:spLocks noGrp="1" noChangeArrowheads="1"/>
          </p:cNvSpPr>
          <p:nvPr>
            <p:ph idx="1"/>
          </p:nvPr>
        </p:nvSpPr>
        <p:spPr/>
        <p:txBody>
          <a:bodyPr/>
          <a:lstStyle/>
          <a:p>
            <a:pPr eaLnBrk="1" hangingPunct="1"/>
            <a:r>
              <a:rPr lang="en-US" altLang="en-US"/>
              <a:t>(a) Numerically ordered resources. </a:t>
            </a:r>
            <a:br>
              <a:rPr lang="en-US" altLang="en-US"/>
            </a:br>
            <a:r>
              <a:rPr lang="en-US" altLang="en-US"/>
              <a:t>(b) A resource graph.</a:t>
            </a:r>
          </a:p>
        </p:txBody>
      </p:sp>
      <p:sp>
        <p:nvSpPr>
          <p:cNvPr id="43011" name="Title 1">
            <a:extLst>
              <a:ext uri="{FF2B5EF4-FFF2-40B4-BE49-F238E27FC236}">
                <a16:creationId xmlns:a16="http://schemas.microsoft.com/office/drawing/2014/main" id="{A8522A2F-B98F-4871-57CA-ADCA876690FB}"/>
              </a:ext>
            </a:extLst>
          </p:cNvPr>
          <p:cNvSpPr>
            <a:spLocks noGrp="1" noChangeArrowheads="1"/>
          </p:cNvSpPr>
          <p:nvPr>
            <p:ph type="title"/>
          </p:nvPr>
        </p:nvSpPr>
        <p:spPr>
          <a:xfrm>
            <a:off x="0" y="304800"/>
            <a:ext cx="9144000" cy="1143000"/>
          </a:xfrm>
        </p:spPr>
        <p:txBody>
          <a:bodyPr/>
          <a:lstStyle/>
          <a:p>
            <a:pPr eaLnBrk="1" hangingPunct="1"/>
            <a:r>
              <a:rPr lang="en-US" altLang="en-US" sz="4000"/>
              <a:t>Attacking the </a:t>
            </a:r>
            <a:br>
              <a:rPr lang="en-US" altLang="en-US" sz="4000"/>
            </a:br>
            <a:r>
              <a:rPr lang="en-US" altLang="en-US" sz="4000"/>
              <a:t>Circular Wait Condition </a:t>
            </a:r>
          </a:p>
        </p:txBody>
      </p:sp>
      <p:pic>
        <p:nvPicPr>
          <p:cNvPr id="43012" name="Picture 2">
            <a:extLst>
              <a:ext uri="{FF2B5EF4-FFF2-40B4-BE49-F238E27FC236}">
                <a16:creationId xmlns:a16="http://schemas.microsoft.com/office/drawing/2014/main" id="{5F75C21E-B70F-53F0-07B8-41AF0EA67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763" y="2033588"/>
            <a:ext cx="7373937"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2">
            <a:extLst>
              <a:ext uri="{FF2B5EF4-FFF2-40B4-BE49-F238E27FC236}">
                <a16:creationId xmlns:a16="http://schemas.microsoft.com/office/drawing/2014/main" id="{4C787C40-F9D1-CBFB-7650-AA0941A41452}"/>
              </a:ext>
            </a:extLst>
          </p:cNvPr>
          <p:cNvSpPr>
            <a:spLocks noGrp="1" noChangeArrowheads="1"/>
          </p:cNvSpPr>
          <p:nvPr>
            <p:ph type="title"/>
          </p:nvPr>
        </p:nvSpPr>
        <p:spPr/>
        <p:txBody>
          <a:bodyPr/>
          <a:lstStyle/>
          <a:p>
            <a:pPr eaLnBrk="1" hangingPunct="1"/>
            <a:r>
              <a:rPr lang="en-US" altLang="en-US"/>
              <a:t>Other Issues</a:t>
            </a:r>
          </a:p>
        </p:txBody>
      </p:sp>
      <p:sp>
        <p:nvSpPr>
          <p:cNvPr id="44035" name="Content Placeholder 4">
            <a:extLst>
              <a:ext uri="{FF2B5EF4-FFF2-40B4-BE49-F238E27FC236}">
                <a16:creationId xmlns:a16="http://schemas.microsoft.com/office/drawing/2014/main" id="{E7BA0961-3ECB-CA02-CF08-241700E7EFEF}"/>
              </a:ext>
            </a:extLst>
          </p:cNvPr>
          <p:cNvSpPr>
            <a:spLocks noGrp="1" noChangeArrowheads="1"/>
          </p:cNvSpPr>
          <p:nvPr>
            <p:ph idx="1"/>
          </p:nvPr>
        </p:nvSpPr>
        <p:spPr>
          <a:xfrm>
            <a:off x="776288" y="1206500"/>
            <a:ext cx="7591425" cy="5268913"/>
          </a:xfrm>
        </p:spPr>
        <p:txBody>
          <a:bodyPr/>
          <a:lstStyle/>
          <a:p>
            <a:pPr eaLnBrk="1" hangingPunct="1">
              <a:buFontTx/>
              <a:buChar char="•"/>
            </a:pPr>
            <a:r>
              <a:rPr lang="en-US" altLang="en-US">
                <a:solidFill>
                  <a:srgbClr val="FF0000"/>
                </a:solidFill>
              </a:rPr>
              <a:t>Two-phase locking</a:t>
            </a:r>
          </a:p>
          <a:p>
            <a:pPr lvl="1" eaLnBrk="1" hangingPunct="1">
              <a:buFontTx/>
              <a:buChar char="•"/>
            </a:pPr>
            <a:r>
              <a:rPr lang="en-US" altLang="en-US"/>
              <a:t>Database systems</a:t>
            </a:r>
          </a:p>
          <a:p>
            <a:pPr lvl="1" eaLnBrk="1" hangingPunct="1">
              <a:buFontTx/>
              <a:buChar char="•"/>
            </a:pPr>
            <a:r>
              <a:rPr lang="en-US" altLang="en-US"/>
              <a:t>Lock all the records before starts making changes. If all records not available, release and restart. </a:t>
            </a:r>
          </a:p>
          <a:p>
            <a:pPr lvl="1" eaLnBrk="1" hangingPunct="1">
              <a:buFontTx/>
              <a:buChar char="•"/>
            </a:pPr>
            <a:r>
              <a:rPr lang="en-US" altLang="en-US"/>
              <a:t>Not practical for real-time systems</a:t>
            </a:r>
          </a:p>
          <a:p>
            <a:pPr eaLnBrk="1" hangingPunct="1">
              <a:buFontTx/>
              <a:buChar char="•"/>
            </a:pPr>
            <a:r>
              <a:rPr lang="en-US" altLang="en-US">
                <a:solidFill>
                  <a:srgbClr val="FF0000"/>
                </a:solidFill>
              </a:rPr>
              <a:t>Communication deadlocks</a:t>
            </a:r>
          </a:p>
          <a:p>
            <a:pPr lvl="1" eaLnBrk="1" hangingPunct="1">
              <a:buFontTx/>
              <a:buChar char="•"/>
            </a:pPr>
            <a:r>
              <a:rPr lang="en-US" altLang="en-US"/>
              <a:t>Request message gets lost</a:t>
            </a:r>
          </a:p>
          <a:p>
            <a:pPr lvl="1" eaLnBrk="1" hangingPunct="1">
              <a:buFontTx/>
              <a:buChar char="•"/>
            </a:pPr>
            <a:r>
              <a:rPr lang="en-US" altLang="en-US"/>
              <a:t>Timeout mechanism is used</a:t>
            </a:r>
          </a:p>
          <a:p>
            <a:pPr eaLnBrk="1" hangingPunct="1">
              <a:buFontTx/>
              <a:buChar char="•"/>
            </a:pPr>
            <a:r>
              <a:rPr lang="en-US" altLang="en-US">
                <a:solidFill>
                  <a:srgbClr val="FF0000"/>
                </a:solidFill>
              </a:rPr>
              <a:t>Livelock (Not a deadlock)</a:t>
            </a:r>
          </a:p>
          <a:p>
            <a:pPr lvl="1" eaLnBrk="1" hangingPunct="1">
              <a:buFontTx/>
              <a:buChar char="•"/>
            </a:pPr>
            <a:r>
              <a:rPr lang="en-US" altLang="en-US"/>
              <a:t>All philosopher tries to acquire left fork, and then right fork</a:t>
            </a:r>
          </a:p>
          <a:p>
            <a:pPr lvl="1" eaLnBrk="1" hangingPunct="1">
              <a:buFontTx/>
              <a:buChar char="•"/>
            </a:pPr>
            <a:r>
              <a:rPr lang="en-US" altLang="en-US"/>
              <a:t>With small probability, they will keep trying</a:t>
            </a:r>
          </a:p>
          <a:p>
            <a:pPr eaLnBrk="1" hangingPunct="1">
              <a:buFontTx/>
              <a:buChar char="•"/>
            </a:pPr>
            <a:r>
              <a:rPr lang="en-US" altLang="en-US">
                <a:solidFill>
                  <a:srgbClr val="FF0000"/>
                </a:solidFill>
              </a:rPr>
              <a:t>Starvation</a:t>
            </a:r>
          </a:p>
          <a:p>
            <a:pPr lvl="1" eaLnBrk="1" hangingPunct="1">
              <a:buFontTx/>
              <a:buChar char="•"/>
            </a:pPr>
            <a:r>
              <a:rPr lang="en-US" altLang="en-US"/>
              <a:t>What if a printer gives priority to small files?</a:t>
            </a:r>
          </a:p>
          <a:p>
            <a:pPr lvl="1" eaLnBrk="1" hangingPunct="1">
              <a:buFontTx/>
              <a:buChar char="•"/>
            </a:pPr>
            <a:r>
              <a:rPr lang="en-US" altLang="en-US"/>
              <a:t>Not a deadlock</a:t>
            </a:r>
          </a:p>
          <a:p>
            <a:pPr eaLnBrk="1" hangingPunct="1">
              <a:buFontTx/>
              <a:buChar char="•"/>
            </a:pP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4">
            <a:extLst>
              <a:ext uri="{FF2B5EF4-FFF2-40B4-BE49-F238E27FC236}">
                <a16:creationId xmlns:a16="http://schemas.microsoft.com/office/drawing/2014/main" id="{F5485713-8BF0-CAE5-7D64-CE91C8EBE084}"/>
              </a:ext>
            </a:extLst>
          </p:cNvPr>
          <p:cNvSpPr>
            <a:spLocks noGrp="1" noChangeArrowheads="1"/>
          </p:cNvSpPr>
          <p:nvPr>
            <p:ph idx="1"/>
          </p:nvPr>
        </p:nvSpPr>
        <p:spPr/>
        <p:txBody>
          <a:bodyPr/>
          <a:lstStyle/>
          <a:p>
            <a:pPr eaLnBrk="1" hangingPunct="1"/>
            <a:r>
              <a:rPr lang="en-US" altLang="en-US"/>
              <a:t>Using a semaphore to protect resources. </a:t>
            </a:r>
            <a:br>
              <a:rPr lang="en-US" altLang="en-US"/>
            </a:br>
            <a:r>
              <a:rPr lang="en-US" altLang="en-US"/>
              <a:t>(a) One resource. (b) Two resources.</a:t>
            </a:r>
          </a:p>
        </p:txBody>
      </p:sp>
      <p:sp>
        <p:nvSpPr>
          <p:cNvPr id="17411" name="Title 1">
            <a:extLst>
              <a:ext uri="{FF2B5EF4-FFF2-40B4-BE49-F238E27FC236}">
                <a16:creationId xmlns:a16="http://schemas.microsoft.com/office/drawing/2014/main" id="{11A8FE18-8CD4-05DD-476E-30C90E00A0FB}"/>
              </a:ext>
            </a:extLst>
          </p:cNvPr>
          <p:cNvSpPr>
            <a:spLocks noGrp="1" noChangeArrowheads="1"/>
          </p:cNvSpPr>
          <p:nvPr>
            <p:ph type="title"/>
          </p:nvPr>
        </p:nvSpPr>
        <p:spPr/>
        <p:txBody>
          <a:bodyPr/>
          <a:lstStyle/>
          <a:p>
            <a:pPr eaLnBrk="1" hangingPunct="1"/>
            <a:r>
              <a:rPr lang="en-US" altLang="en-US"/>
              <a:t>Resource Acquisition (1)</a:t>
            </a:r>
          </a:p>
        </p:txBody>
      </p:sp>
      <p:pic>
        <p:nvPicPr>
          <p:cNvPr id="17412" name="Picture 2">
            <a:extLst>
              <a:ext uri="{FF2B5EF4-FFF2-40B4-BE49-F238E27FC236}">
                <a16:creationId xmlns:a16="http://schemas.microsoft.com/office/drawing/2014/main" id="{76E580DF-9C7E-16DE-8078-897F6032D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138" y="1487488"/>
            <a:ext cx="8710612" cy="368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a:extLst>
              <a:ext uri="{FF2B5EF4-FFF2-40B4-BE49-F238E27FC236}">
                <a16:creationId xmlns:a16="http://schemas.microsoft.com/office/drawing/2014/main" id="{71800A6E-83B7-BA7C-4C0B-E191BA3086CD}"/>
              </a:ext>
            </a:extLst>
          </p:cNvPr>
          <p:cNvSpPr>
            <a:spLocks noGrp="1" noChangeArrowheads="1"/>
          </p:cNvSpPr>
          <p:nvPr>
            <p:ph idx="1"/>
          </p:nvPr>
        </p:nvSpPr>
        <p:spPr>
          <a:xfrm>
            <a:off x="928688" y="3876675"/>
            <a:ext cx="3465512" cy="2566988"/>
          </a:xfrm>
        </p:spPr>
        <p:txBody>
          <a:bodyPr/>
          <a:lstStyle/>
          <a:p>
            <a:pPr algn="l" eaLnBrk="1" hangingPunct="1"/>
            <a:r>
              <a:rPr lang="en-US" altLang="en-US"/>
              <a:t>Deadlock-free code. </a:t>
            </a:r>
          </a:p>
        </p:txBody>
      </p:sp>
      <p:sp>
        <p:nvSpPr>
          <p:cNvPr id="18435" name="Title 2">
            <a:extLst>
              <a:ext uri="{FF2B5EF4-FFF2-40B4-BE49-F238E27FC236}">
                <a16:creationId xmlns:a16="http://schemas.microsoft.com/office/drawing/2014/main" id="{1570AF1F-9A98-2B07-7525-43F151749FF6}"/>
              </a:ext>
            </a:extLst>
          </p:cNvPr>
          <p:cNvSpPr>
            <a:spLocks noGrp="1" noChangeArrowheads="1"/>
          </p:cNvSpPr>
          <p:nvPr>
            <p:ph type="title"/>
          </p:nvPr>
        </p:nvSpPr>
        <p:spPr/>
        <p:txBody>
          <a:bodyPr/>
          <a:lstStyle/>
          <a:p>
            <a:pPr eaLnBrk="1" hangingPunct="1"/>
            <a:r>
              <a:rPr lang="en-US" altLang="en-US"/>
              <a:t>Resource Acquisition (2)</a:t>
            </a:r>
          </a:p>
        </p:txBody>
      </p:sp>
      <p:pic>
        <p:nvPicPr>
          <p:cNvPr id="18436" name="Picture 2">
            <a:extLst>
              <a:ext uri="{FF2B5EF4-FFF2-40B4-BE49-F238E27FC236}">
                <a16:creationId xmlns:a16="http://schemas.microsoft.com/office/drawing/2014/main" id="{BBC0A65F-6A7B-65E2-8053-F047FD673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2638" y="1036638"/>
            <a:ext cx="3500437" cy="546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1">
            <a:extLst>
              <a:ext uri="{FF2B5EF4-FFF2-40B4-BE49-F238E27FC236}">
                <a16:creationId xmlns:a16="http://schemas.microsoft.com/office/drawing/2014/main" id="{1DC1C0AF-2361-7105-9FE9-A7438ED30D8B}"/>
              </a:ext>
            </a:extLst>
          </p:cNvPr>
          <p:cNvSpPr>
            <a:spLocks noGrp="1" noChangeArrowheads="1"/>
          </p:cNvSpPr>
          <p:nvPr>
            <p:ph idx="1"/>
          </p:nvPr>
        </p:nvSpPr>
        <p:spPr>
          <a:xfrm>
            <a:off x="668338" y="3521075"/>
            <a:ext cx="4040187" cy="3017838"/>
          </a:xfrm>
        </p:spPr>
        <p:txBody>
          <a:bodyPr/>
          <a:lstStyle/>
          <a:p>
            <a:pPr algn="l" eaLnBrk="1" hangingPunct="1"/>
            <a:r>
              <a:rPr lang="en-US" altLang="en-US"/>
              <a:t>Code with a potential deadlock.</a:t>
            </a:r>
          </a:p>
        </p:txBody>
      </p:sp>
      <p:sp>
        <p:nvSpPr>
          <p:cNvPr id="19459" name="Title 2">
            <a:extLst>
              <a:ext uri="{FF2B5EF4-FFF2-40B4-BE49-F238E27FC236}">
                <a16:creationId xmlns:a16="http://schemas.microsoft.com/office/drawing/2014/main" id="{2DEA6EB9-D168-98D3-E8C9-F8D61424F0C6}"/>
              </a:ext>
            </a:extLst>
          </p:cNvPr>
          <p:cNvSpPr>
            <a:spLocks noGrp="1" noChangeArrowheads="1"/>
          </p:cNvSpPr>
          <p:nvPr>
            <p:ph type="title"/>
          </p:nvPr>
        </p:nvSpPr>
        <p:spPr/>
        <p:txBody>
          <a:bodyPr/>
          <a:lstStyle/>
          <a:p>
            <a:pPr eaLnBrk="1" hangingPunct="1"/>
            <a:r>
              <a:rPr lang="en-US" altLang="en-US"/>
              <a:t>Resource Acquisition (3)</a:t>
            </a:r>
          </a:p>
        </p:txBody>
      </p:sp>
      <p:pic>
        <p:nvPicPr>
          <p:cNvPr id="19460" name="Picture 2">
            <a:extLst>
              <a:ext uri="{FF2B5EF4-FFF2-40B4-BE49-F238E27FC236}">
                <a16:creationId xmlns:a16="http://schemas.microsoft.com/office/drawing/2014/main" id="{5F4E39EF-56F0-B6F3-BD20-98117F678C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300" y="996950"/>
            <a:ext cx="3644900" cy="559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2">
            <a:extLst>
              <a:ext uri="{FF2B5EF4-FFF2-40B4-BE49-F238E27FC236}">
                <a16:creationId xmlns:a16="http://schemas.microsoft.com/office/drawing/2014/main" id="{498FA33E-7749-7210-F063-5F74B8E091A4}"/>
              </a:ext>
            </a:extLst>
          </p:cNvPr>
          <p:cNvSpPr>
            <a:spLocks noGrp="1" noChangeArrowheads="1"/>
          </p:cNvSpPr>
          <p:nvPr>
            <p:ph type="title"/>
          </p:nvPr>
        </p:nvSpPr>
        <p:spPr/>
        <p:txBody>
          <a:bodyPr/>
          <a:lstStyle/>
          <a:p>
            <a:pPr eaLnBrk="1" hangingPunct="1"/>
            <a:r>
              <a:rPr lang="en-US" altLang="en-US"/>
              <a:t>Introduction To Deadlocks</a:t>
            </a:r>
          </a:p>
        </p:txBody>
      </p:sp>
      <p:sp>
        <p:nvSpPr>
          <p:cNvPr id="20483" name="Content Placeholder 4">
            <a:extLst>
              <a:ext uri="{FF2B5EF4-FFF2-40B4-BE49-F238E27FC236}">
                <a16:creationId xmlns:a16="http://schemas.microsoft.com/office/drawing/2014/main" id="{FAEB3A04-5D82-1FE8-100B-42F6CDF127E2}"/>
              </a:ext>
            </a:extLst>
          </p:cNvPr>
          <p:cNvSpPr>
            <a:spLocks noGrp="1" noChangeArrowheads="1"/>
          </p:cNvSpPr>
          <p:nvPr>
            <p:ph idx="1"/>
          </p:nvPr>
        </p:nvSpPr>
        <p:spPr/>
        <p:txBody>
          <a:bodyPr/>
          <a:lstStyle/>
          <a:p>
            <a:pPr eaLnBrk="1" hangingPunct="1">
              <a:buFontTx/>
              <a:buNone/>
            </a:pPr>
            <a:r>
              <a:rPr lang="en-US" altLang="en-US" sz="3200"/>
              <a:t>Deadlock can be defined formally as follows:	</a:t>
            </a:r>
          </a:p>
          <a:p>
            <a:pPr eaLnBrk="1" hangingPunct="1">
              <a:buFontTx/>
              <a:buNone/>
            </a:pPr>
            <a:r>
              <a:rPr lang="en-US" altLang="en-US" sz="3200" i="1"/>
              <a:t>A set of processes is deadlocked if each process in the set is waiting for an event that only another process in the set can cause.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6D30D96D-14BD-2E1B-EEBA-538BECBAEFB3}"/>
              </a:ext>
            </a:extLst>
          </p:cNvPr>
          <p:cNvSpPr>
            <a:spLocks noGrp="1" noChangeArrowheads="1"/>
          </p:cNvSpPr>
          <p:nvPr>
            <p:ph type="title"/>
          </p:nvPr>
        </p:nvSpPr>
        <p:spPr/>
        <p:txBody>
          <a:bodyPr/>
          <a:lstStyle/>
          <a:p>
            <a:pPr eaLnBrk="1" hangingPunct="1"/>
            <a:r>
              <a:rPr lang="en-US" altLang="en-US"/>
              <a:t>Conditions for Resource Deadlocks</a:t>
            </a:r>
          </a:p>
        </p:txBody>
      </p:sp>
      <p:sp>
        <p:nvSpPr>
          <p:cNvPr id="21507" name="Content Placeholder 2">
            <a:extLst>
              <a:ext uri="{FF2B5EF4-FFF2-40B4-BE49-F238E27FC236}">
                <a16:creationId xmlns:a16="http://schemas.microsoft.com/office/drawing/2014/main" id="{236424D4-3455-6E59-EE5F-28FB0869E9D5}"/>
              </a:ext>
            </a:extLst>
          </p:cNvPr>
          <p:cNvSpPr>
            <a:spLocks noGrp="1" noChangeArrowheads="1"/>
          </p:cNvSpPr>
          <p:nvPr>
            <p:ph idx="1"/>
          </p:nvPr>
        </p:nvSpPr>
        <p:spPr>
          <a:xfrm>
            <a:off x="1065213" y="1508125"/>
            <a:ext cx="7345362" cy="4445000"/>
          </a:xfrm>
        </p:spPr>
        <p:txBody>
          <a:bodyPr/>
          <a:lstStyle/>
          <a:p>
            <a:pPr eaLnBrk="1" hangingPunct="1">
              <a:buFontTx/>
              <a:buAutoNum type="arabicPeriod"/>
            </a:pPr>
            <a:r>
              <a:rPr lang="en-US" altLang="en-US" sz="2800" b="1"/>
              <a:t>Mutual exclusion condition: </a:t>
            </a:r>
            <a:r>
              <a:rPr lang="en-US" altLang="en-US" sz="2800"/>
              <a:t>Each resource is either currently assigned to exactly one process or is available</a:t>
            </a:r>
          </a:p>
          <a:p>
            <a:pPr eaLnBrk="1" hangingPunct="1">
              <a:buFontTx/>
              <a:buAutoNum type="arabicPeriod"/>
            </a:pPr>
            <a:r>
              <a:rPr lang="en-US" altLang="en-US" sz="2800" b="1"/>
              <a:t>Hold and wait condition:</a:t>
            </a:r>
            <a:r>
              <a:rPr lang="en-US" altLang="en-US" sz="2800"/>
              <a:t> Processes can request new resources</a:t>
            </a:r>
          </a:p>
          <a:p>
            <a:pPr eaLnBrk="1" hangingPunct="1">
              <a:buFontTx/>
              <a:buAutoNum type="arabicPeriod"/>
            </a:pPr>
            <a:r>
              <a:rPr lang="en-US" altLang="en-US" sz="2800" b="1"/>
              <a:t>No preemption condition:</a:t>
            </a:r>
            <a:r>
              <a:rPr lang="en-US" altLang="en-US" sz="2800"/>
              <a:t> Process must explicitly release resources</a:t>
            </a:r>
          </a:p>
          <a:p>
            <a:pPr eaLnBrk="1" hangingPunct="1">
              <a:buFontTx/>
              <a:buAutoNum type="arabicPeriod"/>
            </a:pPr>
            <a:r>
              <a:rPr lang="en-US" altLang="en-US" sz="2800" b="1"/>
              <a:t>Circular wait condition:</a:t>
            </a:r>
            <a:r>
              <a:rPr lang="en-US" altLang="en-US" sz="2800"/>
              <a:t> Must be a circular chain of wait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4">
            <a:extLst>
              <a:ext uri="{FF2B5EF4-FFF2-40B4-BE49-F238E27FC236}">
                <a16:creationId xmlns:a16="http://schemas.microsoft.com/office/drawing/2014/main" id="{1EA2BC54-D1AC-B7D9-5B06-06A03A72409E}"/>
              </a:ext>
            </a:extLst>
          </p:cNvPr>
          <p:cNvSpPr>
            <a:spLocks noGrp="1" noChangeArrowheads="1"/>
          </p:cNvSpPr>
          <p:nvPr>
            <p:ph idx="1"/>
          </p:nvPr>
        </p:nvSpPr>
        <p:spPr/>
        <p:txBody>
          <a:bodyPr/>
          <a:lstStyle/>
          <a:p>
            <a:pPr eaLnBrk="1" hangingPunct="1"/>
            <a:r>
              <a:rPr lang="en-US" altLang="en-US"/>
              <a:t>Resource allocation graphs. (a) Holding a resource. (b) Requesting a resource. (c) Deadlock.</a:t>
            </a:r>
          </a:p>
        </p:txBody>
      </p:sp>
      <p:sp>
        <p:nvSpPr>
          <p:cNvPr id="22531" name="Title 1">
            <a:extLst>
              <a:ext uri="{FF2B5EF4-FFF2-40B4-BE49-F238E27FC236}">
                <a16:creationId xmlns:a16="http://schemas.microsoft.com/office/drawing/2014/main" id="{A5507F84-E130-B9FD-E9D5-7E0669BD9D19}"/>
              </a:ext>
            </a:extLst>
          </p:cNvPr>
          <p:cNvSpPr>
            <a:spLocks noGrp="1" noChangeArrowheads="1"/>
          </p:cNvSpPr>
          <p:nvPr>
            <p:ph type="title"/>
          </p:nvPr>
        </p:nvSpPr>
        <p:spPr/>
        <p:txBody>
          <a:bodyPr/>
          <a:lstStyle/>
          <a:p>
            <a:pPr eaLnBrk="1" hangingPunct="1"/>
            <a:r>
              <a:rPr lang="en-US" altLang="en-US"/>
              <a:t>Deadlock Modeling (1)</a:t>
            </a:r>
          </a:p>
        </p:txBody>
      </p:sp>
      <p:pic>
        <p:nvPicPr>
          <p:cNvPr id="22532" name="Picture 2">
            <a:extLst>
              <a:ext uri="{FF2B5EF4-FFF2-40B4-BE49-F238E27FC236}">
                <a16:creationId xmlns:a16="http://schemas.microsoft.com/office/drawing/2014/main" id="{942157AF-33F9-20F6-87E1-70E31EB12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013" y="1677988"/>
            <a:ext cx="7634287"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1">
            <a:extLst>
              <a:ext uri="{FF2B5EF4-FFF2-40B4-BE49-F238E27FC236}">
                <a16:creationId xmlns:a16="http://schemas.microsoft.com/office/drawing/2014/main" id="{EA95E52B-0795-295B-B6F1-5931C6376699}"/>
              </a:ext>
            </a:extLst>
          </p:cNvPr>
          <p:cNvSpPr txBox="1">
            <a:spLocks noChangeArrowheads="1"/>
          </p:cNvSpPr>
          <p:nvPr/>
        </p:nvSpPr>
        <p:spPr bwMode="auto">
          <a:xfrm>
            <a:off x="4006850" y="1139825"/>
            <a:ext cx="2843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2800">
                <a:latin typeface="Times New Roman" panose="02020603050405020304" pitchFamily="18" charset="0"/>
              </a:rPr>
              <a:t>Process: Circles</a:t>
            </a:r>
          </a:p>
          <a:p>
            <a:pPr eaLnBrk="1" hangingPunct="1">
              <a:spcBef>
                <a:spcPct val="0"/>
              </a:spcBef>
              <a:buClrTx/>
              <a:buFontTx/>
              <a:buNone/>
            </a:pPr>
            <a:r>
              <a:rPr lang="en-US" altLang="en-US" sz="2800">
                <a:latin typeface="Times New Roman" panose="02020603050405020304" pitchFamily="18" charset="0"/>
              </a:rPr>
              <a:t>Resource: Squares</a:t>
            </a:r>
          </a:p>
        </p:txBody>
      </p:sp>
      <p:sp>
        <p:nvSpPr>
          <p:cNvPr id="22534" name="TextBox 2">
            <a:extLst>
              <a:ext uri="{FF2B5EF4-FFF2-40B4-BE49-F238E27FC236}">
                <a16:creationId xmlns:a16="http://schemas.microsoft.com/office/drawing/2014/main" id="{0DCDA42B-001B-2A53-7C31-3F32A1F949A1}"/>
              </a:ext>
            </a:extLst>
          </p:cNvPr>
          <p:cNvSpPr txBox="1">
            <a:spLocks noChangeArrowheads="1"/>
          </p:cNvSpPr>
          <p:nvPr/>
        </p:nvSpPr>
        <p:spPr bwMode="auto">
          <a:xfrm rot="-3199028">
            <a:off x="74613" y="2992438"/>
            <a:ext cx="25336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latin typeface="Times New Roman" panose="02020603050405020304" pitchFamily="18" charset="0"/>
              </a:rPr>
              <a:t>R is held by A</a:t>
            </a:r>
          </a:p>
        </p:txBody>
      </p:sp>
      <p:sp>
        <p:nvSpPr>
          <p:cNvPr id="22535" name="TextBox 7">
            <a:extLst>
              <a:ext uri="{FF2B5EF4-FFF2-40B4-BE49-F238E27FC236}">
                <a16:creationId xmlns:a16="http://schemas.microsoft.com/office/drawing/2014/main" id="{CC6870A9-B15B-D032-42EE-CFF3E042394E}"/>
              </a:ext>
            </a:extLst>
          </p:cNvPr>
          <p:cNvSpPr txBox="1">
            <a:spLocks noChangeArrowheads="1"/>
          </p:cNvSpPr>
          <p:nvPr/>
        </p:nvSpPr>
        <p:spPr bwMode="auto">
          <a:xfrm rot="-3199028">
            <a:off x="2007394" y="3144044"/>
            <a:ext cx="30797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ctr">
              <a:spcBef>
                <a:spcPct val="20000"/>
              </a:spcBef>
              <a:buClr>
                <a:schemeClr val="accent2"/>
              </a:buClr>
              <a:buChar char="•"/>
              <a:defRPr sz="2400">
                <a:solidFill>
                  <a:schemeClr val="tx1"/>
                </a:solidFill>
                <a:latin typeface="Arial" panose="020B0604020202020204" pitchFamily="34" charset="0"/>
              </a:defRPr>
            </a:lvl1pPr>
            <a:lvl2pPr marL="742950" indent="-285750">
              <a:spcBef>
                <a:spcPct val="20000"/>
              </a:spcBef>
              <a:buClr>
                <a:schemeClr val="accent2"/>
              </a:buClr>
              <a:buChar char="–"/>
              <a:defRPr sz="2000">
                <a:solidFill>
                  <a:schemeClr val="tx1"/>
                </a:solidFill>
                <a:latin typeface="Times New Roman" panose="02020603050405020304" pitchFamily="18" charset="0"/>
              </a:defRPr>
            </a:lvl2pPr>
            <a:lvl3pPr marL="1143000" indent="-228600">
              <a:spcBef>
                <a:spcPct val="20000"/>
              </a:spcBef>
              <a:buClr>
                <a:schemeClr val="accent2"/>
              </a:buClr>
              <a:buChar char="•"/>
              <a:defRPr sz="2400">
                <a:solidFill>
                  <a:schemeClr val="tx1"/>
                </a:solidFill>
                <a:latin typeface="Times New Roman" panose="02020603050405020304" pitchFamily="18" charset="0"/>
              </a:defRPr>
            </a:lvl3pPr>
            <a:lvl4pPr marL="1600200" indent="-228600">
              <a:spcBef>
                <a:spcPct val="20000"/>
              </a:spcBef>
              <a:buClr>
                <a:schemeClr val="accent2"/>
              </a:buClr>
              <a:buChar char="–"/>
              <a:defRPr sz="2000">
                <a:solidFill>
                  <a:schemeClr val="tx1"/>
                </a:solidFill>
                <a:latin typeface="Times New Roman" panose="02020603050405020304" pitchFamily="18" charset="0"/>
              </a:defRPr>
            </a:lvl4pPr>
            <a:lvl5pPr marL="2057400" indent="-228600">
              <a:spcBef>
                <a:spcPct val="20000"/>
              </a:spcBef>
              <a:buClr>
                <a:schemeClr val="accent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2"/>
              </a:buClr>
              <a:buChar char="»"/>
              <a:defRPr sz="2000">
                <a:solidFill>
                  <a:schemeClr val="tx1"/>
                </a:solidFill>
                <a:latin typeface="Times New Roman" panose="02020603050405020304" pitchFamily="18" charset="0"/>
              </a:defRPr>
            </a:lvl9pPr>
          </a:lstStyle>
          <a:p>
            <a:pPr eaLnBrk="1" hangingPunct="1">
              <a:spcBef>
                <a:spcPct val="0"/>
              </a:spcBef>
              <a:buClrTx/>
              <a:buFontTx/>
              <a:buNone/>
            </a:pPr>
            <a:r>
              <a:rPr lang="en-US" altLang="en-US" sz="3200">
                <a:latin typeface="Times New Roman" panose="02020603050405020304" pitchFamily="18" charset="0"/>
              </a:rPr>
              <a:t>B is waiting for 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a:extLst>
              <a:ext uri="{FF2B5EF4-FFF2-40B4-BE49-F238E27FC236}">
                <a16:creationId xmlns:a16="http://schemas.microsoft.com/office/drawing/2014/main" id="{B010630E-4827-24BE-400A-8E38FCE1B309}"/>
              </a:ext>
            </a:extLst>
          </p:cNvPr>
          <p:cNvSpPr>
            <a:spLocks noGrp="1" noChangeArrowheads="1"/>
          </p:cNvSpPr>
          <p:nvPr>
            <p:ph idx="1"/>
          </p:nvPr>
        </p:nvSpPr>
        <p:spPr/>
        <p:txBody>
          <a:bodyPr/>
          <a:lstStyle/>
          <a:p>
            <a:pPr eaLnBrk="1" hangingPunct="1"/>
            <a:r>
              <a:rPr lang="en-US" altLang="en-US"/>
              <a:t>An example of how deadlock occurs </a:t>
            </a:r>
            <a:br>
              <a:rPr lang="en-US" altLang="en-US"/>
            </a:br>
            <a:r>
              <a:rPr lang="en-US" altLang="en-US"/>
              <a:t>and how it can be avoided.</a:t>
            </a:r>
          </a:p>
        </p:txBody>
      </p:sp>
      <p:sp>
        <p:nvSpPr>
          <p:cNvPr id="23555" name="Title 2">
            <a:extLst>
              <a:ext uri="{FF2B5EF4-FFF2-40B4-BE49-F238E27FC236}">
                <a16:creationId xmlns:a16="http://schemas.microsoft.com/office/drawing/2014/main" id="{EAC55C93-0432-BDF6-6D51-04C18DB28881}"/>
              </a:ext>
            </a:extLst>
          </p:cNvPr>
          <p:cNvSpPr>
            <a:spLocks noGrp="1" noChangeArrowheads="1"/>
          </p:cNvSpPr>
          <p:nvPr>
            <p:ph type="title"/>
          </p:nvPr>
        </p:nvSpPr>
        <p:spPr/>
        <p:txBody>
          <a:bodyPr/>
          <a:lstStyle/>
          <a:p>
            <a:pPr eaLnBrk="1" hangingPunct="1"/>
            <a:r>
              <a:rPr lang="en-US" altLang="en-US"/>
              <a:t>Deadlock Modeling (2)</a:t>
            </a:r>
          </a:p>
        </p:txBody>
      </p:sp>
      <p:pic>
        <p:nvPicPr>
          <p:cNvPr id="23556" name="Picture 2">
            <a:extLst>
              <a:ext uri="{FF2B5EF4-FFF2-40B4-BE49-F238E27FC236}">
                <a16:creationId xmlns:a16="http://schemas.microsoft.com/office/drawing/2014/main" id="{6F8069EE-280C-4BA0-7C58-51E157E7D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838" y="1419225"/>
            <a:ext cx="8875712" cy="398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MOS-Ch05-e3">
  <a:themeElements>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annnenbaum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Tannnenbaum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annnenbaum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annnenbaum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annnenbaum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annnenbaum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annnenbaum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annnenbaum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MOS-Ch05-e3</Template>
  <TotalTime>1055</TotalTime>
  <Words>1130</Words>
  <Application>Microsoft Office PowerPoint</Application>
  <PresentationFormat>On-screen Show (4:3)</PresentationFormat>
  <Paragraphs>113</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MOS-Ch05-e3</vt:lpstr>
      <vt:lpstr>OPERATING SYSTEMS CSE 4300  Instructor: Mohammad Maifi Hasan Khan    Chapter 6 Deadlocks</vt:lpstr>
      <vt:lpstr>Preemptable and Nonpreemptable Resources</vt:lpstr>
      <vt:lpstr>Resource Acquisition (1)</vt:lpstr>
      <vt:lpstr>Resource Acquisition (2)</vt:lpstr>
      <vt:lpstr>Resource Acquisition (3)</vt:lpstr>
      <vt:lpstr>Introduction To Deadlocks</vt:lpstr>
      <vt:lpstr>Conditions for Resource Deadlocks</vt:lpstr>
      <vt:lpstr>Deadlock Modeling (1)</vt:lpstr>
      <vt:lpstr>Deadlock Modeling (2)</vt:lpstr>
      <vt:lpstr>Deadlock Modeling (3)</vt:lpstr>
      <vt:lpstr>Deadlock Modeling (4)</vt:lpstr>
      <vt:lpstr>Deadlock Modeling (5)</vt:lpstr>
      <vt:lpstr>Deadlock Detection with  One Resource of Each Type (1)</vt:lpstr>
      <vt:lpstr>Deadlock Detection with  One Resource of Each Type (2)</vt:lpstr>
      <vt:lpstr>Deadlock Detection with  One Resource of Each Type (3)</vt:lpstr>
      <vt:lpstr>Try the Algorithm on this one </vt:lpstr>
      <vt:lpstr>Deadlock Detection with Multiple Resources of Each Type (1)</vt:lpstr>
      <vt:lpstr>Deadlock Detection with Multiple Resources of Each Type (2)</vt:lpstr>
      <vt:lpstr>Deadlock Detection with Multiple Resources of Each Type (3)</vt:lpstr>
      <vt:lpstr>Recovery from Deadlock</vt:lpstr>
      <vt:lpstr>Deadlock Avoidance</vt:lpstr>
      <vt:lpstr>Safe and Unsafe States (1)</vt:lpstr>
      <vt:lpstr>Safe and Unsafe States (2)</vt:lpstr>
      <vt:lpstr>The Banker’s Algorithm  for a Single Resource</vt:lpstr>
      <vt:lpstr>The Banker’s Algorithm  for Multiple Resources (1)</vt:lpstr>
      <vt:lpstr>The Banker’s Algorithm  for Multiple Resources (2)</vt:lpstr>
      <vt:lpstr>Deadlock Prevention</vt:lpstr>
      <vt:lpstr>Attacking the  Circular Wait Condition </vt:lpstr>
      <vt:lpstr>Other Issues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Third Edition ANDREW S. TANENBAUM   Chapter 6 Deadlocks</dc:title>
  <dc:creator>Steve Armstrong</dc:creator>
  <cp:lastModifiedBy>Maifi Khan</cp:lastModifiedBy>
  <cp:revision>40</cp:revision>
  <dcterms:created xsi:type="dcterms:W3CDTF">2007-12-10T17:16:41Z</dcterms:created>
  <dcterms:modified xsi:type="dcterms:W3CDTF">2024-03-28T17:17:12Z</dcterms:modified>
</cp:coreProperties>
</file>