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6" r:id="rId2"/>
    <p:sldId id="261"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719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275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26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918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109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534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040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526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009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910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6228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5/4/2020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9102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en.wikipedia.org/wiki/List_of_neighbourhoods_of_Birmingha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new restaurant in Birmingham, UK</a:t>
            </a:r>
            <a:endParaRPr lang="en-GB" dirty="0"/>
          </a:p>
        </p:txBody>
      </p:sp>
      <p:sp>
        <p:nvSpPr>
          <p:cNvPr id="3" name="Subtitle 2"/>
          <p:cNvSpPr>
            <a:spLocks noGrp="1"/>
          </p:cNvSpPr>
          <p:nvPr>
            <p:ph type="subTitle" idx="1"/>
          </p:nvPr>
        </p:nvSpPr>
        <p:spPr/>
        <p:txBody>
          <a:bodyPr/>
          <a:lstStyle/>
          <a:p>
            <a:r>
              <a:rPr lang="en-GB" dirty="0" smtClean="0"/>
              <a:t>Finding the popular cuisines and best neighbourhoods</a:t>
            </a:r>
            <a:endParaRPr lang="en-GB" dirty="0"/>
          </a:p>
        </p:txBody>
      </p:sp>
    </p:spTree>
    <p:extLst>
      <p:ext uri="{BB962C8B-B14F-4D97-AF65-F5344CB8AC3E}">
        <p14:creationId xmlns:p14="http://schemas.microsoft.com/office/powerpoint/2010/main" val="159293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4</a:t>
            </a:r>
            <a:endParaRPr lang="en-GB" dirty="0"/>
          </a:p>
        </p:txBody>
      </p:sp>
      <p:sp>
        <p:nvSpPr>
          <p:cNvPr id="3" name="Content Placeholder 2"/>
          <p:cNvSpPr>
            <a:spLocks noGrp="1"/>
          </p:cNvSpPr>
          <p:nvPr>
            <p:ph idx="1"/>
          </p:nvPr>
        </p:nvSpPr>
        <p:spPr/>
        <p:txBody>
          <a:bodyPr/>
          <a:lstStyle/>
          <a:p>
            <a:r>
              <a:rPr lang="en-GB" dirty="0" smtClean="0"/>
              <a:t>This cluster seems </a:t>
            </a:r>
            <a:r>
              <a:rPr lang="en-GB" dirty="0"/>
              <a:t>to have the biggest concentration of </a:t>
            </a:r>
            <a:r>
              <a:rPr lang="en-GB" dirty="0"/>
              <a:t>I</a:t>
            </a:r>
            <a:r>
              <a:rPr lang="en-GB" dirty="0" smtClean="0"/>
              <a:t>ndian </a:t>
            </a:r>
            <a:r>
              <a:rPr lang="en-GB" dirty="0"/>
              <a:t>restaurants and with a good diversity of restaurants, but it has no </a:t>
            </a:r>
            <a:r>
              <a:rPr lang="en-GB" dirty="0" smtClean="0"/>
              <a:t>Italian </a:t>
            </a:r>
            <a:r>
              <a:rPr lang="en-GB" dirty="0"/>
              <a:t>restaurant.</a:t>
            </a:r>
            <a:endParaRPr lang="en-GB" dirty="0"/>
          </a:p>
        </p:txBody>
      </p:sp>
      <p:pic>
        <p:nvPicPr>
          <p:cNvPr id="4" name="Picture 3"/>
          <p:cNvPicPr>
            <a:picLocks noChangeAspect="1"/>
          </p:cNvPicPr>
          <p:nvPr/>
        </p:nvPicPr>
        <p:blipFill>
          <a:blip r:embed="rId2"/>
          <a:stretch>
            <a:fillRect/>
          </a:stretch>
        </p:blipFill>
        <p:spPr>
          <a:xfrm>
            <a:off x="631689" y="2967643"/>
            <a:ext cx="5004340" cy="3806118"/>
          </a:xfrm>
          <a:prstGeom prst="rect">
            <a:avLst/>
          </a:prstGeom>
        </p:spPr>
      </p:pic>
      <p:pic>
        <p:nvPicPr>
          <p:cNvPr id="5" name="Picture 4"/>
          <p:cNvPicPr>
            <a:picLocks noChangeAspect="1"/>
          </p:cNvPicPr>
          <p:nvPr/>
        </p:nvPicPr>
        <p:blipFill>
          <a:blip r:embed="rId3"/>
          <a:stretch>
            <a:fillRect/>
          </a:stretch>
        </p:blipFill>
        <p:spPr>
          <a:xfrm>
            <a:off x="6415574" y="3093458"/>
            <a:ext cx="4438557" cy="3680303"/>
          </a:xfrm>
          <a:prstGeom prst="rect">
            <a:avLst/>
          </a:prstGeom>
        </p:spPr>
      </p:pic>
    </p:spTree>
    <p:extLst>
      <p:ext uri="{BB962C8B-B14F-4D97-AF65-F5344CB8AC3E}">
        <p14:creationId xmlns:p14="http://schemas.microsoft.com/office/powerpoint/2010/main" val="137040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5</a:t>
            </a:r>
            <a:endParaRPr lang="en-GB" dirty="0"/>
          </a:p>
        </p:txBody>
      </p:sp>
      <p:sp>
        <p:nvSpPr>
          <p:cNvPr id="3" name="Content Placeholder 2"/>
          <p:cNvSpPr>
            <a:spLocks noGrp="1"/>
          </p:cNvSpPr>
          <p:nvPr>
            <p:ph idx="1"/>
          </p:nvPr>
        </p:nvSpPr>
        <p:spPr/>
        <p:txBody>
          <a:bodyPr/>
          <a:lstStyle/>
          <a:p>
            <a:r>
              <a:rPr lang="en-GB" dirty="0" smtClean="0"/>
              <a:t>This cluster has </a:t>
            </a:r>
            <a:r>
              <a:rPr lang="en-GB" dirty="0"/>
              <a:t>the biggest concentration of Chinese restaurants and again no </a:t>
            </a:r>
            <a:r>
              <a:rPr lang="en-GB" dirty="0"/>
              <a:t>I</a:t>
            </a:r>
            <a:r>
              <a:rPr lang="en-GB" dirty="0" smtClean="0"/>
              <a:t>talian </a:t>
            </a:r>
            <a:r>
              <a:rPr lang="en-GB" dirty="0"/>
              <a:t>restaurant and an average of 2.4 restaurants per neighbourhood.</a:t>
            </a:r>
            <a:endParaRPr lang="en-GB" dirty="0"/>
          </a:p>
        </p:txBody>
      </p:sp>
      <p:pic>
        <p:nvPicPr>
          <p:cNvPr id="4" name="Picture 3"/>
          <p:cNvPicPr>
            <a:picLocks noChangeAspect="1"/>
          </p:cNvPicPr>
          <p:nvPr/>
        </p:nvPicPr>
        <p:blipFill>
          <a:blip r:embed="rId2"/>
          <a:stretch>
            <a:fillRect/>
          </a:stretch>
        </p:blipFill>
        <p:spPr>
          <a:xfrm>
            <a:off x="859020" y="3148965"/>
            <a:ext cx="5025144" cy="3709035"/>
          </a:xfrm>
          <a:prstGeom prst="rect">
            <a:avLst/>
          </a:prstGeom>
        </p:spPr>
      </p:pic>
      <p:pic>
        <p:nvPicPr>
          <p:cNvPr id="5" name="Picture 4"/>
          <p:cNvPicPr>
            <a:picLocks noChangeAspect="1"/>
          </p:cNvPicPr>
          <p:nvPr/>
        </p:nvPicPr>
        <p:blipFill>
          <a:blip r:embed="rId3"/>
          <a:stretch>
            <a:fillRect/>
          </a:stretch>
        </p:blipFill>
        <p:spPr>
          <a:xfrm>
            <a:off x="6630419" y="3148964"/>
            <a:ext cx="4789276" cy="3709035"/>
          </a:xfrm>
          <a:prstGeom prst="rect">
            <a:avLst/>
          </a:prstGeom>
        </p:spPr>
      </p:pic>
    </p:spTree>
    <p:extLst>
      <p:ext uri="{BB962C8B-B14F-4D97-AF65-F5344CB8AC3E}">
        <p14:creationId xmlns:p14="http://schemas.microsoft.com/office/powerpoint/2010/main" val="416422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6</a:t>
            </a:r>
            <a:endParaRPr lang="en-GB" dirty="0"/>
          </a:p>
        </p:txBody>
      </p:sp>
      <p:sp>
        <p:nvSpPr>
          <p:cNvPr id="3" name="Content Placeholder 2"/>
          <p:cNvSpPr>
            <a:spLocks noGrp="1"/>
          </p:cNvSpPr>
          <p:nvPr>
            <p:ph idx="1"/>
          </p:nvPr>
        </p:nvSpPr>
        <p:spPr/>
        <p:txBody>
          <a:bodyPr/>
          <a:lstStyle/>
          <a:p>
            <a:r>
              <a:rPr lang="en-GB" dirty="0" smtClean="0"/>
              <a:t>This cluster has </a:t>
            </a:r>
            <a:r>
              <a:rPr lang="en-GB" dirty="0"/>
              <a:t>the biggest amount of fast food restaurants, which may indicate that people in this area are not very keen to go to restaurants for meals as a </a:t>
            </a:r>
            <a:r>
              <a:rPr lang="en-GB" dirty="0" smtClean="0"/>
              <a:t>leisure </a:t>
            </a:r>
            <a:r>
              <a:rPr lang="en-GB" dirty="0"/>
              <a:t>activity.</a:t>
            </a:r>
            <a:endParaRPr lang="en-GB" dirty="0"/>
          </a:p>
        </p:txBody>
      </p:sp>
      <p:pic>
        <p:nvPicPr>
          <p:cNvPr id="4" name="Picture 3"/>
          <p:cNvPicPr>
            <a:picLocks noChangeAspect="1"/>
          </p:cNvPicPr>
          <p:nvPr/>
        </p:nvPicPr>
        <p:blipFill>
          <a:blip r:embed="rId2"/>
          <a:stretch>
            <a:fillRect/>
          </a:stretch>
        </p:blipFill>
        <p:spPr>
          <a:xfrm>
            <a:off x="856211" y="3423797"/>
            <a:ext cx="4523248" cy="3434203"/>
          </a:xfrm>
          <a:prstGeom prst="rect">
            <a:avLst/>
          </a:prstGeom>
        </p:spPr>
      </p:pic>
      <p:pic>
        <p:nvPicPr>
          <p:cNvPr id="5" name="Picture 4"/>
          <p:cNvPicPr>
            <a:picLocks noChangeAspect="1"/>
          </p:cNvPicPr>
          <p:nvPr/>
        </p:nvPicPr>
        <p:blipFill>
          <a:blip r:embed="rId3"/>
          <a:stretch>
            <a:fillRect/>
          </a:stretch>
        </p:blipFill>
        <p:spPr>
          <a:xfrm>
            <a:off x="6576257" y="3300153"/>
            <a:ext cx="4545392" cy="3487362"/>
          </a:xfrm>
          <a:prstGeom prst="rect">
            <a:avLst/>
          </a:prstGeom>
        </p:spPr>
      </p:pic>
    </p:spTree>
    <p:extLst>
      <p:ext uri="{BB962C8B-B14F-4D97-AF65-F5344CB8AC3E}">
        <p14:creationId xmlns:p14="http://schemas.microsoft.com/office/powerpoint/2010/main" val="2525779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 and recommendations</a:t>
            </a:r>
          </a:p>
        </p:txBody>
      </p:sp>
      <p:sp>
        <p:nvSpPr>
          <p:cNvPr id="3" name="Content Placeholder 2"/>
          <p:cNvSpPr>
            <a:spLocks noGrp="1"/>
          </p:cNvSpPr>
          <p:nvPr>
            <p:ph idx="1"/>
          </p:nvPr>
        </p:nvSpPr>
        <p:spPr/>
        <p:txBody>
          <a:bodyPr/>
          <a:lstStyle/>
          <a:p>
            <a:pPr>
              <a:buFont typeface="Arial" panose="020B0604020202020204" pitchFamily="34" charset="0"/>
              <a:buChar char="•"/>
            </a:pPr>
            <a:r>
              <a:rPr lang="en-GB" dirty="0"/>
              <a:t> </a:t>
            </a:r>
            <a:r>
              <a:rPr lang="en-GB" dirty="0" smtClean="0"/>
              <a:t>Taking in consideration that:</a:t>
            </a:r>
          </a:p>
          <a:p>
            <a:pPr lvl="1">
              <a:buFont typeface="Arial" panose="020B0604020202020204" pitchFamily="34" charset="0"/>
              <a:buChar char="•"/>
            </a:pPr>
            <a:r>
              <a:rPr lang="en-GB" dirty="0" smtClean="0"/>
              <a:t> The most popular cuisines in Birmingham are Indian, Chinese and Italian, being Italian the type of cuisine with the lowest amount of venues</a:t>
            </a:r>
          </a:p>
          <a:p>
            <a:pPr lvl="1">
              <a:buFont typeface="Arial" panose="020B0604020202020204" pitchFamily="34" charset="0"/>
              <a:buChar char="•"/>
            </a:pPr>
            <a:r>
              <a:rPr lang="en-GB" dirty="0" smtClean="0"/>
              <a:t>The clusters 4 and 5 gather the neighbourhoods with a good average of restaurants and a good diversity of venue categories</a:t>
            </a:r>
          </a:p>
          <a:p>
            <a:pPr>
              <a:buFont typeface="Arial" panose="020B0604020202020204" pitchFamily="34" charset="0"/>
              <a:buChar char="•"/>
            </a:pPr>
            <a:r>
              <a:rPr lang="en-GB" dirty="0" smtClean="0"/>
              <a:t> The recommendation for the investor is to open an Italian restaurant. If the goal is to explore neighbourhoods where there is not much competition, I would </a:t>
            </a:r>
            <a:r>
              <a:rPr lang="en-GB" dirty="0"/>
              <a:t>recommend the neighbourhoods in the cluster 4 and </a:t>
            </a:r>
            <a:r>
              <a:rPr lang="en-GB" dirty="0" smtClean="0"/>
              <a:t>5, where the most popular neighbourhoods </a:t>
            </a:r>
            <a:r>
              <a:rPr lang="en-GB" dirty="0"/>
              <a:t>for restaurants are Ten Acres, </a:t>
            </a:r>
            <a:r>
              <a:rPr lang="en-GB" dirty="0" err="1"/>
              <a:t>Boldmere</a:t>
            </a:r>
            <a:r>
              <a:rPr lang="en-GB" dirty="0"/>
              <a:t>, Walsall and Erdington.</a:t>
            </a:r>
          </a:p>
        </p:txBody>
      </p:sp>
    </p:spTree>
    <p:extLst>
      <p:ext uri="{BB962C8B-B14F-4D97-AF65-F5344CB8AC3E}">
        <p14:creationId xmlns:p14="http://schemas.microsoft.com/office/powerpoint/2010/main" val="222142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Recommended neighbourhoods</a:t>
            </a:r>
            <a:endParaRPr lang="en-GB" dirty="0"/>
          </a:p>
        </p:txBody>
      </p:sp>
      <p:pic>
        <p:nvPicPr>
          <p:cNvPr id="5" name="Content Placeholder 4"/>
          <p:cNvPicPr>
            <a:picLocks noGrp="1" noChangeAspect="1"/>
          </p:cNvPicPr>
          <p:nvPr>
            <p:ph idx="1"/>
          </p:nvPr>
        </p:nvPicPr>
        <p:blipFill>
          <a:blip r:embed="rId2"/>
          <a:stretch>
            <a:fillRect/>
          </a:stretch>
        </p:blipFill>
        <p:spPr>
          <a:xfrm>
            <a:off x="4106350" y="2286000"/>
            <a:ext cx="3555438" cy="4022725"/>
          </a:xfrm>
          <a:prstGeom prst="rect">
            <a:avLst/>
          </a:prstGeom>
        </p:spPr>
      </p:pic>
    </p:spTree>
    <p:extLst>
      <p:ext uri="{BB962C8B-B14F-4D97-AF65-F5344CB8AC3E}">
        <p14:creationId xmlns:p14="http://schemas.microsoft.com/office/powerpoint/2010/main" val="1565240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GB" dirty="0"/>
              <a:t>Birmingham is a very diversity city with a good amount of restaurants, and even though the most popular cuisine is Indian, there are many cuisines to explore in the area from different areas of Europe, Asia and even America.</a:t>
            </a:r>
          </a:p>
          <a:p>
            <a:r>
              <a:rPr lang="en-GB" dirty="0"/>
              <a:t>Using the Foursquare API and machine learning to cluster the neighbourhoods allowed to provide insights on what are public preferences and also the best areas to invest.</a:t>
            </a:r>
          </a:p>
          <a:p>
            <a:pPr marL="0" indent="0">
              <a:buNone/>
            </a:pPr>
            <a:endParaRPr lang="en-GB" dirty="0"/>
          </a:p>
        </p:txBody>
      </p:sp>
    </p:spTree>
    <p:extLst>
      <p:ext uri="{BB962C8B-B14F-4D97-AF65-F5344CB8AC3E}">
        <p14:creationId xmlns:p14="http://schemas.microsoft.com/office/powerpoint/2010/main" val="2490360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new restaurant in Birmingham, UK</a:t>
            </a:r>
          </a:p>
        </p:txBody>
      </p:sp>
      <p:sp>
        <p:nvSpPr>
          <p:cNvPr id="3" name="Content Placeholder 2"/>
          <p:cNvSpPr>
            <a:spLocks noGrp="1"/>
          </p:cNvSpPr>
          <p:nvPr>
            <p:ph idx="1"/>
          </p:nvPr>
        </p:nvSpPr>
        <p:spPr/>
        <p:txBody>
          <a:bodyPr/>
          <a:lstStyle/>
          <a:p>
            <a:pPr marL="0" indent="0">
              <a:buNone/>
            </a:pPr>
            <a:r>
              <a:rPr lang="en-GB" dirty="0"/>
              <a:t>An investor located in Birmingham is currently interest in adding a restaurant to his assets list. He is aware of a few entrepreneurs looking to open new restaurants in his area, and in order to support his choice in choosing the right project, he would like to know:</a:t>
            </a:r>
          </a:p>
          <a:p>
            <a:pPr>
              <a:buFont typeface="Courier New" panose="02070309020205020404" pitchFamily="49" charset="0"/>
              <a:buChar char="o"/>
            </a:pPr>
            <a:r>
              <a:rPr lang="en-GB" dirty="0" smtClean="0"/>
              <a:t> What </a:t>
            </a:r>
            <a:r>
              <a:rPr lang="en-GB" dirty="0"/>
              <a:t>cuisines he should look into investing</a:t>
            </a:r>
          </a:p>
          <a:p>
            <a:pPr>
              <a:buFont typeface="Courier New" panose="02070309020205020404" pitchFamily="49" charset="0"/>
              <a:buChar char="o"/>
            </a:pPr>
            <a:r>
              <a:rPr lang="en-GB" dirty="0" smtClean="0"/>
              <a:t> What </a:t>
            </a:r>
            <a:r>
              <a:rPr lang="en-GB" dirty="0"/>
              <a:t>neighbourhood would be the best to open a new </a:t>
            </a:r>
            <a:r>
              <a:rPr lang="en-GB" dirty="0" smtClean="0"/>
              <a:t>restaurant</a:t>
            </a:r>
          </a:p>
          <a:p>
            <a:pPr marL="0" indent="0">
              <a:buNone/>
            </a:pPr>
            <a:r>
              <a:rPr lang="en-GB" dirty="0" smtClean="0"/>
              <a:t>The investor is looking to invest in an area that is growing, therefore, we will avoid the most popular neighbourhoods in the city.</a:t>
            </a:r>
            <a:endParaRPr lang="en-GB" dirty="0"/>
          </a:p>
        </p:txBody>
      </p:sp>
    </p:spTree>
    <p:extLst>
      <p:ext uri="{BB962C8B-B14F-4D97-AF65-F5344CB8AC3E}">
        <p14:creationId xmlns:p14="http://schemas.microsoft.com/office/powerpoint/2010/main" val="98624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a:t>
            </a:r>
            <a:endParaRPr lang="en-GB" dirty="0"/>
          </a:p>
        </p:txBody>
      </p:sp>
      <p:sp>
        <p:nvSpPr>
          <p:cNvPr id="3" name="Content Placeholder 2"/>
          <p:cNvSpPr>
            <a:spLocks noGrp="1"/>
          </p:cNvSpPr>
          <p:nvPr>
            <p:ph idx="1"/>
          </p:nvPr>
        </p:nvSpPr>
        <p:spPr/>
        <p:txBody>
          <a:bodyPr/>
          <a:lstStyle/>
          <a:p>
            <a:r>
              <a:rPr lang="en-GB" u="sng" dirty="0">
                <a:hlinkClick r:id="rId2"/>
              </a:rPr>
              <a:t>List of </a:t>
            </a:r>
            <a:r>
              <a:rPr lang="en-GB" u="sng" dirty="0" smtClean="0">
                <a:hlinkClick r:id="rId2"/>
              </a:rPr>
              <a:t>neighbourhoods </a:t>
            </a:r>
            <a:r>
              <a:rPr lang="en-GB" u="sng" dirty="0">
                <a:hlinkClick r:id="rId2"/>
              </a:rPr>
              <a:t>in Birmingham from </a:t>
            </a:r>
            <a:r>
              <a:rPr lang="en-GB" u="sng" dirty="0" smtClean="0">
                <a:hlinkClick r:id="rId2"/>
              </a:rPr>
              <a:t>Wikipedia</a:t>
            </a:r>
            <a:r>
              <a:rPr lang="en-GB" dirty="0" smtClean="0"/>
              <a:t>: Data scraped from Wikipedia and stored in a </a:t>
            </a:r>
            <a:r>
              <a:rPr lang="en-GB" dirty="0"/>
              <a:t>a </a:t>
            </a:r>
            <a:r>
              <a:rPr lang="en-GB" dirty="0" smtClean="0"/>
              <a:t>.CSV file</a:t>
            </a:r>
            <a:endParaRPr lang="en-GB" dirty="0"/>
          </a:p>
          <a:p>
            <a:r>
              <a:rPr lang="en-GB" u="sng" dirty="0">
                <a:hlinkClick r:id="rId3"/>
              </a:rPr>
              <a:t>Foursquare API</a:t>
            </a:r>
            <a:r>
              <a:rPr lang="en-GB" dirty="0"/>
              <a:t>: </a:t>
            </a:r>
            <a:r>
              <a:rPr lang="en-GB" dirty="0" smtClean="0"/>
              <a:t>The API was used to collect information </a:t>
            </a:r>
            <a:r>
              <a:rPr lang="en-GB" dirty="0"/>
              <a:t>of food venues in a radius of 500 metres from the centre of each neighbourhood. </a:t>
            </a:r>
            <a:endParaRPr lang="en-GB" dirty="0" smtClean="0"/>
          </a:p>
          <a:p>
            <a:pPr lvl="1"/>
            <a:r>
              <a:rPr lang="en-GB" dirty="0" smtClean="0"/>
              <a:t>The </a:t>
            </a:r>
            <a:r>
              <a:rPr lang="en-GB" dirty="0"/>
              <a:t>data was then used to define the most popular cuisines in </a:t>
            </a:r>
            <a:r>
              <a:rPr lang="en-GB" dirty="0" smtClean="0"/>
              <a:t>Birmingham </a:t>
            </a:r>
            <a:r>
              <a:rPr lang="en-GB" dirty="0"/>
              <a:t>and also to help identify the best neighbourhood to open a restaurant.</a:t>
            </a:r>
          </a:p>
        </p:txBody>
      </p:sp>
    </p:spTree>
    <p:extLst>
      <p:ext uri="{BB962C8B-B14F-4D97-AF65-F5344CB8AC3E}">
        <p14:creationId xmlns:p14="http://schemas.microsoft.com/office/powerpoint/2010/main" val="1369155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Most popular cuisine</a:t>
            </a:r>
            <a:endParaRPr lang="en-GB" dirty="0"/>
          </a:p>
        </p:txBody>
      </p:sp>
      <p:sp>
        <p:nvSpPr>
          <p:cNvPr id="4"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pic>
        <p:nvPicPr>
          <p:cNvPr id="7" name="Picture 6"/>
          <p:cNvPicPr>
            <a:picLocks noChangeAspect="1"/>
          </p:cNvPicPr>
          <p:nvPr/>
        </p:nvPicPr>
        <p:blipFill>
          <a:blip r:embed="rId2"/>
          <a:stretch>
            <a:fillRect/>
          </a:stretch>
        </p:blipFill>
        <p:spPr>
          <a:xfrm>
            <a:off x="796395" y="2633635"/>
            <a:ext cx="10599208" cy="3225296"/>
          </a:xfrm>
          <a:prstGeom prst="rect">
            <a:avLst/>
          </a:prstGeom>
        </p:spPr>
      </p:pic>
    </p:spTree>
    <p:extLst>
      <p:ext uri="{BB962C8B-B14F-4D97-AF65-F5344CB8AC3E}">
        <p14:creationId xmlns:p14="http://schemas.microsoft.com/office/powerpoint/2010/main" val="227946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Clusters</a:t>
            </a:r>
            <a:endParaRPr lang="en-GB" dirty="0"/>
          </a:p>
        </p:txBody>
      </p:sp>
      <p:pic>
        <p:nvPicPr>
          <p:cNvPr id="5" name="Picture 4"/>
          <p:cNvPicPr>
            <a:picLocks noChangeAspect="1"/>
          </p:cNvPicPr>
          <p:nvPr/>
        </p:nvPicPr>
        <p:blipFill>
          <a:blip r:embed="rId2"/>
          <a:stretch>
            <a:fillRect/>
          </a:stretch>
        </p:blipFill>
        <p:spPr>
          <a:xfrm>
            <a:off x="6728456" y="2119746"/>
            <a:ext cx="4989892" cy="4371368"/>
          </a:xfrm>
          <a:prstGeom prst="rect">
            <a:avLst/>
          </a:prstGeom>
        </p:spPr>
      </p:pic>
      <p:pic>
        <p:nvPicPr>
          <p:cNvPr id="6" name="Picture 5"/>
          <p:cNvPicPr>
            <a:picLocks noChangeAspect="1"/>
          </p:cNvPicPr>
          <p:nvPr/>
        </p:nvPicPr>
        <p:blipFill>
          <a:blip r:embed="rId3"/>
          <a:stretch>
            <a:fillRect/>
          </a:stretch>
        </p:blipFill>
        <p:spPr>
          <a:xfrm>
            <a:off x="194679" y="2119746"/>
            <a:ext cx="6372225" cy="3905250"/>
          </a:xfrm>
          <a:prstGeom prst="rect">
            <a:avLst/>
          </a:prstGeom>
        </p:spPr>
      </p:pic>
    </p:spTree>
    <p:extLst>
      <p:ext uri="{BB962C8B-B14F-4D97-AF65-F5344CB8AC3E}">
        <p14:creationId xmlns:p14="http://schemas.microsoft.com/office/powerpoint/2010/main" val="164206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0</a:t>
            </a:r>
            <a:endParaRPr lang="en-GB" dirty="0"/>
          </a:p>
        </p:txBody>
      </p:sp>
      <p:sp>
        <p:nvSpPr>
          <p:cNvPr id="5" name="Content Placeholder 4"/>
          <p:cNvSpPr>
            <a:spLocks noGrp="1"/>
          </p:cNvSpPr>
          <p:nvPr>
            <p:ph idx="1"/>
          </p:nvPr>
        </p:nvSpPr>
        <p:spPr/>
        <p:txBody>
          <a:bodyPr/>
          <a:lstStyle/>
          <a:p>
            <a:r>
              <a:rPr lang="en-GB" dirty="0" smtClean="0"/>
              <a:t>This cluster has a good </a:t>
            </a:r>
            <a:r>
              <a:rPr lang="en-GB" dirty="0"/>
              <a:t>variety of cuisines with an average of 2.8 restaurants per neighbourhood. It has a good amount of Chinese and Indian restaurants, but no </a:t>
            </a:r>
            <a:r>
              <a:rPr lang="en-GB" dirty="0" smtClean="0"/>
              <a:t>Italian </a:t>
            </a:r>
            <a:r>
              <a:rPr lang="en-GB" dirty="0"/>
              <a:t>restaurant.</a:t>
            </a:r>
            <a:endParaRPr lang="en-GB" dirty="0"/>
          </a:p>
        </p:txBody>
      </p:sp>
      <p:pic>
        <p:nvPicPr>
          <p:cNvPr id="8" name="Picture 7"/>
          <p:cNvPicPr>
            <a:picLocks noChangeAspect="1"/>
          </p:cNvPicPr>
          <p:nvPr/>
        </p:nvPicPr>
        <p:blipFill>
          <a:blip r:embed="rId2"/>
          <a:stretch>
            <a:fillRect/>
          </a:stretch>
        </p:blipFill>
        <p:spPr>
          <a:xfrm>
            <a:off x="794851" y="3332902"/>
            <a:ext cx="4509807" cy="3177626"/>
          </a:xfrm>
          <a:prstGeom prst="rect">
            <a:avLst/>
          </a:prstGeom>
        </p:spPr>
      </p:pic>
      <p:pic>
        <p:nvPicPr>
          <p:cNvPr id="9" name="Picture 8"/>
          <p:cNvPicPr>
            <a:picLocks noChangeAspect="1"/>
          </p:cNvPicPr>
          <p:nvPr/>
        </p:nvPicPr>
        <p:blipFill>
          <a:blip r:embed="rId3"/>
          <a:stretch>
            <a:fillRect/>
          </a:stretch>
        </p:blipFill>
        <p:spPr>
          <a:xfrm>
            <a:off x="6193097" y="3332902"/>
            <a:ext cx="4551104" cy="3258242"/>
          </a:xfrm>
          <a:prstGeom prst="rect">
            <a:avLst/>
          </a:prstGeom>
        </p:spPr>
      </p:pic>
    </p:spTree>
    <p:extLst>
      <p:ext uri="{BB962C8B-B14F-4D97-AF65-F5344CB8AC3E}">
        <p14:creationId xmlns:p14="http://schemas.microsoft.com/office/powerpoint/2010/main" val="202686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1</a:t>
            </a:r>
            <a:endParaRPr lang="en-GB" dirty="0"/>
          </a:p>
        </p:txBody>
      </p:sp>
      <p:sp>
        <p:nvSpPr>
          <p:cNvPr id="3" name="Content Placeholder 2"/>
          <p:cNvSpPr>
            <a:spLocks noGrp="1"/>
          </p:cNvSpPr>
          <p:nvPr>
            <p:ph idx="1"/>
          </p:nvPr>
        </p:nvSpPr>
        <p:spPr/>
        <p:txBody>
          <a:bodyPr/>
          <a:lstStyle/>
          <a:p>
            <a:r>
              <a:rPr lang="en-GB" dirty="0" smtClean="0"/>
              <a:t>This cluster has </a:t>
            </a:r>
            <a:r>
              <a:rPr lang="en-GB" dirty="0"/>
              <a:t>the biggest amount of neighbourhoods and venues and we can conclude those are the busiest neighbourhoods, so if </a:t>
            </a:r>
            <a:r>
              <a:rPr lang="en-GB" dirty="0" smtClean="0"/>
              <a:t>an </a:t>
            </a:r>
            <a:r>
              <a:rPr lang="en-GB" dirty="0"/>
              <a:t>investor wants to open a restaurant in a well </a:t>
            </a:r>
            <a:r>
              <a:rPr lang="en-GB" dirty="0" smtClean="0"/>
              <a:t>stabilised </a:t>
            </a:r>
            <a:r>
              <a:rPr lang="en-GB" dirty="0"/>
              <a:t>gourmet area, he should probably explore the neighbourhoods in this </a:t>
            </a:r>
            <a:r>
              <a:rPr lang="en-GB" dirty="0" smtClean="0"/>
              <a:t>area.</a:t>
            </a:r>
            <a:endParaRPr lang="en-GB" dirty="0"/>
          </a:p>
        </p:txBody>
      </p:sp>
      <p:pic>
        <p:nvPicPr>
          <p:cNvPr id="4" name="Picture 3"/>
          <p:cNvPicPr>
            <a:picLocks noChangeAspect="1"/>
          </p:cNvPicPr>
          <p:nvPr/>
        </p:nvPicPr>
        <p:blipFill>
          <a:blip r:embed="rId2"/>
          <a:stretch>
            <a:fillRect/>
          </a:stretch>
        </p:blipFill>
        <p:spPr>
          <a:xfrm>
            <a:off x="773659" y="3564293"/>
            <a:ext cx="4249611" cy="3221005"/>
          </a:xfrm>
          <a:prstGeom prst="rect">
            <a:avLst/>
          </a:prstGeom>
        </p:spPr>
      </p:pic>
      <p:pic>
        <p:nvPicPr>
          <p:cNvPr id="5" name="Picture 4"/>
          <p:cNvPicPr>
            <a:picLocks noChangeAspect="1"/>
          </p:cNvPicPr>
          <p:nvPr/>
        </p:nvPicPr>
        <p:blipFill>
          <a:blip r:embed="rId3"/>
          <a:stretch>
            <a:fillRect/>
          </a:stretch>
        </p:blipFill>
        <p:spPr>
          <a:xfrm>
            <a:off x="6301203" y="3564293"/>
            <a:ext cx="4275045" cy="3221005"/>
          </a:xfrm>
          <a:prstGeom prst="rect">
            <a:avLst/>
          </a:prstGeom>
        </p:spPr>
      </p:pic>
    </p:spTree>
    <p:extLst>
      <p:ext uri="{BB962C8B-B14F-4D97-AF65-F5344CB8AC3E}">
        <p14:creationId xmlns:p14="http://schemas.microsoft.com/office/powerpoint/2010/main" val="4022703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2</a:t>
            </a:r>
            <a:endParaRPr lang="en-GB" dirty="0"/>
          </a:p>
        </p:txBody>
      </p:sp>
      <p:sp>
        <p:nvSpPr>
          <p:cNvPr id="3" name="Content Placeholder 2"/>
          <p:cNvSpPr>
            <a:spLocks noGrp="1"/>
          </p:cNvSpPr>
          <p:nvPr>
            <p:ph idx="1"/>
          </p:nvPr>
        </p:nvSpPr>
        <p:spPr/>
        <p:txBody>
          <a:bodyPr/>
          <a:lstStyle/>
          <a:p>
            <a:r>
              <a:rPr lang="en-GB" dirty="0" smtClean="0"/>
              <a:t>This cluster has </a:t>
            </a:r>
            <a:r>
              <a:rPr lang="en-GB" dirty="0"/>
              <a:t>the neighbourhoods with the less amount of venues and the lowest diversity of venues, so it is probably not a very popular area for eating out.</a:t>
            </a:r>
            <a:endParaRPr lang="en-GB" dirty="0"/>
          </a:p>
        </p:txBody>
      </p:sp>
      <p:pic>
        <p:nvPicPr>
          <p:cNvPr id="4" name="Picture 3"/>
          <p:cNvPicPr>
            <a:picLocks noChangeAspect="1"/>
          </p:cNvPicPr>
          <p:nvPr/>
        </p:nvPicPr>
        <p:blipFill>
          <a:blip r:embed="rId2"/>
          <a:stretch>
            <a:fillRect/>
          </a:stretch>
        </p:blipFill>
        <p:spPr>
          <a:xfrm>
            <a:off x="741161" y="3105150"/>
            <a:ext cx="5054021" cy="3752850"/>
          </a:xfrm>
          <a:prstGeom prst="rect">
            <a:avLst/>
          </a:prstGeom>
        </p:spPr>
      </p:pic>
      <p:pic>
        <p:nvPicPr>
          <p:cNvPr id="5" name="Picture 4"/>
          <p:cNvPicPr>
            <a:picLocks noChangeAspect="1"/>
          </p:cNvPicPr>
          <p:nvPr/>
        </p:nvPicPr>
        <p:blipFill>
          <a:blip r:embed="rId3"/>
          <a:stretch>
            <a:fillRect/>
          </a:stretch>
        </p:blipFill>
        <p:spPr>
          <a:xfrm>
            <a:off x="5891689" y="3105150"/>
            <a:ext cx="5135479" cy="3752850"/>
          </a:xfrm>
          <a:prstGeom prst="rect">
            <a:avLst/>
          </a:prstGeom>
        </p:spPr>
      </p:pic>
    </p:spTree>
    <p:extLst>
      <p:ext uri="{BB962C8B-B14F-4D97-AF65-F5344CB8AC3E}">
        <p14:creationId xmlns:p14="http://schemas.microsoft.com/office/powerpoint/2010/main" val="19134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3</a:t>
            </a:r>
            <a:endParaRPr lang="en-GB" dirty="0"/>
          </a:p>
        </p:txBody>
      </p:sp>
      <p:sp>
        <p:nvSpPr>
          <p:cNvPr id="3" name="Content Placeholder 2"/>
          <p:cNvSpPr>
            <a:spLocks noGrp="1"/>
          </p:cNvSpPr>
          <p:nvPr>
            <p:ph idx="1"/>
          </p:nvPr>
        </p:nvSpPr>
        <p:spPr/>
        <p:txBody>
          <a:bodyPr/>
          <a:lstStyle/>
          <a:p>
            <a:r>
              <a:rPr lang="en-GB" dirty="0" smtClean="0"/>
              <a:t>The cluster 3 </a:t>
            </a:r>
            <a:r>
              <a:rPr lang="en-GB" dirty="0"/>
              <a:t>seems to have the neighbourhoods with an average of 4.1 restaurants per neighbourhood and with a good diversity of cuisines.</a:t>
            </a:r>
            <a:endParaRPr lang="en-GB" dirty="0"/>
          </a:p>
        </p:txBody>
      </p:sp>
      <p:pic>
        <p:nvPicPr>
          <p:cNvPr id="4" name="Picture 3"/>
          <p:cNvPicPr>
            <a:picLocks noChangeAspect="1"/>
          </p:cNvPicPr>
          <p:nvPr/>
        </p:nvPicPr>
        <p:blipFill>
          <a:blip r:embed="rId2"/>
          <a:stretch>
            <a:fillRect/>
          </a:stretch>
        </p:blipFill>
        <p:spPr>
          <a:xfrm>
            <a:off x="813130" y="3059083"/>
            <a:ext cx="4814325" cy="3649460"/>
          </a:xfrm>
          <a:prstGeom prst="rect">
            <a:avLst/>
          </a:prstGeom>
        </p:spPr>
      </p:pic>
      <p:pic>
        <p:nvPicPr>
          <p:cNvPr id="6" name="Picture 5"/>
          <p:cNvPicPr>
            <a:picLocks noChangeAspect="1"/>
          </p:cNvPicPr>
          <p:nvPr/>
        </p:nvPicPr>
        <p:blipFill>
          <a:blip r:embed="rId3"/>
          <a:stretch>
            <a:fillRect/>
          </a:stretch>
        </p:blipFill>
        <p:spPr>
          <a:xfrm>
            <a:off x="6415707" y="2984269"/>
            <a:ext cx="4667408" cy="3805930"/>
          </a:xfrm>
          <a:prstGeom prst="rect">
            <a:avLst/>
          </a:prstGeom>
        </p:spPr>
      </p:pic>
    </p:spTree>
    <p:extLst>
      <p:ext uri="{BB962C8B-B14F-4D97-AF65-F5344CB8AC3E}">
        <p14:creationId xmlns:p14="http://schemas.microsoft.com/office/powerpoint/2010/main" val="2983210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51</TotalTime>
  <Words>613</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Tw Cen MT</vt:lpstr>
      <vt:lpstr>Tw Cen MT Condensed</vt:lpstr>
      <vt:lpstr>Wingdings 3</vt:lpstr>
      <vt:lpstr>Integral</vt:lpstr>
      <vt:lpstr>A new restaurant in Birmingham, UK</vt:lpstr>
      <vt:lpstr>A new restaurant in Birmingham, UK</vt:lpstr>
      <vt:lpstr>Data</vt:lpstr>
      <vt:lpstr>Most popular cuisine</vt:lpstr>
      <vt:lpstr>Clusters</vt:lpstr>
      <vt:lpstr>Cluster 0</vt:lpstr>
      <vt:lpstr>Cluster 1</vt:lpstr>
      <vt:lpstr>Cluster 2</vt:lpstr>
      <vt:lpstr>Cluster 3</vt:lpstr>
      <vt:lpstr>Cluster 4</vt:lpstr>
      <vt:lpstr>Cluster 5</vt:lpstr>
      <vt:lpstr>Cluster 6</vt:lpstr>
      <vt:lpstr>Discussion and recommendations</vt:lpstr>
      <vt:lpstr>Recommended neighbourhoods</vt:lpstr>
      <vt:lpstr>Conclusion</vt:lpstr>
    </vt:vector>
  </TitlesOfParts>
  <Company>Civica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restaurant in Birmingham</dc:title>
  <dc:creator>Leticia Pires</dc:creator>
  <cp:lastModifiedBy>Leticia Pires</cp:lastModifiedBy>
  <cp:revision>6</cp:revision>
  <dcterms:created xsi:type="dcterms:W3CDTF">2020-05-04T16:24:56Z</dcterms:created>
  <dcterms:modified xsi:type="dcterms:W3CDTF">2020-05-04T17:16:03Z</dcterms:modified>
</cp:coreProperties>
</file>