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6" r:id="rId1"/>
  </p:sldMasterIdLst>
  <p:sldIdLst>
    <p:sldId id="256" r:id="rId2"/>
    <p:sldId id="281" r:id="rId3"/>
    <p:sldId id="261" r:id="rId4"/>
    <p:sldId id="274" r:id="rId5"/>
    <p:sldId id="278" r:id="rId6"/>
    <p:sldId id="279" r:id="rId7"/>
    <p:sldId id="258" r:id="rId8"/>
    <p:sldId id="282" r:id="rId9"/>
    <p:sldId id="277" r:id="rId10"/>
    <p:sldId id="275" r:id="rId11"/>
    <p:sldId id="276" r:id="rId12"/>
    <p:sldId id="260" r:id="rId13"/>
    <p:sldId id="263" r:id="rId14"/>
    <p:sldId id="264" r:id="rId15"/>
    <p:sldId id="265" r:id="rId16"/>
    <p:sldId id="266" r:id="rId17"/>
    <p:sldId id="267" r:id="rId18"/>
    <p:sldId id="268" r:id="rId19"/>
    <p:sldId id="269" r:id="rId20"/>
    <p:sldId id="283" r:id="rId21"/>
    <p:sldId id="270" r:id="rId22"/>
    <p:sldId id="271" r:id="rId23"/>
    <p:sldId id="272" r:id="rId24"/>
    <p:sldId id="273"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35" autoAdjust="0"/>
    <p:restoredTop sz="94660"/>
  </p:normalViewPr>
  <p:slideViewPr>
    <p:cSldViewPr snapToGrid="0">
      <p:cViewPr>
        <p:scale>
          <a:sx n="100" d="100"/>
          <a:sy n="100" d="100"/>
        </p:scale>
        <p:origin x="936" y="4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08B9EBBA-996F-894A-B54A-D6246ED52CEA}" type="datetimeFigureOut">
              <a:rPr lang="en-US" smtClean="0"/>
              <a:pPr/>
              <a:t>5/13/2020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3" name="Straight Connector 12"/>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67192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5/13/2020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92758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5/13/2020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0261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5/13/2020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49182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5/13/2020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71096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5/13/2020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45340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5/13/2020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70403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5/13/2020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55266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5/13/2020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36009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5/13/2020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59106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9B482E8-6E0E-1B4F-B1FD-C69DB9E858D9}" type="datetimeFigureOut">
              <a:rPr lang="en-US" smtClean="0"/>
              <a:pPr/>
              <a:t>5/13/2020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362287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9B482E8-6E0E-1B4F-B1FD-C69DB9E858D9}" type="datetimeFigureOut">
              <a:rPr lang="en-US" smtClean="0"/>
              <a:pPr/>
              <a:t>5/13/2020</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57F1E4F-1CFF-5643-939E-217C01CDF565}" type="slidenum">
              <a:rPr lang="en-US" smtClean="0"/>
              <a:pPr/>
              <a:t>‹#›</a:t>
            </a:fld>
            <a:endParaRPr lang="en-US" dirty="0"/>
          </a:p>
        </p:txBody>
      </p:sp>
      <p:cxnSp>
        <p:nvCxnSpPr>
          <p:cNvPr id="8" name="Straight Connector 7"/>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9791023"/>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linkedin.com/in/lehpontes" TargetMode="External"/><Relationship Id="rId2" Type="http://schemas.openxmlformats.org/officeDocument/2006/relationships/hyperlink" Target="mailto:lpfpires@gmail.com" TargetMode="External"/><Relationship Id="rId1" Type="http://schemas.openxmlformats.org/officeDocument/2006/relationships/slideLayout" Target="../slideLayouts/slideLayout2.xml"/><Relationship Id="rId4" Type="http://schemas.openxmlformats.org/officeDocument/2006/relationships/hyperlink" Target="https://github.com/lpfpire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eveloper.foursquare.com/" TargetMode="External"/><Relationship Id="rId2" Type="http://schemas.openxmlformats.org/officeDocument/2006/relationships/hyperlink" Target="https://en.wikipedia.org/wiki/List_of_neighbourhoods_of_Birmingha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A new restaurant in Birmingham, UK</a:t>
            </a:r>
            <a:endParaRPr lang="en-GB" dirty="0"/>
          </a:p>
        </p:txBody>
      </p:sp>
      <p:sp>
        <p:nvSpPr>
          <p:cNvPr id="3" name="Subtitle 2"/>
          <p:cNvSpPr>
            <a:spLocks noGrp="1"/>
          </p:cNvSpPr>
          <p:nvPr>
            <p:ph type="subTitle" idx="1"/>
          </p:nvPr>
        </p:nvSpPr>
        <p:spPr/>
        <p:txBody>
          <a:bodyPr/>
          <a:lstStyle/>
          <a:p>
            <a:r>
              <a:rPr lang="en-GB" dirty="0" smtClean="0"/>
              <a:t>Finding the popular cuisines and best </a:t>
            </a:r>
            <a:r>
              <a:rPr lang="en-GB" dirty="0" smtClean="0"/>
              <a:t>neighbourhoods using data science</a:t>
            </a:r>
            <a:endParaRPr lang="en-GB" dirty="0"/>
          </a:p>
        </p:txBody>
      </p:sp>
    </p:spTree>
    <p:extLst>
      <p:ext uri="{BB962C8B-B14F-4D97-AF65-F5344CB8AC3E}">
        <p14:creationId xmlns:p14="http://schemas.microsoft.com/office/powerpoint/2010/main" val="15929360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Most popular cuisine</a:t>
            </a:r>
            <a:endParaRPr lang="en-GB" dirty="0"/>
          </a:p>
        </p:txBody>
      </p:sp>
      <p:sp>
        <p:nvSpPr>
          <p:cNvPr id="3" name="Content Placeholder 2"/>
          <p:cNvSpPr>
            <a:spLocks noGrp="1"/>
          </p:cNvSpPr>
          <p:nvPr>
            <p:ph idx="1"/>
          </p:nvPr>
        </p:nvSpPr>
        <p:spPr/>
        <p:txBody>
          <a:bodyPr/>
          <a:lstStyle/>
          <a:p>
            <a:r>
              <a:rPr lang="en-GB" dirty="0" smtClean="0"/>
              <a:t>Using the list of neighbourhoods and the venues retrieved using the Foursquare API, it is possible to extract a visualisation of the most frequent cuisines in Birmingham.</a:t>
            </a:r>
          </a:p>
          <a:p>
            <a:r>
              <a:rPr lang="en-GB" dirty="0" smtClean="0"/>
              <a:t>As some venues are not directly linked to a specific cuisine, I will consider only Indian, Chinese and Italian cuisines as the most popular cuisines for this project.</a:t>
            </a:r>
            <a:endParaRPr lang="en-GB" dirty="0"/>
          </a:p>
        </p:txBody>
      </p:sp>
      <p:pic>
        <p:nvPicPr>
          <p:cNvPr id="4" name="Picture 3"/>
          <p:cNvPicPr>
            <a:picLocks noChangeAspect="1"/>
          </p:cNvPicPr>
          <p:nvPr/>
        </p:nvPicPr>
        <p:blipFill>
          <a:blip r:embed="rId2"/>
          <a:stretch>
            <a:fillRect/>
          </a:stretch>
        </p:blipFill>
        <p:spPr>
          <a:xfrm>
            <a:off x="1155556" y="3888768"/>
            <a:ext cx="9457215" cy="2877792"/>
          </a:xfrm>
          <a:prstGeom prst="rect">
            <a:avLst/>
          </a:prstGeom>
        </p:spPr>
      </p:pic>
    </p:spTree>
    <p:extLst>
      <p:ext uri="{BB962C8B-B14F-4D97-AF65-F5344CB8AC3E}">
        <p14:creationId xmlns:p14="http://schemas.microsoft.com/office/powerpoint/2010/main" val="1446119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Elbow method</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988688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Clusters</a:t>
            </a:r>
            <a:endParaRPr lang="en-GB" dirty="0"/>
          </a:p>
        </p:txBody>
      </p:sp>
      <p:pic>
        <p:nvPicPr>
          <p:cNvPr id="5" name="Picture 4"/>
          <p:cNvPicPr>
            <a:picLocks noChangeAspect="1"/>
          </p:cNvPicPr>
          <p:nvPr/>
        </p:nvPicPr>
        <p:blipFill>
          <a:blip r:embed="rId2"/>
          <a:stretch>
            <a:fillRect/>
          </a:stretch>
        </p:blipFill>
        <p:spPr>
          <a:xfrm>
            <a:off x="6728456" y="2119746"/>
            <a:ext cx="4989892" cy="4371368"/>
          </a:xfrm>
          <a:prstGeom prst="rect">
            <a:avLst/>
          </a:prstGeom>
        </p:spPr>
      </p:pic>
      <p:pic>
        <p:nvPicPr>
          <p:cNvPr id="6" name="Picture 5"/>
          <p:cNvPicPr>
            <a:picLocks noChangeAspect="1"/>
          </p:cNvPicPr>
          <p:nvPr/>
        </p:nvPicPr>
        <p:blipFill>
          <a:blip r:embed="rId3"/>
          <a:stretch>
            <a:fillRect/>
          </a:stretch>
        </p:blipFill>
        <p:spPr>
          <a:xfrm>
            <a:off x="194679" y="2119746"/>
            <a:ext cx="6372225" cy="3905250"/>
          </a:xfrm>
          <a:prstGeom prst="rect">
            <a:avLst/>
          </a:prstGeom>
        </p:spPr>
      </p:pic>
    </p:spTree>
    <p:extLst>
      <p:ext uri="{BB962C8B-B14F-4D97-AF65-F5344CB8AC3E}">
        <p14:creationId xmlns:p14="http://schemas.microsoft.com/office/powerpoint/2010/main" val="16420667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Cluster 0</a:t>
            </a:r>
            <a:endParaRPr lang="en-GB" dirty="0"/>
          </a:p>
        </p:txBody>
      </p:sp>
      <p:sp>
        <p:nvSpPr>
          <p:cNvPr id="5" name="Content Placeholder 4"/>
          <p:cNvSpPr>
            <a:spLocks noGrp="1"/>
          </p:cNvSpPr>
          <p:nvPr>
            <p:ph idx="1"/>
          </p:nvPr>
        </p:nvSpPr>
        <p:spPr/>
        <p:txBody>
          <a:bodyPr/>
          <a:lstStyle/>
          <a:p>
            <a:r>
              <a:rPr lang="en-GB" dirty="0" smtClean="0"/>
              <a:t>This cluster has a good </a:t>
            </a:r>
            <a:r>
              <a:rPr lang="en-GB" dirty="0"/>
              <a:t>variety of cuisines with an average of 2.8 restaurants per neighbourhood. It has a good amount of Chinese and Indian restaurants, but no </a:t>
            </a:r>
            <a:r>
              <a:rPr lang="en-GB" dirty="0" smtClean="0"/>
              <a:t>Italian </a:t>
            </a:r>
            <a:r>
              <a:rPr lang="en-GB" dirty="0"/>
              <a:t>restaurant.</a:t>
            </a:r>
          </a:p>
        </p:txBody>
      </p:sp>
      <p:pic>
        <p:nvPicPr>
          <p:cNvPr id="8" name="Picture 7"/>
          <p:cNvPicPr>
            <a:picLocks noChangeAspect="1"/>
          </p:cNvPicPr>
          <p:nvPr/>
        </p:nvPicPr>
        <p:blipFill>
          <a:blip r:embed="rId2"/>
          <a:stretch>
            <a:fillRect/>
          </a:stretch>
        </p:blipFill>
        <p:spPr>
          <a:xfrm>
            <a:off x="794851" y="3332902"/>
            <a:ext cx="4509807" cy="3177626"/>
          </a:xfrm>
          <a:prstGeom prst="rect">
            <a:avLst/>
          </a:prstGeom>
        </p:spPr>
      </p:pic>
      <p:pic>
        <p:nvPicPr>
          <p:cNvPr id="9" name="Picture 8"/>
          <p:cNvPicPr>
            <a:picLocks noChangeAspect="1"/>
          </p:cNvPicPr>
          <p:nvPr/>
        </p:nvPicPr>
        <p:blipFill>
          <a:blip r:embed="rId3"/>
          <a:stretch>
            <a:fillRect/>
          </a:stretch>
        </p:blipFill>
        <p:spPr>
          <a:xfrm>
            <a:off x="6193097" y="3332902"/>
            <a:ext cx="4551104" cy="3258242"/>
          </a:xfrm>
          <a:prstGeom prst="rect">
            <a:avLst/>
          </a:prstGeom>
        </p:spPr>
      </p:pic>
    </p:spTree>
    <p:extLst>
      <p:ext uri="{BB962C8B-B14F-4D97-AF65-F5344CB8AC3E}">
        <p14:creationId xmlns:p14="http://schemas.microsoft.com/office/powerpoint/2010/main" val="2026869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Cluster 1</a:t>
            </a:r>
            <a:endParaRPr lang="en-GB" dirty="0"/>
          </a:p>
        </p:txBody>
      </p:sp>
      <p:sp>
        <p:nvSpPr>
          <p:cNvPr id="3" name="Content Placeholder 2"/>
          <p:cNvSpPr>
            <a:spLocks noGrp="1"/>
          </p:cNvSpPr>
          <p:nvPr>
            <p:ph idx="1"/>
          </p:nvPr>
        </p:nvSpPr>
        <p:spPr/>
        <p:txBody>
          <a:bodyPr/>
          <a:lstStyle/>
          <a:p>
            <a:r>
              <a:rPr lang="en-GB" dirty="0" smtClean="0"/>
              <a:t>This cluster has </a:t>
            </a:r>
            <a:r>
              <a:rPr lang="en-GB" dirty="0"/>
              <a:t>the biggest amount of neighbourhoods and venues and we can conclude those are the busiest neighbourhoods, so if </a:t>
            </a:r>
            <a:r>
              <a:rPr lang="en-GB" dirty="0" smtClean="0"/>
              <a:t>an </a:t>
            </a:r>
            <a:r>
              <a:rPr lang="en-GB" dirty="0"/>
              <a:t>investor wants to open a restaurant in a well established gourmet area, he should probably explore the neighbourhoods in this </a:t>
            </a:r>
            <a:r>
              <a:rPr lang="en-GB" dirty="0" smtClean="0"/>
              <a:t>area.</a:t>
            </a:r>
            <a:endParaRPr lang="en-GB" dirty="0"/>
          </a:p>
        </p:txBody>
      </p:sp>
      <p:pic>
        <p:nvPicPr>
          <p:cNvPr id="4" name="Picture 3"/>
          <p:cNvPicPr>
            <a:picLocks noChangeAspect="1"/>
          </p:cNvPicPr>
          <p:nvPr/>
        </p:nvPicPr>
        <p:blipFill>
          <a:blip r:embed="rId2"/>
          <a:stretch>
            <a:fillRect/>
          </a:stretch>
        </p:blipFill>
        <p:spPr>
          <a:xfrm>
            <a:off x="773659" y="3564293"/>
            <a:ext cx="4249611" cy="3221005"/>
          </a:xfrm>
          <a:prstGeom prst="rect">
            <a:avLst/>
          </a:prstGeom>
        </p:spPr>
      </p:pic>
      <p:pic>
        <p:nvPicPr>
          <p:cNvPr id="5" name="Picture 4"/>
          <p:cNvPicPr>
            <a:picLocks noChangeAspect="1"/>
          </p:cNvPicPr>
          <p:nvPr/>
        </p:nvPicPr>
        <p:blipFill>
          <a:blip r:embed="rId3"/>
          <a:stretch>
            <a:fillRect/>
          </a:stretch>
        </p:blipFill>
        <p:spPr>
          <a:xfrm>
            <a:off x="6301203" y="3564293"/>
            <a:ext cx="4275045" cy="3221005"/>
          </a:xfrm>
          <a:prstGeom prst="rect">
            <a:avLst/>
          </a:prstGeom>
        </p:spPr>
      </p:pic>
    </p:spTree>
    <p:extLst>
      <p:ext uri="{BB962C8B-B14F-4D97-AF65-F5344CB8AC3E}">
        <p14:creationId xmlns:p14="http://schemas.microsoft.com/office/powerpoint/2010/main" val="40227031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Cluster 2</a:t>
            </a:r>
            <a:endParaRPr lang="en-GB" dirty="0"/>
          </a:p>
        </p:txBody>
      </p:sp>
      <p:sp>
        <p:nvSpPr>
          <p:cNvPr id="3" name="Content Placeholder 2"/>
          <p:cNvSpPr>
            <a:spLocks noGrp="1"/>
          </p:cNvSpPr>
          <p:nvPr>
            <p:ph idx="1"/>
          </p:nvPr>
        </p:nvSpPr>
        <p:spPr/>
        <p:txBody>
          <a:bodyPr/>
          <a:lstStyle/>
          <a:p>
            <a:r>
              <a:rPr lang="en-GB" dirty="0" smtClean="0"/>
              <a:t>This cluster has </a:t>
            </a:r>
            <a:r>
              <a:rPr lang="en-GB" dirty="0"/>
              <a:t>the neighbourhoods with the less amount of venues and the lowest diversity of venues, so it is probably not a very popular area for eating out.</a:t>
            </a:r>
          </a:p>
        </p:txBody>
      </p:sp>
      <p:pic>
        <p:nvPicPr>
          <p:cNvPr id="4" name="Picture 3"/>
          <p:cNvPicPr>
            <a:picLocks noChangeAspect="1"/>
          </p:cNvPicPr>
          <p:nvPr/>
        </p:nvPicPr>
        <p:blipFill>
          <a:blip r:embed="rId2"/>
          <a:stretch>
            <a:fillRect/>
          </a:stretch>
        </p:blipFill>
        <p:spPr>
          <a:xfrm>
            <a:off x="741161" y="3105150"/>
            <a:ext cx="5054021" cy="3752850"/>
          </a:xfrm>
          <a:prstGeom prst="rect">
            <a:avLst/>
          </a:prstGeom>
        </p:spPr>
      </p:pic>
      <p:pic>
        <p:nvPicPr>
          <p:cNvPr id="5" name="Picture 4"/>
          <p:cNvPicPr>
            <a:picLocks noChangeAspect="1"/>
          </p:cNvPicPr>
          <p:nvPr/>
        </p:nvPicPr>
        <p:blipFill>
          <a:blip r:embed="rId3"/>
          <a:stretch>
            <a:fillRect/>
          </a:stretch>
        </p:blipFill>
        <p:spPr>
          <a:xfrm>
            <a:off x="5891689" y="3105150"/>
            <a:ext cx="5135479" cy="3752850"/>
          </a:xfrm>
          <a:prstGeom prst="rect">
            <a:avLst/>
          </a:prstGeom>
        </p:spPr>
      </p:pic>
    </p:spTree>
    <p:extLst>
      <p:ext uri="{BB962C8B-B14F-4D97-AF65-F5344CB8AC3E}">
        <p14:creationId xmlns:p14="http://schemas.microsoft.com/office/powerpoint/2010/main" val="1913425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Cluster 3</a:t>
            </a:r>
            <a:endParaRPr lang="en-GB" dirty="0"/>
          </a:p>
        </p:txBody>
      </p:sp>
      <p:sp>
        <p:nvSpPr>
          <p:cNvPr id="3" name="Content Placeholder 2"/>
          <p:cNvSpPr>
            <a:spLocks noGrp="1"/>
          </p:cNvSpPr>
          <p:nvPr>
            <p:ph idx="1"/>
          </p:nvPr>
        </p:nvSpPr>
        <p:spPr/>
        <p:txBody>
          <a:bodyPr/>
          <a:lstStyle/>
          <a:p>
            <a:r>
              <a:rPr lang="en-GB" dirty="0" smtClean="0"/>
              <a:t>The cluster 3 </a:t>
            </a:r>
            <a:r>
              <a:rPr lang="en-GB" dirty="0"/>
              <a:t>seems to have the neighbourhoods with an average of 4.1 restaurants per neighbourhood and with a good diversity of cuisines.</a:t>
            </a:r>
          </a:p>
        </p:txBody>
      </p:sp>
      <p:pic>
        <p:nvPicPr>
          <p:cNvPr id="4" name="Picture 3"/>
          <p:cNvPicPr>
            <a:picLocks noChangeAspect="1"/>
          </p:cNvPicPr>
          <p:nvPr/>
        </p:nvPicPr>
        <p:blipFill>
          <a:blip r:embed="rId2"/>
          <a:stretch>
            <a:fillRect/>
          </a:stretch>
        </p:blipFill>
        <p:spPr>
          <a:xfrm>
            <a:off x="813130" y="3059083"/>
            <a:ext cx="4814325" cy="3649460"/>
          </a:xfrm>
          <a:prstGeom prst="rect">
            <a:avLst/>
          </a:prstGeom>
        </p:spPr>
      </p:pic>
      <p:pic>
        <p:nvPicPr>
          <p:cNvPr id="6" name="Picture 5"/>
          <p:cNvPicPr>
            <a:picLocks noChangeAspect="1"/>
          </p:cNvPicPr>
          <p:nvPr/>
        </p:nvPicPr>
        <p:blipFill>
          <a:blip r:embed="rId3"/>
          <a:stretch>
            <a:fillRect/>
          </a:stretch>
        </p:blipFill>
        <p:spPr>
          <a:xfrm>
            <a:off x="6415707" y="2984269"/>
            <a:ext cx="4667408" cy="3805930"/>
          </a:xfrm>
          <a:prstGeom prst="rect">
            <a:avLst/>
          </a:prstGeom>
        </p:spPr>
      </p:pic>
    </p:spTree>
    <p:extLst>
      <p:ext uri="{BB962C8B-B14F-4D97-AF65-F5344CB8AC3E}">
        <p14:creationId xmlns:p14="http://schemas.microsoft.com/office/powerpoint/2010/main" val="29832108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Cluster 4</a:t>
            </a:r>
            <a:endParaRPr lang="en-GB" dirty="0"/>
          </a:p>
        </p:txBody>
      </p:sp>
      <p:sp>
        <p:nvSpPr>
          <p:cNvPr id="3" name="Content Placeholder 2"/>
          <p:cNvSpPr>
            <a:spLocks noGrp="1"/>
          </p:cNvSpPr>
          <p:nvPr>
            <p:ph idx="1"/>
          </p:nvPr>
        </p:nvSpPr>
        <p:spPr/>
        <p:txBody>
          <a:bodyPr/>
          <a:lstStyle/>
          <a:p>
            <a:r>
              <a:rPr lang="en-GB" dirty="0" smtClean="0"/>
              <a:t>This cluster seems </a:t>
            </a:r>
            <a:r>
              <a:rPr lang="en-GB" dirty="0"/>
              <a:t>to have the biggest concentration of I</a:t>
            </a:r>
            <a:r>
              <a:rPr lang="en-GB" dirty="0" smtClean="0"/>
              <a:t>ndian </a:t>
            </a:r>
            <a:r>
              <a:rPr lang="en-GB" dirty="0"/>
              <a:t>restaurants and with a good diversity of restaurants, but it has no </a:t>
            </a:r>
            <a:r>
              <a:rPr lang="en-GB" dirty="0" smtClean="0"/>
              <a:t>Italian </a:t>
            </a:r>
            <a:r>
              <a:rPr lang="en-GB" dirty="0"/>
              <a:t>restaurant.</a:t>
            </a:r>
          </a:p>
        </p:txBody>
      </p:sp>
      <p:pic>
        <p:nvPicPr>
          <p:cNvPr id="4" name="Picture 3"/>
          <p:cNvPicPr>
            <a:picLocks noChangeAspect="1"/>
          </p:cNvPicPr>
          <p:nvPr/>
        </p:nvPicPr>
        <p:blipFill>
          <a:blip r:embed="rId2"/>
          <a:stretch>
            <a:fillRect/>
          </a:stretch>
        </p:blipFill>
        <p:spPr>
          <a:xfrm>
            <a:off x="631689" y="2967643"/>
            <a:ext cx="5004340" cy="3806118"/>
          </a:xfrm>
          <a:prstGeom prst="rect">
            <a:avLst/>
          </a:prstGeom>
        </p:spPr>
      </p:pic>
      <p:pic>
        <p:nvPicPr>
          <p:cNvPr id="5" name="Picture 4"/>
          <p:cNvPicPr>
            <a:picLocks noChangeAspect="1"/>
          </p:cNvPicPr>
          <p:nvPr/>
        </p:nvPicPr>
        <p:blipFill>
          <a:blip r:embed="rId3"/>
          <a:stretch>
            <a:fillRect/>
          </a:stretch>
        </p:blipFill>
        <p:spPr>
          <a:xfrm>
            <a:off x="6415574" y="3093458"/>
            <a:ext cx="4438557" cy="3680303"/>
          </a:xfrm>
          <a:prstGeom prst="rect">
            <a:avLst/>
          </a:prstGeom>
        </p:spPr>
      </p:pic>
    </p:spTree>
    <p:extLst>
      <p:ext uri="{BB962C8B-B14F-4D97-AF65-F5344CB8AC3E}">
        <p14:creationId xmlns:p14="http://schemas.microsoft.com/office/powerpoint/2010/main" val="13704039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Cluster 5</a:t>
            </a:r>
            <a:endParaRPr lang="en-GB" dirty="0"/>
          </a:p>
        </p:txBody>
      </p:sp>
      <p:sp>
        <p:nvSpPr>
          <p:cNvPr id="3" name="Content Placeholder 2"/>
          <p:cNvSpPr>
            <a:spLocks noGrp="1"/>
          </p:cNvSpPr>
          <p:nvPr>
            <p:ph idx="1"/>
          </p:nvPr>
        </p:nvSpPr>
        <p:spPr/>
        <p:txBody>
          <a:bodyPr/>
          <a:lstStyle/>
          <a:p>
            <a:r>
              <a:rPr lang="en-GB" dirty="0" smtClean="0"/>
              <a:t>This cluster has </a:t>
            </a:r>
            <a:r>
              <a:rPr lang="en-GB" dirty="0"/>
              <a:t>the biggest concentration of Chinese restaurants and again no I</a:t>
            </a:r>
            <a:r>
              <a:rPr lang="en-GB" dirty="0" smtClean="0"/>
              <a:t>talian </a:t>
            </a:r>
            <a:r>
              <a:rPr lang="en-GB" dirty="0"/>
              <a:t>restaurant and an average of 2.4 restaurants per neighbourhood.</a:t>
            </a:r>
          </a:p>
        </p:txBody>
      </p:sp>
      <p:pic>
        <p:nvPicPr>
          <p:cNvPr id="4" name="Picture 3"/>
          <p:cNvPicPr>
            <a:picLocks noChangeAspect="1"/>
          </p:cNvPicPr>
          <p:nvPr/>
        </p:nvPicPr>
        <p:blipFill>
          <a:blip r:embed="rId2"/>
          <a:stretch>
            <a:fillRect/>
          </a:stretch>
        </p:blipFill>
        <p:spPr>
          <a:xfrm>
            <a:off x="859020" y="3148965"/>
            <a:ext cx="5025144" cy="3709035"/>
          </a:xfrm>
          <a:prstGeom prst="rect">
            <a:avLst/>
          </a:prstGeom>
        </p:spPr>
      </p:pic>
      <p:pic>
        <p:nvPicPr>
          <p:cNvPr id="5" name="Picture 4"/>
          <p:cNvPicPr>
            <a:picLocks noChangeAspect="1"/>
          </p:cNvPicPr>
          <p:nvPr/>
        </p:nvPicPr>
        <p:blipFill>
          <a:blip r:embed="rId3"/>
          <a:stretch>
            <a:fillRect/>
          </a:stretch>
        </p:blipFill>
        <p:spPr>
          <a:xfrm>
            <a:off x="6630419" y="3148964"/>
            <a:ext cx="4789276" cy="3709035"/>
          </a:xfrm>
          <a:prstGeom prst="rect">
            <a:avLst/>
          </a:prstGeom>
        </p:spPr>
      </p:pic>
    </p:spTree>
    <p:extLst>
      <p:ext uri="{BB962C8B-B14F-4D97-AF65-F5344CB8AC3E}">
        <p14:creationId xmlns:p14="http://schemas.microsoft.com/office/powerpoint/2010/main" val="4164229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Cluster 6</a:t>
            </a:r>
            <a:endParaRPr lang="en-GB" dirty="0"/>
          </a:p>
        </p:txBody>
      </p:sp>
      <p:sp>
        <p:nvSpPr>
          <p:cNvPr id="3" name="Content Placeholder 2"/>
          <p:cNvSpPr>
            <a:spLocks noGrp="1"/>
          </p:cNvSpPr>
          <p:nvPr>
            <p:ph idx="1"/>
          </p:nvPr>
        </p:nvSpPr>
        <p:spPr/>
        <p:txBody>
          <a:bodyPr/>
          <a:lstStyle/>
          <a:p>
            <a:r>
              <a:rPr lang="en-GB" dirty="0" smtClean="0"/>
              <a:t>This cluster has </a:t>
            </a:r>
            <a:r>
              <a:rPr lang="en-GB" dirty="0"/>
              <a:t>the biggest amount of fast food restaurants, which may indicate that people in this area are not very keen to go to restaurants for meals as a </a:t>
            </a:r>
            <a:r>
              <a:rPr lang="en-GB" dirty="0" smtClean="0"/>
              <a:t>leisure </a:t>
            </a:r>
            <a:r>
              <a:rPr lang="en-GB" dirty="0"/>
              <a:t>activity.</a:t>
            </a:r>
          </a:p>
        </p:txBody>
      </p:sp>
      <p:pic>
        <p:nvPicPr>
          <p:cNvPr id="4" name="Picture 3"/>
          <p:cNvPicPr>
            <a:picLocks noChangeAspect="1"/>
          </p:cNvPicPr>
          <p:nvPr/>
        </p:nvPicPr>
        <p:blipFill>
          <a:blip r:embed="rId2"/>
          <a:stretch>
            <a:fillRect/>
          </a:stretch>
        </p:blipFill>
        <p:spPr>
          <a:xfrm>
            <a:off x="856211" y="3423797"/>
            <a:ext cx="4523248" cy="3434203"/>
          </a:xfrm>
          <a:prstGeom prst="rect">
            <a:avLst/>
          </a:prstGeom>
        </p:spPr>
      </p:pic>
      <p:pic>
        <p:nvPicPr>
          <p:cNvPr id="5" name="Picture 4"/>
          <p:cNvPicPr>
            <a:picLocks noChangeAspect="1"/>
          </p:cNvPicPr>
          <p:nvPr/>
        </p:nvPicPr>
        <p:blipFill>
          <a:blip r:embed="rId3"/>
          <a:stretch>
            <a:fillRect/>
          </a:stretch>
        </p:blipFill>
        <p:spPr>
          <a:xfrm>
            <a:off x="6576257" y="3300153"/>
            <a:ext cx="4545392" cy="3487362"/>
          </a:xfrm>
          <a:prstGeom prst="rect">
            <a:avLst/>
          </a:prstGeom>
        </p:spPr>
      </p:pic>
    </p:spTree>
    <p:extLst>
      <p:ext uri="{BB962C8B-B14F-4D97-AF65-F5344CB8AC3E}">
        <p14:creationId xmlns:p14="http://schemas.microsoft.com/office/powerpoint/2010/main" val="2525779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a:t>
            </a:r>
            <a:endParaRPr lang="en-GB" dirty="0"/>
          </a:p>
        </p:txBody>
      </p:sp>
      <p:sp>
        <p:nvSpPr>
          <p:cNvPr id="3" name="Text Placeholder 2"/>
          <p:cNvSpPr>
            <a:spLocks noGrp="1"/>
          </p:cNvSpPr>
          <p:nvPr>
            <p:ph type="body" idx="1"/>
          </p:nvPr>
        </p:nvSpPr>
        <p:spPr/>
        <p:txBody>
          <a:bodyPr/>
          <a:lstStyle/>
          <a:p>
            <a:r>
              <a:rPr lang="en-GB" dirty="0" smtClean="0"/>
              <a:t>Business problem</a:t>
            </a:r>
          </a:p>
          <a:p>
            <a:r>
              <a:rPr lang="en-GB" dirty="0" smtClean="0"/>
              <a:t>Target audience</a:t>
            </a:r>
          </a:p>
          <a:p>
            <a:r>
              <a:rPr lang="en-GB" dirty="0" smtClean="0"/>
              <a:t>Technical specification</a:t>
            </a:r>
          </a:p>
          <a:p>
            <a:r>
              <a:rPr lang="en-GB" dirty="0" smtClean="0"/>
              <a:t>Data</a:t>
            </a:r>
            <a:endParaRPr lang="en-GB" dirty="0"/>
          </a:p>
        </p:txBody>
      </p:sp>
    </p:spTree>
    <p:extLst>
      <p:ext uri="{BB962C8B-B14F-4D97-AF65-F5344CB8AC3E}">
        <p14:creationId xmlns:p14="http://schemas.microsoft.com/office/powerpoint/2010/main" val="29666730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results</a:t>
            </a:r>
            <a:endParaRPr lang="en-GB" dirty="0"/>
          </a:p>
        </p:txBody>
      </p:sp>
      <p:sp>
        <p:nvSpPr>
          <p:cNvPr id="3" name="Text Placeholder 2"/>
          <p:cNvSpPr>
            <a:spLocks noGrp="1"/>
          </p:cNvSpPr>
          <p:nvPr>
            <p:ph type="body" idx="1"/>
          </p:nvPr>
        </p:nvSpPr>
        <p:spPr/>
        <p:txBody>
          <a:bodyPr/>
          <a:lstStyle/>
          <a:p>
            <a:r>
              <a:rPr lang="en-GB" dirty="0" smtClean="0"/>
              <a:t>Discussion and recommendations</a:t>
            </a:r>
          </a:p>
          <a:p>
            <a:r>
              <a:rPr lang="en-GB" dirty="0" smtClean="0"/>
              <a:t>Recommended neighbourhoods</a:t>
            </a:r>
          </a:p>
          <a:p>
            <a:r>
              <a:rPr lang="en-GB" dirty="0" smtClean="0"/>
              <a:t>Conclusion</a:t>
            </a:r>
            <a:endParaRPr lang="en-GB" dirty="0"/>
          </a:p>
        </p:txBody>
      </p:sp>
    </p:spTree>
    <p:extLst>
      <p:ext uri="{BB962C8B-B14F-4D97-AF65-F5344CB8AC3E}">
        <p14:creationId xmlns:p14="http://schemas.microsoft.com/office/powerpoint/2010/main" val="1283497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Discussion and recommendations</a:t>
            </a:r>
          </a:p>
        </p:txBody>
      </p:sp>
      <p:sp>
        <p:nvSpPr>
          <p:cNvPr id="3" name="Content Placeholder 2"/>
          <p:cNvSpPr>
            <a:spLocks noGrp="1"/>
          </p:cNvSpPr>
          <p:nvPr>
            <p:ph idx="1"/>
          </p:nvPr>
        </p:nvSpPr>
        <p:spPr/>
        <p:txBody>
          <a:bodyPr/>
          <a:lstStyle/>
          <a:p>
            <a:pPr marL="0" indent="0">
              <a:buNone/>
            </a:pPr>
            <a:r>
              <a:rPr lang="en-GB" dirty="0" smtClean="0"/>
              <a:t>Taking </a:t>
            </a:r>
            <a:r>
              <a:rPr lang="en-GB" dirty="0" smtClean="0"/>
              <a:t>in consideration that:</a:t>
            </a:r>
          </a:p>
          <a:p>
            <a:pPr lvl="1">
              <a:buFont typeface="Arial" panose="020B0604020202020204" pitchFamily="34" charset="0"/>
              <a:buChar char="•"/>
            </a:pPr>
            <a:r>
              <a:rPr lang="en-GB" dirty="0" smtClean="0"/>
              <a:t>The </a:t>
            </a:r>
            <a:r>
              <a:rPr lang="en-GB" dirty="0" smtClean="0"/>
              <a:t>most popular cuisines in Birmingham are Indian, Chinese and Italian, being Italian the type of cuisine with the lowest amount of venues</a:t>
            </a:r>
          </a:p>
          <a:p>
            <a:pPr lvl="1">
              <a:buFont typeface="Arial" panose="020B0604020202020204" pitchFamily="34" charset="0"/>
              <a:buChar char="•"/>
            </a:pPr>
            <a:r>
              <a:rPr lang="en-GB" dirty="0" smtClean="0"/>
              <a:t>The clusters 4 and 5 gather the neighbourhoods with a good average of restaurants and a good diversity of venue categories</a:t>
            </a:r>
          </a:p>
          <a:p>
            <a:pPr marL="0" indent="0">
              <a:buNone/>
            </a:pPr>
            <a:r>
              <a:rPr lang="en-GB" dirty="0" smtClean="0"/>
              <a:t>The </a:t>
            </a:r>
            <a:r>
              <a:rPr lang="en-GB" dirty="0" smtClean="0"/>
              <a:t>recommendation for the investor is to open an Italian restaurant. </a:t>
            </a:r>
            <a:r>
              <a:rPr lang="en-GB" dirty="0" smtClean="0"/>
              <a:t>As </a:t>
            </a:r>
            <a:r>
              <a:rPr lang="en-GB" dirty="0" smtClean="0"/>
              <a:t>the goal is to explore neighbourhoods where there is not much </a:t>
            </a:r>
            <a:r>
              <a:rPr lang="en-GB" dirty="0" smtClean="0"/>
              <a:t>competition yet, </a:t>
            </a:r>
            <a:r>
              <a:rPr lang="en-GB" dirty="0" smtClean="0"/>
              <a:t>I would </a:t>
            </a:r>
            <a:r>
              <a:rPr lang="en-GB" dirty="0"/>
              <a:t>recommend the neighbourhoods in the cluster 4 and </a:t>
            </a:r>
            <a:r>
              <a:rPr lang="en-GB" dirty="0" smtClean="0"/>
              <a:t>5, where the most popular neighbourhoods </a:t>
            </a:r>
            <a:r>
              <a:rPr lang="en-GB" dirty="0"/>
              <a:t>for restaurants are Ten Acres, </a:t>
            </a:r>
            <a:r>
              <a:rPr lang="en-GB" dirty="0" err="1"/>
              <a:t>Boldmere</a:t>
            </a:r>
            <a:r>
              <a:rPr lang="en-GB" dirty="0"/>
              <a:t>, Walsall and Erdington.</a:t>
            </a:r>
          </a:p>
        </p:txBody>
      </p:sp>
    </p:spTree>
    <p:extLst>
      <p:ext uri="{BB962C8B-B14F-4D97-AF65-F5344CB8AC3E}">
        <p14:creationId xmlns:p14="http://schemas.microsoft.com/office/powerpoint/2010/main" val="22214262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Recommended neighbourhoods</a:t>
            </a:r>
            <a:endParaRPr lang="en-GB" dirty="0"/>
          </a:p>
        </p:txBody>
      </p:sp>
      <p:pic>
        <p:nvPicPr>
          <p:cNvPr id="5" name="Content Placeholder 4"/>
          <p:cNvPicPr>
            <a:picLocks noGrp="1" noChangeAspect="1"/>
          </p:cNvPicPr>
          <p:nvPr>
            <p:ph idx="1"/>
          </p:nvPr>
        </p:nvPicPr>
        <p:blipFill>
          <a:blip r:embed="rId2"/>
          <a:stretch>
            <a:fillRect/>
          </a:stretch>
        </p:blipFill>
        <p:spPr>
          <a:xfrm>
            <a:off x="4106350" y="2286000"/>
            <a:ext cx="3555438" cy="4022725"/>
          </a:xfrm>
          <a:prstGeom prst="rect">
            <a:avLst/>
          </a:prstGeom>
        </p:spPr>
      </p:pic>
    </p:spTree>
    <p:extLst>
      <p:ext uri="{BB962C8B-B14F-4D97-AF65-F5344CB8AC3E}">
        <p14:creationId xmlns:p14="http://schemas.microsoft.com/office/powerpoint/2010/main" val="15652407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lstStyle/>
          <a:p>
            <a:r>
              <a:rPr lang="en-GB" dirty="0"/>
              <a:t>Birmingham is a very diverse city with a good amount of restaurants, and even though the most popular cuisine is Indian, there are many cuisines to explore in the area from different areas of Europe, Asia and even America.</a:t>
            </a:r>
          </a:p>
          <a:p>
            <a:r>
              <a:rPr lang="en-GB" dirty="0" smtClean="0"/>
              <a:t>Using </a:t>
            </a:r>
            <a:r>
              <a:rPr lang="en-GB" dirty="0"/>
              <a:t>the Foursquare API and machine learning to cluster the neighbourhoods allowed </a:t>
            </a:r>
            <a:r>
              <a:rPr lang="en-GB" dirty="0" smtClean="0"/>
              <a:t>me to </a:t>
            </a:r>
            <a:r>
              <a:rPr lang="en-GB" dirty="0"/>
              <a:t>provide insights on what </a:t>
            </a:r>
            <a:r>
              <a:rPr lang="en-GB" dirty="0" smtClean="0"/>
              <a:t>are the </a:t>
            </a:r>
            <a:r>
              <a:rPr lang="en-GB" dirty="0"/>
              <a:t>public preferences and also the best areas to invest.</a:t>
            </a:r>
          </a:p>
        </p:txBody>
      </p:sp>
    </p:spTree>
    <p:extLst>
      <p:ext uri="{BB962C8B-B14F-4D97-AF65-F5344CB8AC3E}">
        <p14:creationId xmlns:p14="http://schemas.microsoft.com/office/powerpoint/2010/main" val="24903606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Author</a:t>
            </a:r>
            <a:endParaRPr lang="en-GB" dirty="0"/>
          </a:p>
        </p:txBody>
      </p:sp>
      <p:sp>
        <p:nvSpPr>
          <p:cNvPr id="3" name="Content Placeholder 2"/>
          <p:cNvSpPr>
            <a:spLocks noGrp="1"/>
          </p:cNvSpPr>
          <p:nvPr>
            <p:ph idx="1"/>
          </p:nvPr>
        </p:nvSpPr>
        <p:spPr/>
        <p:txBody>
          <a:bodyPr/>
          <a:lstStyle/>
          <a:p>
            <a:r>
              <a:rPr lang="en-GB" dirty="0" smtClean="0"/>
              <a:t>Leticia Pontes </a:t>
            </a:r>
            <a:r>
              <a:rPr lang="en-GB" dirty="0" err="1" smtClean="0"/>
              <a:t>Farao</a:t>
            </a:r>
            <a:r>
              <a:rPr lang="en-GB" dirty="0" smtClean="0"/>
              <a:t> Pires</a:t>
            </a:r>
          </a:p>
          <a:p>
            <a:r>
              <a:rPr lang="en-GB" dirty="0" smtClean="0"/>
              <a:t>Email: </a:t>
            </a:r>
            <a:r>
              <a:rPr lang="en-GB" dirty="0" smtClean="0">
                <a:hlinkClick r:id="rId2"/>
              </a:rPr>
              <a:t>lpfpires@gmail.com</a:t>
            </a:r>
            <a:endParaRPr lang="en-GB" dirty="0"/>
          </a:p>
          <a:p>
            <a:r>
              <a:rPr lang="en-GB" dirty="0" err="1" smtClean="0"/>
              <a:t>Linkedin</a:t>
            </a:r>
            <a:r>
              <a:rPr lang="en-GB" dirty="0" smtClean="0"/>
              <a:t>: </a:t>
            </a:r>
            <a:r>
              <a:rPr lang="en-GB" dirty="0" smtClean="0">
                <a:hlinkClick r:id="rId3"/>
              </a:rPr>
              <a:t>Leticia Pontes </a:t>
            </a:r>
            <a:r>
              <a:rPr lang="en-GB" dirty="0" err="1" smtClean="0">
                <a:hlinkClick r:id="rId3"/>
              </a:rPr>
              <a:t>Farao</a:t>
            </a:r>
            <a:r>
              <a:rPr lang="en-GB" dirty="0" smtClean="0">
                <a:hlinkClick r:id="rId3"/>
              </a:rPr>
              <a:t> Pires</a:t>
            </a:r>
            <a:endParaRPr lang="en-GB" dirty="0" smtClean="0"/>
          </a:p>
          <a:p>
            <a:r>
              <a:rPr lang="en-GB" dirty="0" smtClean="0"/>
              <a:t>GitHub: </a:t>
            </a:r>
            <a:r>
              <a:rPr lang="en-GB" dirty="0" smtClean="0">
                <a:hlinkClick r:id="rId4"/>
              </a:rPr>
              <a:t>/</a:t>
            </a:r>
            <a:r>
              <a:rPr lang="en-GB" dirty="0" err="1" smtClean="0">
                <a:hlinkClick r:id="rId4"/>
              </a:rPr>
              <a:t>lpfpires</a:t>
            </a:r>
            <a:endParaRPr lang="en-GB" dirty="0"/>
          </a:p>
        </p:txBody>
      </p:sp>
    </p:spTree>
    <p:extLst>
      <p:ext uri="{BB962C8B-B14F-4D97-AF65-F5344CB8AC3E}">
        <p14:creationId xmlns:p14="http://schemas.microsoft.com/office/powerpoint/2010/main" val="4155433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Business problem</a:t>
            </a:r>
            <a:endParaRPr lang="en-GB" dirty="0"/>
          </a:p>
        </p:txBody>
      </p:sp>
      <p:sp>
        <p:nvSpPr>
          <p:cNvPr id="3" name="Content Placeholder 2"/>
          <p:cNvSpPr>
            <a:spLocks noGrp="1"/>
          </p:cNvSpPr>
          <p:nvPr>
            <p:ph idx="1"/>
          </p:nvPr>
        </p:nvSpPr>
        <p:spPr/>
        <p:txBody>
          <a:bodyPr/>
          <a:lstStyle/>
          <a:p>
            <a:pPr marL="0" indent="0">
              <a:buNone/>
            </a:pPr>
            <a:r>
              <a:rPr lang="en-GB" dirty="0"/>
              <a:t>An investor located in Birmingham is currently </a:t>
            </a:r>
            <a:r>
              <a:rPr lang="en-GB" dirty="0" smtClean="0"/>
              <a:t>interested </a:t>
            </a:r>
            <a:r>
              <a:rPr lang="en-GB" dirty="0"/>
              <a:t>in adding a restaurant to his </a:t>
            </a:r>
            <a:r>
              <a:rPr lang="en-GB" dirty="0" smtClean="0"/>
              <a:t>list of assets</a:t>
            </a:r>
            <a:r>
              <a:rPr lang="en-GB" dirty="0" smtClean="0"/>
              <a:t>. The investor </a:t>
            </a:r>
            <a:r>
              <a:rPr lang="en-GB" dirty="0"/>
              <a:t>is aware of a few entrepreneurs looking to open new restaurants in </a:t>
            </a:r>
            <a:r>
              <a:rPr lang="en-GB" dirty="0" smtClean="0"/>
              <a:t>this</a:t>
            </a:r>
            <a:r>
              <a:rPr lang="en-GB" dirty="0" smtClean="0"/>
              <a:t> </a:t>
            </a:r>
            <a:r>
              <a:rPr lang="en-GB" dirty="0"/>
              <a:t>area, and in order to support his choice in choosing the right project, he would like to know:</a:t>
            </a:r>
          </a:p>
          <a:p>
            <a:pPr>
              <a:buFont typeface="Courier New" panose="02070309020205020404" pitchFamily="49" charset="0"/>
              <a:buChar char="o"/>
            </a:pPr>
            <a:r>
              <a:rPr lang="en-GB" dirty="0" smtClean="0"/>
              <a:t> What </a:t>
            </a:r>
            <a:r>
              <a:rPr lang="en-GB" dirty="0"/>
              <a:t>cuisines he should look into investing</a:t>
            </a:r>
          </a:p>
          <a:p>
            <a:pPr>
              <a:buFont typeface="Courier New" panose="02070309020205020404" pitchFamily="49" charset="0"/>
              <a:buChar char="o"/>
            </a:pPr>
            <a:r>
              <a:rPr lang="en-GB" dirty="0" smtClean="0"/>
              <a:t> Which neighbourhoods he should consider</a:t>
            </a:r>
            <a:endParaRPr lang="en-GB" dirty="0" smtClean="0"/>
          </a:p>
          <a:p>
            <a:pPr marL="0" indent="0">
              <a:buNone/>
            </a:pPr>
            <a:r>
              <a:rPr lang="en-GB" dirty="0" smtClean="0"/>
              <a:t>The investor is looking </a:t>
            </a:r>
            <a:r>
              <a:rPr lang="en-GB" dirty="0" smtClean="0"/>
              <a:t>to a neighbourhood that </a:t>
            </a:r>
            <a:r>
              <a:rPr lang="en-GB" dirty="0" smtClean="0"/>
              <a:t>is growing, therefore, </a:t>
            </a:r>
            <a:r>
              <a:rPr lang="en-GB" dirty="0" smtClean="0"/>
              <a:t>the most </a:t>
            </a:r>
            <a:r>
              <a:rPr lang="en-GB" dirty="0" smtClean="0"/>
              <a:t>popular neighbourhoods in the </a:t>
            </a:r>
            <a:r>
              <a:rPr lang="en-GB" dirty="0" smtClean="0"/>
              <a:t>city will not be considered.</a:t>
            </a:r>
          </a:p>
        </p:txBody>
      </p:sp>
    </p:spTree>
    <p:extLst>
      <p:ext uri="{BB962C8B-B14F-4D97-AF65-F5344CB8AC3E}">
        <p14:creationId xmlns:p14="http://schemas.microsoft.com/office/powerpoint/2010/main" val="986245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Target audience</a:t>
            </a:r>
            <a:endParaRPr lang="en-GB" dirty="0"/>
          </a:p>
        </p:txBody>
      </p:sp>
      <p:sp>
        <p:nvSpPr>
          <p:cNvPr id="3" name="Content Placeholder 2"/>
          <p:cNvSpPr>
            <a:spLocks noGrp="1"/>
          </p:cNvSpPr>
          <p:nvPr>
            <p:ph idx="1"/>
          </p:nvPr>
        </p:nvSpPr>
        <p:spPr/>
        <p:txBody>
          <a:bodyPr/>
          <a:lstStyle/>
          <a:p>
            <a:r>
              <a:rPr lang="en-GB" dirty="0" smtClean="0"/>
              <a:t>Anyone looking to invest in a restaurant in Birmingham.</a:t>
            </a:r>
            <a:endParaRPr lang="en-GB" dirty="0"/>
          </a:p>
        </p:txBody>
      </p:sp>
    </p:spTree>
    <p:extLst>
      <p:ext uri="{BB962C8B-B14F-4D97-AF65-F5344CB8AC3E}">
        <p14:creationId xmlns:p14="http://schemas.microsoft.com/office/powerpoint/2010/main" val="3623417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Technical specification</a:t>
            </a:r>
            <a:endParaRPr lang="en-GB" dirty="0"/>
          </a:p>
        </p:txBody>
      </p:sp>
      <p:sp>
        <p:nvSpPr>
          <p:cNvPr id="3" name="Content Placeholder 2"/>
          <p:cNvSpPr>
            <a:spLocks noGrp="1"/>
          </p:cNvSpPr>
          <p:nvPr>
            <p:ph idx="1"/>
          </p:nvPr>
        </p:nvSpPr>
        <p:spPr/>
        <p:txBody>
          <a:bodyPr>
            <a:normAutofit lnSpcReduction="10000"/>
          </a:bodyPr>
          <a:lstStyle/>
          <a:p>
            <a:pPr marL="0" indent="0">
              <a:buNone/>
            </a:pPr>
            <a:r>
              <a:rPr lang="en-GB" dirty="0" smtClean="0"/>
              <a:t>This project was executed using data science concepts and Watson Studio as a cloud environment to process the data using Python</a:t>
            </a:r>
            <a:r>
              <a:rPr lang="en-GB" dirty="0"/>
              <a:t> </a:t>
            </a:r>
            <a:r>
              <a:rPr lang="en-GB" dirty="0" smtClean="0"/>
              <a:t>as </a:t>
            </a:r>
            <a:r>
              <a:rPr lang="en-GB" dirty="0"/>
              <a:t>programming </a:t>
            </a:r>
            <a:r>
              <a:rPr lang="en-GB" dirty="0" smtClean="0"/>
              <a:t>language.</a:t>
            </a:r>
          </a:p>
          <a:p>
            <a:pPr marL="0" indent="0">
              <a:buNone/>
            </a:pPr>
            <a:r>
              <a:rPr lang="en-GB" dirty="0" smtClean="0"/>
              <a:t>The following tools and techniques were used:</a:t>
            </a:r>
          </a:p>
          <a:p>
            <a:pPr>
              <a:buFont typeface="Courier New" panose="02070309020205020404" pitchFamily="49" charset="0"/>
              <a:buChar char="o"/>
            </a:pPr>
            <a:r>
              <a:rPr lang="en-GB" dirty="0" smtClean="0"/>
              <a:t> Web scrapping is a mean employed to </a:t>
            </a:r>
            <a:r>
              <a:rPr lang="en-GB" dirty="0"/>
              <a:t>collect information from web </a:t>
            </a:r>
            <a:r>
              <a:rPr lang="en-GB" dirty="0" smtClean="0"/>
              <a:t>pages</a:t>
            </a:r>
          </a:p>
          <a:p>
            <a:pPr>
              <a:buFont typeface="Courier New" panose="02070309020205020404" pitchFamily="49" charset="0"/>
              <a:buChar char="o"/>
            </a:pPr>
            <a:r>
              <a:rPr lang="en-GB" dirty="0" smtClean="0"/>
              <a:t> </a:t>
            </a:r>
            <a:r>
              <a:rPr lang="en-GB" dirty="0"/>
              <a:t>The </a:t>
            </a:r>
            <a:r>
              <a:rPr lang="en-GB" dirty="0" err="1"/>
              <a:t>kMeans</a:t>
            </a:r>
            <a:r>
              <a:rPr lang="en-GB" dirty="0"/>
              <a:t> </a:t>
            </a:r>
            <a:r>
              <a:rPr lang="en-GB" dirty="0" smtClean="0"/>
              <a:t>clustering, which is a machine learning algorithm, is a method that classifies </a:t>
            </a:r>
            <a:r>
              <a:rPr lang="en-GB" dirty="0"/>
              <a:t>items based in their </a:t>
            </a:r>
            <a:r>
              <a:rPr lang="en-GB" dirty="0" smtClean="0"/>
              <a:t>similarities</a:t>
            </a:r>
            <a:endParaRPr lang="en-GB" dirty="0"/>
          </a:p>
          <a:p>
            <a:pPr>
              <a:buFont typeface="Courier New" panose="02070309020205020404" pitchFamily="49" charset="0"/>
              <a:buChar char="o"/>
            </a:pPr>
            <a:r>
              <a:rPr lang="en-GB" dirty="0" smtClean="0"/>
              <a:t> The </a:t>
            </a:r>
            <a:r>
              <a:rPr lang="en-GB" dirty="0" err="1" smtClean="0"/>
              <a:t>FourSquare</a:t>
            </a:r>
            <a:r>
              <a:rPr lang="en-GB" dirty="0" smtClean="0"/>
              <a:t> </a:t>
            </a:r>
            <a:r>
              <a:rPr lang="en-GB" dirty="0"/>
              <a:t>API is a tool to retrieve data from foursquare based </a:t>
            </a:r>
            <a:r>
              <a:rPr lang="en-GB" dirty="0" smtClean="0"/>
              <a:t>on geolocation</a:t>
            </a:r>
          </a:p>
          <a:p>
            <a:pPr>
              <a:buFont typeface="Courier New" panose="02070309020205020404" pitchFamily="49" charset="0"/>
              <a:buChar char="o"/>
            </a:pPr>
            <a:r>
              <a:rPr lang="en-GB" dirty="0"/>
              <a:t> Watson Data </a:t>
            </a:r>
            <a:r>
              <a:rPr lang="en-GB" dirty="0" smtClean="0"/>
              <a:t>API, which is a </a:t>
            </a:r>
            <a:r>
              <a:rPr lang="en-GB" dirty="0"/>
              <a:t>tool to manipulate the components in Watson Studio </a:t>
            </a:r>
            <a:r>
              <a:rPr lang="en-GB" dirty="0" smtClean="0"/>
              <a:t>projects.</a:t>
            </a:r>
          </a:p>
          <a:p>
            <a:pPr>
              <a:buFont typeface="Courier New" panose="02070309020205020404" pitchFamily="49" charset="0"/>
              <a:buChar char="o"/>
            </a:pPr>
            <a:r>
              <a:rPr lang="en-GB" dirty="0" smtClean="0"/>
              <a:t> Python libraries, which are a collection of pre-defined functions </a:t>
            </a:r>
            <a:r>
              <a:rPr lang="en-GB" dirty="0"/>
              <a:t>and </a:t>
            </a:r>
            <a:r>
              <a:rPr lang="en-GB" dirty="0" smtClean="0"/>
              <a:t>methods.</a:t>
            </a:r>
            <a:endParaRPr lang="en-GB" dirty="0"/>
          </a:p>
        </p:txBody>
      </p:sp>
    </p:spTree>
    <p:extLst>
      <p:ext uri="{BB962C8B-B14F-4D97-AF65-F5344CB8AC3E}">
        <p14:creationId xmlns:p14="http://schemas.microsoft.com/office/powerpoint/2010/main" val="505210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Technical specification</a:t>
            </a:r>
            <a:endParaRPr lang="en-GB" dirty="0"/>
          </a:p>
        </p:txBody>
      </p:sp>
      <p:sp>
        <p:nvSpPr>
          <p:cNvPr id="3" name="Content Placeholder 2"/>
          <p:cNvSpPr>
            <a:spLocks noGrp="1"/>
          </p:cNvSpPr>
          <p:nvPr>
            <p:ph idx="1"/>
          </p:nvPr>
        </p:nvSpPr>
        <p:spPr/>
        <p:txBody>
          <a:bodyPr>
            <a:normAutofit lnSpcReduction="10000"/>
          </a:bodyPr>
          <a:lstStyle/>
          <a:p>
            <a:pPr marL="0" indent="0">
              <a:buNone/>
            </a:pPr>
            <a:r>
              <a:rPr lang="en-GB" dirty="0" smtClean="0"/>
              <a:t>The following Python libraries were used along the project:</a:t>
            </a:r>
          </a:p>
          <a:p>
            <a:pPr>
              <a:buFont typeface="Courier New" panose="02070309020205020404" pitchFamily="49" charset="0"/>
              <a:buChar char="o"/>
            </a:pPr>
            <a:r>
              <a:rPr lang="en-GB" dirty="0" smtClean="0"/>
              <a:t> Pandas was used to manipulate and analyse the data</a:t>
            </a:r>
            <a:endParaRPr lang="en-GB" dirty="0"/>
          </a:p>
          <a:p>
            <a:pPr>
              <a:buFont typeface="Courier New" panose="02070309020205020404" pitchFamily="49" charset="0"/>
              <a:buChar char="o"/>
            </a:pPr>
            <a:r>
              <a:rPr lang="en-GB" dirty="0"/>
              <a:t> Beautiful Soup </a:t>
            </a:r>
            <a:r>
              <a:rPr lang="en-GB" dirty="0" smtClean="0"/>
              <a:t>was used to collect </a:t>
            </a:r>
            <a:r>
              <a:rPr lang="en-GB" dirty="0"/>
              <a:t>information from web pages</a:t>
            </a:r>
          </a:p>
          <a:p>
            <a:pPr>
              <a:buFont typeface="Courier New" panose="02070309020205020404" pitchFamily="49" charset="0"/>
              <a:buChar char="o"/>
            </a:pPr>
            <a:r>
              <a:rPr lang="en-GB" dirty="0" smtClean="0"/>
              <a:t> Folium was used to create the maps visualisations</a:t>
            </a:r>
          </a:p>
          <a:p>
            <a:pPr>
              <a:buFont typeface="Courier New" panose="02070309020205020404" pitchFamily="49" charset="0"/>
              <a:buChar char="o"/>
            </a:pPr>
            <a:r>
              <a:rPr lang="en-GB" dirty="0" smtClean="0"/>
              <a:t> </a:t>
            </a:r>
            <a:r>
              <a:rPr lang="en-GB" dirty="0" err="1" smtClean="0"/>
              <a:t>Plotly</a:t>
            </a:r>
            <a:r>
              <a:rPr lang="en-GB" dirty="0" smtClean="0"/>
              <a:t> was used create </a:t>
            </a:r>
            <a:r>
              <a:rPr lang="en-GB" dirty="0"/>
              <a:t>interactive </a:t>
            </a:r>
            <a:r>
              <a:rPr lang="en-GB" dirty="0" smtClean="0"/>
              <a:t>graphs</a:t>
            </a:r>
          </a:p>
          <a:p>
            <a:pPr>
              <a:buFont typeface="Courier New" panose="02070309020205020404" pitchFamily="49" charset="0"/>
              <a:buChar char="o"/>
            </a:pPr>
            <a:r>
              <a:rPr lang="en-GB" dirty="0"/>
              <a:t> </a:t>
            </a:r>
            <a:r>
              <a:rPr lang="en-GB" dirty="0" err="1" smtClean="0"/>
              <a:t>Geopy.geocoders</a:t>
            </a:r>
            <a:endParaRPr lang="en-GB" dirty="0" smtClean="0"/>
          </a:p>
          <a:p>
            <a:pPr>
              <a:buFont typeface="Courier New" panose="02070309020205020404" pitchFamily="49" charset="0"/>
              <a:buChar char="o"/>
            </a:pPr>
            <a:r>
              <a:rPr lang="en-GB" dirty="0"/>
              <a:t> </a:t>
            </a:r>
            <a:r>
              <a:rPr lang="en-GB" dirty="0" err="1" smtClean="0"/>
              <a:t>kMeans</a:t>
            </a:r>
            <a:r>
              <a:rPr lang="en-GB" dirty="0" smtClean="0"/>
              <a:t> from </a:t>
            </a:r>
            <a:r>
              <a:rPr lang="en-GB" dirty="0" err="1" smtClean="0"/>
              <a:t>Sklearn</a:t>
            </a:r>
            <a:endParaRPr lang="en-GB" dirty="0" smtClean="0"/>
          </a:p>
          <a:p>
            <a:pPr>
              <a:buFont typeface="Courier New" panose="02070309020205020404" pitchFamily="49" charset="0"/>
              <a:buChar char="o"/>
            </a:pPr>
            <a:r>
              <a:rPr lang="en-GB" dirty="0"/>
              <a:t> </a:t>
            </a:r>
            <a:r>
              <a:rPr lang="en-GB" dirty="0" err="1" smtClean="0"/>
              <a:t>Numpy</a:t>
            </a:r>
            <a:endParaRPr lang="en-GB" dirty="0" smtClean="0"/>
          </a:p>
          <a:p>
            <a:pPr>
              <a:buFont typeface="Courier New" panose="02070309020205020404" pitchFamily="49" charset="0"/>
              <a:buChar char="o"/>
            </a:pPr>
            <a:r>
              <a:rPr lang="en-GB" dirty="0"/>
              <a:t> </a:t>
            </a:r>
            <a:r>
              <a:rPr lang="en-GB" dirty="0" err="1" smtClean="0"/>
              <a:t>Matplotlib</a:t>
            </a:r>
            <a:endParaRPr lang="en-GB" dirty="0"/>
          </a:p>
        </p:txBody>
      </p:sp>
    </p:spTree>
    <p:extLst>
      <p:ext uri="{BB962C8B-B14F-4D97-AF65-F5344CB8AC3E}">
        <p14:creationId xmlns:p14="http://schemas.microsoft.com/office/powerpoint/2010/main" val="1052335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a:t>
            </a:r>
            <a:endParaRPr lang="en-GB" dirty="0"/>
          </a:p>
        </p:txBody>
      </p:sp>
      <p:sp>
        <p:nvSpPr>
          <p:cNvPr id="3" name="Content Placeholder 2"/>
          <p:cNvSpPr>
            <a:spLocks noGrp="1"/>
          </p:cNvSpPr>
          <p:nvPr>
            <p:ph idx="1"/>
          </p:nvPr>
        </p:nvSpPr>
        <p:spPr/>
        <p:txBody>
          <a:bodyPr/>
          <a:lstStyle/>
          <a:p>
            <a:pPr marL="0" indent="0">
              <a:buNone/>
            </a:pPr>
            <a:r>
              <a:rPr lang="en-GB" dirty="0" smtClean="0"/>
              <a:t>The following data was used in this project:</a:t>
            </a:r>
            <a:endParaRPr lang="en-GB" u="sng" dirty="0">
              <a:hlinkClick r:id="rId2"/>
            </a:endParaRPr>
          </a:p>
          <a:p>
            <a:pPr>
              <a:buFont typeface="Courier New" panose="02070309020205020404" pitchFamily="49" charset="0"/>
              <a:buChar char="o"/>
            </a:pPr>
            <a:r>
              <a:rPr lang="en-GB" dirty="0" smtClean="0"/>
              <a:t> </a:t>
            </a:r>
            <a:r>
              <a:rPr lang="en-GB" u="sng" dirty="0" smtClean="0">
                <a:hlinkClick r:id="rId2"/>
              </a:rPr>
              <a:t>List </a:t>
            </a:r>
            <a:r>
              <a:rPr lang="en-GB" u="sng" dirty="0">
                <a:hlinkClick r:id="rId2"/>
              </a:rPr>
              <a:t>of </a:t>
            </a:r>
            <a:r>
              <a:rPr lang="en-GB" u="sng" dirty="0" smtClean="0">
                <a:hlinkClick r:id="rId2"/>
              </a:rPr>
              <a:t>neighbourhoods </a:t>
            </a:r>
            <a:r>
              <a:rPr lang="en-GB" u="sng" dirty="0">
                <a:hlinkClick r:id="rId2"/>
              </a:rPr>
              <a:t>in Birmingham from </a:t>
            </a:r>
            <a:r>
              <a:rPr lang="en-GB" u="sng" dirty="0" smtClean="0">
                <a:hlinkClick r:id="rId2"/>
              </a:rPr>
              <a:t>Wikipedia</a:t>
            </a:r>
            <a:r>
              <a:rPr lang="en-GB" dirty="0" smtClean="0"/>
              <a:t>: </a:t>
            </a:r>
            <a:r>
              <a:rPr lang="en-GB" dirty="0" smtClean="0"/>
              <a:t>The data was scrapped from </a:t>
            </a:r>
            <a:r>
              <a:rPr lang="en-GB" dirty="0" err="1" smtClean="0"/>
              <a:t>Wikipedoa</a:t>
            </a:r>
            <a:r>
              <a:rPr lang="en-GB" dirty="0" smtClean="0"/>
              <a:t>.</a:t>
            </a:r>
          </a:p>
          <a:p>
            <a:pPr>
              <a:buFont typeface="Courier New" panose="02070309020205020404" pitchFamily="49" charset="0"/>
              <a:buChar char="o"/>
            </a:pPr>
            <a:r>
              <a:rPr lang="en-GB" dirty="0" smtClean="0"/>
              <a:t> </a:t>
            </a:r>
            <a:r>
              <a:rPr lang="en-GB" u="sng" dirty="0" smtClean="0">
                <a:hlinkClick r:id="rId3"/>
              </a:rPr>
              <a:t>Foursquare </a:t>
            </a:r>
            <a:r>
              <a:rPr lang="en-GB" u="sng" dirty="0">
                <a:hlinkClick r:id="rId3"/>
              </a:rPr>
              <a:t>API</a:t>
            </a:r>
            <a:r>
              <a:rPr lang="en-GB" dirty="0"/>
              <a:t>: </a:t>
            </a:r>
            <a:r>
              <a:rPr lang="en-GB" dirty="0" smtClean="0"/>
              <a:t>The API was used to collect information </a:t>
            </a:r>
            <a:r>
              <a:rPr lang="en-GB" dirty="0"/>
              <a:t>of food venues in a radius of 500 metres from the centre of each neighbourhood</a:t>
            </a:r>
            <a:r>
              <a:rPr lang="en-GB" dirty="0" smtClean="0"/>
              <a:t>.</a:t>
            </a:r>
          </a:p>
          <a:p>
            <a:pPr marL="0" indent="0">
              <a:buNone/>
            </a:pPr>
            <a:r>
              <a:rPr lang="en-GB" dirty="0" smtClean="0"/>
              <a:t>The data collected from Wikipedia and from the Foursquare API was stored in a comma-separated values file (.CSV) to be used as reference in the project.</a:t>
            </a:r>
            <a:endParaRPr lang="en-GB" dirty="0" smtClean="0"/>
          </a:p>
        </p:txBody>
      </p:sp>
    </p:spTree>
    <p:extLst>
      <p:ext uri="{BB962C8B-B14F-4D97-AF65-F5344CB8AC3E}">
        <p14:creationId xmlns:p14="http://schemas.microsoft.com/office/powerpoint/2010/main" val="1369155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Methodology</a:t>
            </a:r>
            <a:endParaRPr lang="en-GB" dirty="0"/>
          </a:p>
        </p:txBody>
      </p:sp>
      <p:sp>
        <p:nvSpPr>
          <p:cNvPr id="3" name="Text Placeholder 2"/>
          <p:cNvSpPr>
            <a:spLocks noGrp="1"/>
          </p:cNvSpPr>
          <p:nvPr>
            <p:ph type="body" idx="1"/>
          </p:nvPr>
        </p:nvSpPr>
        <p:spPr/>
        <p:txBody>
          <a:bodyPr/>
          <a:lstStyle/>
          <a:p>
            <a:r>
              <a:rPr lang="en-GB" dirty="0" smtClean="0"/>
              <a:t>Data analyses</a:t>
            </a:r>
          </a:p>
          <a:p>
            <a:endParaRPr lang="en-GB" dirty="0" smtClean="0"/>
          </a:p>
        </p:txBody>
      </p:sp>
    </p:spTree>
    <p:extLst>
      <p:ext uri="{BB962C8B-B14F-4D97-AF65-F5344CB8AC3E}">
        <p14:creationId xmlns:p14="http://schemas.microsoft.com/office/powerpoint/2010/main" val="896026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Methodology</a:t>
            </a:r>
            <a:endParaRPr lang="en-GB" dirty="0"/>
          </a:p>
        </p:txBody>
      </p:sp>
      <p:sp>
        <p:nvSpPr>
          <p:cNvPr id="3" name="Content Placeholder 2"/>
          <p:cNvSpPr>
            <a:spLocks noGrp="1"/>
          </p:cNvSpPr>
          <p:nvPr>
            <p:ph idx="1"/>
          </p:nvPr>
        </p:nvSpPr>
        <p:spPr/>
        <p:txBody>
          <a:bodyPr/>
          <a:lstStyle/>
          <a:p>
            <a:endParaRPr lang="en-GB" dirty="0"/>
          </a:p>
        </p:txBody>
      </p:sp>
    </p:spTree>
    <p:extLst>
      <p:ext uri="{BB962C8B-B14F-4D97-AF65-F5344CB8AC3E}">
        <p14:creationId xmlns:p14="http://schemas.microsoft.com/office/powerpoint/2010/main" val="15714579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4825F1AF-8DBC-4E3D-9F3D-688338DA83FC}"/>
    </a:ext>
  </a:extLst>
</a:theme>
</file>

<file path=docProps/app.xml><?xml version="1.0" encoding="utf-8"?>
<Properties xmlns="http://schemas.openxmlformats.org/officeDocument/2006/extended-properties" xmlns:vt="http://schemas.openxmlformats.org/officeDocument/2006/docPropsVTypes">
  <Template>Integral</Template>
  <TotalTime>1066</TotalTime>
  <Words>902</Words>
  <Application>Microsoft Office PowerPoint</Application>
  <PresentationFormat>Widescreen</PresentationFormat>
  <Paragraphs>77</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Courier New</vt:lpstr>
      <vt:lpstr>Tw Cen MT</vt:lpstr>
      <vt:lpstr>Tw Cen MT Condensed</vt:lpstr>
      <vt:lpstr>Wingdings 3</vt:lpstr>
      <vt:lpstr>Integral</vt:lpstr>
      <vt:lpstr>A new restaurant in Birmingham, UK</vt:lpstr>
      <vt:lpstr>Introduction</vt:lpstr>
      <vt:lpstr>Business problem</vt:lpstr>
      <vt:lpstr>Target audience</vt:lpstr>
      <vt:lpstr>Technical specification</vt:lpstr>
      <vt:lpstr>Technical specification</vt:lpstr>
      <vt:lpstr>Data</vt:lpstr>
      <vt:lpstr>Methodology</vt:lpstr>
      <vt:lpstr>Methodology</vt:lpstr>
      <vt:lpstr>Most popular cuisine</vt:lpstr>
      <vt:lpstr>Elbow method</vt:lpstr>
      <vt:lpstr>Clusters</vt:lpstr>
      <vt:lpstr>Cluster 0</vt:lpstr>
      <vt:lpstr>Cluster 1</vt:lpstr>
      <vt:lpstr>Cluster 2</vt:lpstr>
      <vt:lpstr>Cluster 3</vt:lpstr>
      <vt:lpstr>Cluster 4</vt:lpstr>
      <vt:lpstr>Cluster 5</vt:lpstr>
      <vt:lpstr>Cluster 6</vt:lpstr>
      <vt:lpstr>results</vt:lpstr>
      <vt:lpstr>Discussion and recommendations</vt:lpstr>
      <vt:lpstr>Recommended neighbourhoods</vt:lpstr>
      <vt:lpstr>Conclusion</vt:lpstr>
      <vt:lpstr>Author</vt:lpstr>
    </vt:vector>
  </TitlesOfParts>
  <Company>Civica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new restaurant in Birmingham</dc:title>
  <dc:creator>Leticia Pires</dc:creator>
  <cp:lastModifiedBy>Leticia Pires</cp:lastModifiedBy>
  <cp:revision>18</cp:revision>
  <dcterms:created xsi:type="dcterms:W3CDTF">2020-05-04T16:24:56Z</dcterms:created>
  <dcterms:modified xsi:type="dcterms:W3CDTF">2020-05-13T23:09:35Z</dcterms:modified>
</cp:coreProperties>
</file>