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4" r:id="rId5"/>
    <p:sldId id="260" r:id="rId6"/>
    <p:sldId id="258" r:id="rId7"/>
    <p:sldId id="265" r:id="rId8"/>
    <p:sldId id="263" r:id="rId9"/>
    <p:sldId id="257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136" y="1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2015 Total Payroll &amp; DL Costs ($ in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87822494474816"/>
          <c:y val="0.19191295546090256"/>
          <c:w val="0.44895163522178888"/>
          <c:h val="0.793604305389002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 Total Payroll &amp; DL Costs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C-49C2-B725-91DE6A5104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C-49C2-B725-91DE6A5104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2015 Opening Day Payroll</c:v>
                </c:pt>
                <c:pt idx="1">
                  <c:v>2015 DL Total Cost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3741.2111129999998</c:v>
                </c:pt>
                <c:pt idx="1">
                  <c:v>694.8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7-4EEE-894A-D842E7974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447106092096515"/>
          <c:y val="0.27326837558402151"/>
          <c:w val="0.36557782684487811"/>
          <c:h val="0.72673162441597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672A-183A-4636-A373-FD1B488811C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BE66-6E83-4D9B-A122-BB0A4F2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" b="13851"/>
          <a:stretch/>
        </p:blipFill>
        <p:spPr>
          <a:xfrm>
            <a:off x="-164123" y="-1"/>
            <a:ext cx="12543692" cy="6834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723" y="-879230"/>
            <a:ext cx="9144000" cy="33975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Major League Baseball Disabled List Transactions</a:t>
            </a:r>
            <a:b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2015-2017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36035"/>
            <a:ext cx="9144000" cy="7075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Lacey Gleason</a:t>
            </a:r>
          </a:p>
        </p:txBody>
      </p:sp>
    </p:spTree>
    <p:extLst>
      <p:ext uri="{BB962C8B-B14F-4D97-AF65-F5344CB8AC3E}">
        <p14:creationId xmlns:p14="http://schemas.microsoft.com/office/powerpoint/2010/main" val="66648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64" y="0"/>
            <a:ext cx="10515600" cy="1325563"/>
          </a:xfrm>
        </p:spPr>
        <p:txBody>
          <a:bodyPr/>
          <a:lstStyle/>
          <a:p>
            <a:r>
              <a:rPr lang="en-US" b="1" dirty="0"/>
              <a:t>Type of Disabled List Utilized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841811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07629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73214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71467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620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7-day 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r>
                        <a:rPr lang="en-US" b="0" baseline="0" dirty="0"/>
                        <a:t> (3%)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 (4%)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10-day</a:t>
                      </a:r>
                      <a:r>
                        <a:rPr lang="en-US" b="0" baseline="0" dirty="0"/>
                        <a:t> DL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 (&lt;1%)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471 (89%)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15-day 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372 (85%)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375 (81%)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60-day</a:t>
                      </a:r>
                      <a:r>
                        <a:rPr lang="en-US" b="0" baseline="0" dirty="0"/>
                        <a:t> DL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52 (12%)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76 (16%)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 (7%)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442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64" y="0"/>
            <a:ext cx="10515600" cy="1325563"/>
          </a:xfrm>
        </p:spPr>
        <p:txBody>
          <a:bodyPr/>
          <a:lstStyle/>
          <a:p>
            <a:r>
              <a:rPr lang="en-US" b="1" dirty="0"/>
              <a:t>Position of Players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63185"/>
              </p:ext>
            </p:extLst>
          </p:nvPr>
        </p:nvGraphicFramePr>
        <p:xfrm>
          <a:off x="838200" y="4029179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53243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13359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5774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787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Placed</a:t>
                      </a:r>
                      <a:r>
                        <a:rPr lang="en-US" baseline="0" dirty="0"/>
                        <a:t> on 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(7%)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(&lt;1%)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6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(16%)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 (19%)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2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 (17%)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 (17%)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8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 (58%)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 (56%)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 (56%)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60657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887842"/>
              </p:ext>
            </p:extLst>
          </p:nvPr>
        </p:nvGraphicFramePr>
        <p:xfrm>
          <a:off x="838200" y="1423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53243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13359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5774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787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 (8%)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 (8%)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 (8%)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6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268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2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 (17%)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 (17%)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8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712 (53%)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719 (53%)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 (54%)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60657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" b="13851"/>
          <a:stretch/>
        </p:blipFill>
        <p:spPr>
          <a:xfrm>
            <a:off x="-164123" y="-1"/>
            <a:ext cx="12543692" cy="6834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723" y="-879230"/>
            <a:ext cx="9144000" cy="33975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Major League Baseball Disabled List Transactions</a:t>
            </a:r>
            <a:b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2015-2017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36035"/>
            <a:ext cx="9144000" cy="7075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Lacey Gleason</a:t>
            </a:r>
          </a:p>
        </p:txBody>
      </p:sp>
    </p:spTree>
    <p:extLst>
      <p:ext uri="{BB962C8B-B14F-4D97-AF65-F5344CB8AC3E}">
        <p14:creationId xmlns:p14="http://schemas.microsoft.com/office/powerpoint/2010/main" val="150233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D898CB-1ACA-0D46-9971-C9965B333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F4AFD-E75B-425B-8D94-2E2FB1CB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of Injuries in the MLB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7F13-16AD-418B-9100-0F3511F3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covering the MLB from 1998-2015 found that the average annual cost of designating players to the DL was $423,267,634</a:t>
            </a:r>
          </a:p>
          <a:p>
            <a:r>
              <a:rPr lang="en-US" dirty="0"/>
              <a:t>Over $7 billion was spent cumulatively over the 18 seasons</a:t>
            </a:r>
          </a:p>
          <a:p>
            <a:r>
              <a:rPr lang="en-US" dirty="0"/>
              <a:t>Cost includes:</a:t>
            </a:r>
          </a:p>
          <a:p>
            <a:pPr lvl="1"/>
            <a:r>
              <a:rPr lang="en-US" dirty="0"/>
              <a:t>The cost to pay the player while inactive on the DL</a:t>
            </a:r>
          </a:p>
          <a:p>
            <a:pPr lvl="1"/>
            <a:r>
              <a:rPr lang="en-US" dirty="0"/>
              <a:t>But also, the cost to pay the replacement player </a:t>
            </a:r>
          </a:p>
          <a:p>
            <a:r>
              <a:rPr lang="en-US" dirty="0"/>
              <a:t>Significant portion of total player cost</a:t>
            </a:r>
          </a:p>
          <a:p>
            <a:pPr lvl="1"/>
            <a:r>
              <a:rPr lang="en-US" dirty="0"/>
              <a:t>~16% in 2015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E682-A099-4F63-B2DE-55564BA39782}"/>
              </a:ext>
            </a:extLst>
          </p:cNvPr>
          <p:cNvSpPr txBox="1"/>
          <p:nvPr/>
        </p:nvSpPr>
        <p:spPr>
          <a:xfrm>
            <a:off x="838200" y="6315297"/>
            <a:ext cx="10009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Stan Conte et al</a:t>
            </a:r>
            <a:r>
              <a:rPr lang="en-US" sz="1000" i="1" dirty="0"/>
              <a:t>, </a:t>
            </a:r>
            <a:r>
              <a:rPr lang="en-US" sz="1000" dirty="0"/>
              <a:t>Injury Trends in Major League Baseball Over 18 Seasons: 1998 – 2015, </a:t>
            </a:r>
            <a:r>
              <a:rPr lang="en-US" sz="1000" i="1" dirty="0"/>
              <a:t>Amer. J. </a:t>
            </a:r>
            <a:r>
              <a:rPr lang="en-US" sz="1000" i="1" dirty="0" err="1"/>
              <a:t>Orthop</a:t>
            </a:r>
            <a:r>
              <a:rPr lang="en-US" sz="1000" i="1" dirty="0"/>
              <a:t>. </a:t>
            </a:r>
            <a:r>
              <a:rPr lang="en-US" sz="1000" dirty="0"/>
              <a:t>2016; 45(3): 116-123. Accessed at: https://www.researchgate.net/publication/298909145_Injury_Trends_in_Major_League_Baseball_Over_18_Seasons_1998-2015</a:t>
            </a:r>
          </a:p>
          <a:p>
            <a:r>
              <a:rPr lang="en-US" sz="1000" dirty="0"/>
              <a:t>Payroll data: http://www.stevetheump.com/index.htm</a:t>
            </a:r>
          </a:p>
        </p:txBody>
      </p:sp>
      <p:pic>
        <p:nvPicPr>
          <p:cNvPr id="6" name="Graphic 5" descr="Baseball">
            <a:extLst>
              <a:ext uri="{FF2B5EF4-FFF2-40B4-BE49-F238E27FC236}">
                <a16:creationId xmlns:a16="http://schemas.microsoft.com/office/drawing/2014/main" id="{0DBF1F47-8B1D-465F-8658-977F13D2A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242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Couch">
            <a:extLst>
              <a:ext uri="{FF2B5EF4-FFF2-40B4-BE49-F238E27FC236}">
                <a16:creationId xmlns:a16="http://schemas.microsoft.com/office/drawing/2014/main" id="{5F4100D0-1B85-407E-844B-C4C4F6C0A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7824" y="3544094"/>
            <a:ext cx="914400" cy="914400"/>
          </a:xfrm>
          <a:prstGeom prst="rect">
            <a:avLst/>
          </a:prstGeom>
        </p:spPr>
      </p:pic>
      <p:pic>
        <p:nvPicPr>
          <p:cNvPr id="9" name="Graphic 8" descr="Baseball">
            <a:extLst>
              <a:ext uri="{FF2B5EF4-FFF2-40B4-BE49-F238E27FC236}">
                <a16:creationId xmlns:a16="http://schemas.microsoft.com/office/drawing/2014/main" id="{914258EB-FC47-439B-B689-6E6587A3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0954" y="3488654"/>
            <a:ext cx="914400" cy="9144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32769D-F17A-41A3-89B8-165515773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94216"/>
              </p:ext>
            </p:extLst>
          </p:nvPr>
        </p:nvGraphicFramePr>
        <p:xfrm>
          <a:off x="7461642" y="3127248"/>
          <a:ext cx="4535286" cy="326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749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Data Source: MLB.com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4" y="1253331"/>
            <a:ext cx="776983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4" y="527128"/>
            <a:ext cx="11933751" cy="58037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Data Source: MLB.com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t="20555" r="27569" b="16037"/>
          <a:stretch/>
        </p:blipFill>
        <p:spPr>
          <a:xfrm>
            <a:off x="2340015" y="1386343"/>
            <a:ext cx="7535120" cy="5258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" y="191503"/>
            <a:ext cx="10388599" cy="6492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4" y="370583"/>
            <a:ext cx="9786932" cy="6116833"/>
          </a:xfrm>
        </p:spPr>
      </p:pic>
      <p:sp>
        <p:nvSpPr>
          <p:cNvPr id="5" name="Rectangle 4"/>
          <p:cNvSpPr/>
          <p:nvPr/>
        </p:nvSpPr>
        <p:spPr>
          <a:xfrm>
            <a:off x="1558977" y="1783831"/>
            <a:ext cx="6280879" cy="7345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38" y="335145"/>
            <a:ext cx="9298940" cy="5811838"/>
          </a:xfrm>
        </p:spPr>
      </p:pic>
      <p:sp>
        <p:nvSpPr>
          <p:cNvPr id="5" name="Rectangle 4"/>
          <p:cNvSpPr/>
          <p:nvPr/>
        </p:nvSpPr>
        <p:spPr>
          <a:xfrm>
            <a:off x="2353456" y="2353456"/>
            <a:ext cx="3742544" cy="2848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12" y="5451229"/>
            <a:ext cx="1580705" cy="1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4" y="712361"/>
            <a:ext cx="2564757" cy="1325563"/>
          </a:xfrm>
        </p:spPr>
        <p:txBody>
          <a:bodyPr/>
          <a:lstStyle/>
          <a:p>
            <a:pPr algn="ctr"/>
            <a:r>
              <a:rPr lang="en-US" b="1" dirty="0"/>
              <a:t>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2016" y="712361"/>
            <a:ext cx="2564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2016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37293" y="707091"/>
            <a:ext cx="2564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2017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t="7884" r="33454" b="22390"/>
          <a:stretch/>
        </p:blipFill>
        <p:spPr bwMode="auto">
          <a:xfrm>
            <a:off x="3766659" y="2037923"/>
            <a:ext cx="3715473" cy="403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0" t="17208" r="35486" b="4927"/>
          <a:stretch/>
        </p:blipFill>
        <p:spPr bwMode="auto">
          <a:xfrm>
            <a:off x="137153" y="1800643"/>
            <a:ext cx="3022441" cy="451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 t="24995" r="23905" b="11514"/>
          <a:stretch/>
        </p:blipFill>
        <p:spPr bwMode="auto">
          <a:xfrm>
            <a:off x="7579971" y="2634020"/>
            <a:ext cx="4479403" cy="36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7757962" y="5053263"/>
            <a:ext cx="2974206" cy="12615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43708" y="-126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Word Clouds of Disabled List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369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410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Major League Baseball Disabled List Transactions  2015-2017</vt:lpstr>
      <vt:lpstr>Cost of Injuries in the MLB</vt:lpstr>
      <vt:lpstr>Data Source: MLB.com</vt:lpstr>
      <vt:lpstr>PowerPoint Presentation</vt:lpstr>
      <vt:lpstr>Data Source: MLB.com</vt:lpstr>
      <vt:lpstr>PowerPoint Presentation</vt:lpstr>
      <vt:lpstr>PowerPoint Presentation</vt:lpstr>
      <vt:lpstr>PowerPoint Presentation</vt:lpstr>
      <vt:lpstr>2015</vt:lpstr>
      <vt:lpstr>Type of Disabled List Utilized</vt:lpstr>
      <vt:lpstr>Position of Players</vt:lpstr>
      <vt:lpstr>Major League Baseball Disabled List Transactions  2015-2017</vt:lpstr>
    </vt:vector>
  </TitlesOfParts>
  <Company>Emory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Gleason, Lacey</dc:creator>
  <cp:lastModifiedBy>Gleason, Lacey</cp:lastModifiedBy>
  <cp:revision>20</cp:revision>
  <dcterms:created xsi:type="dcterms:W3CDTF">2018-05-02T13:48:47Z</dcterms:created>
  <dcterms:modified xsi:type="dcterms:W3CDTF">2018-05-02T18:51:47Z</dcterms:modified>
</cp:coreProperties>
</file>