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Slab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0"/>
  </p:normalViewPr>
  <p:slideViewPr>
    <p:cSldViewPr snapToGrid="0">
      <p:cViewPr varScale="1">
        <p:scale>
          <a:sx n="157" d="100"/>
          <a:sy n="157" d="100"/>
        </p:scale>
        <p:origin x="5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d53ab049a_8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d53ab049a_8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d53ab049a_8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d53ab049a_8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53ab049a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d53ab049a_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d53ab049a_8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d53ab049a_8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d53ab049a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d53ab049a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d53ab049a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d53ab049a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d53ab049a_8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d53ab049a_8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d53ab049a_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d53ab049a_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d53ab049a_8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d53ab049a_8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d53ab049a_8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d53ab049a_8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d53ab049a_8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d53ab049a_8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d53ab049a_8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d53ab049a_8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d53ab049a_8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d53ab049a_8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d53ab049a_8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d53ab049a_8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d53ab049a_8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d53ab049a_8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Chronic Disease Mortality in the United States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885000" y="2933750"/>
            <a:ext cx="56826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Ruchi Chandrawal, Emily Curlin, Lauren Phelps, Tye Smith, Steve Tuttle, Tyler Williams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Cardiovascular Disease Analysis Based on Population 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6798900" cy="2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7728950" y="47765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25" y="1372800"/>
            <a:ext cx="8276751" cy="32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 by Cardiovascular Disease 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4706"/>
            <a:ext cx="9144001" cy="4438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87900" y="471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 by Diabetes Disease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5" y="733253"/>
            <a:ext cx="9144001" cy="4410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Rates of Diabetes Based on Gender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8"/>
            <a:ext cx="8368201" cy="319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Rates of Cardiovascular Disease Based on Gender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62" y="1335810"/>
            <a:ext cx="8551076" cy="3232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API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containing the dataset presented in JSON format.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access to data that can be used by graphs, charts, and other visualization.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013" y="3418338"/>
            <a:ext cx="17430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88" y="3580275"/>
            <a:ext cx="36480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 for additional analysis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 mortality rates of diabetes confounded by the mortality rates of diabetes?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Did those who die of heart disease also have diabetes?</a:t>
            </a:r>
            <a:endParaRPr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Adults with diabetes are nearly twice as likely to have heart disease or stroke as adults without diabetes (NIH)</a:t>
            </a:r>
            <a:endParaRPr sz="1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economic implications in states with higher mortality rates related to diabetes/CVD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specific economic and socioeconomic factors contribute to higher mortality rates?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higher disease prevalence directly correlate with mortality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Chronic Disease Prevalence and Public Health Impact  (CDC)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341775"/>
            <a:ext cx="8368200" cy="3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Chronic Disease:  a condition that lasts 1 year or more and requires ongoing medical attention and/or impacts activities of daily living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heart disease/stroke, cancer, diabetes, obesity, arthritis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Chronic diseases are the leading causes of illness, disability, and death in the United States.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E06666"/>
                </a:solidFill>
              </a:rPr>
              <a:t>$90% of the nation’s $3.8 trillion per year healthcare costs can be attributed to people with chronic diseases and mental health conditions.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in 10 adults in the US have 1 chronic disease, 4 in 10 have two or more.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Treatment of the 7 most common chronic diseases, coupled with productivity losses, will cost the U.S. economy $2 trillion dollars annually - $8,600 per person - by 2030.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Cause?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10"/>
              <a:t>Modifiable risk factors: </a:t>
            </a:r>
            <a:endParaRPr sz="2610"/>
          </a:p>
          <a:p>
            <a:pPr marL="457200" lvl="0" indent="-30732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Tobacco use and exposure to secondhand smoke.</a:t>
            </a:r>
            <a:endParaRPr sz="2610"/>
          </a:p>
          <a:p>
            <a:pPr marL="457200" lvl="0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Poor nutrition, including diets low in fruits and vegetables and high in sodium and saturated fats.</a:t>
            </a:r>
            <a:endParaRPr sz="2610"/>
          </a:p>
          <a:p>
            <a:pPr marL="457200" lvl="0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Physical inactivity.</a:t>
            </a:r>
            <a:endParaRPr sz="2610"/>
          </a:p>
          <a:p>
            <a:pPr marL="457200" lvl="0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Excessive alcohol use</a:t>
            </a:r>
            <a:endParaRPr sz="2610"/>
          </a:p>
          <a:p>
            <a:pPr marL="457200" lvl="0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Adequate sleep</a:t>
            </a:r>
            <a:endParaRPr sz="2610"/>
          </a:p>
          <a:p>
            <a:pPr marL="457200" lvl="0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Regular screenings </a:t>
            </a:r>
            <a:endParaRPr sz="2610"/>
          </a:p>
          <a:p>
            <a:pPr marL="914400" lvl="1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610"/>
              <a:t>Blood pressure </a:t>
            </a:r>
            <a:endParaRPr sz="2610"/>
          </a:p>
          <a:p>
            <a:pPr marL="914400" lvl="1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610"/>
              <a:t>Cholesterol </a:t>
            </a:r>
            <a:endParaRPr sz="2610"/>
          </a:p>
          <a:p>
            <a:pPr marL="914400" lvl="1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610"/>
              <a:t>Fasting Blood sugar and A1c</a:t>
            </a:r>
            <a:endParaRPr sz="261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10"/>
              <a:t>Non-modifiable risk factors:</a:t>
            </a:r>
            <a:endParaRPr sz="2610"/>
          </a:p>
          <a:p>
            <a:pPr marL="457200" lvl="0" indent="-30732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Family history </a:t>
            </a:r>
            <a:endParaRPr sz="261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Prevalence and Public Health Impact  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373875"/>
            <a:ext cx="8368200" cy="3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Diabetes: impaired glucose metabolism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Prevalence of diabetes continues to rise rapidly (WHO)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1980: 108 million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2014: 422 million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Worldwide, between 2000 and 2019, there was a 3% increase in diabetes mortality rates by age (WHO)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US: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11.3% of US population has diabetes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38.0% of US population has prediabetes (CDC)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06666"/>
                </a:solidFill>
              </a:rPr>
              <a:t>1 in 4 US adults with diabetes do not know they have it </a:t>
            </a:r>
            <a:endParaRPr b="1">
              <a:solidFill>
                <a:srgbClr val="E0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estimated 23% of adults are undiagnosed (CDC)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06666"/>
                </a:solidFill>
              </a:rPr>
              <a:t>$1 out of every $4</a:t>
            </a:r>
            <a:r>
              <a:rPr lang="en" b="1"/>
              <a:t> </a:t>
            </a:r>
            <a:r>
              <a:rPr lang="en"/>
              <a:t>in US health care costs is spent on caring for people with diabetes.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Health Burden of Cardiovascular Disease  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Diseases of the Heart = CVD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all types of diseases that affect the heart or blood vessels, including coronary heart disease (clogged arteries), which can cause heart attacks, stroke,  heart failure, and peripheral artery disease.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heart diseases are cardiovascular diseases, but not all cardiovascular diseases are heart disease.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Cardiovascular disease (CVD) remains the </a:t>
            </a:r>
            <a:r>
              <a:rPr lang="en" b="1">
                <a:solidFill>
                  <a:srgbClr val="E06666"/>
                </a:solidFill>
              </a:rPr>
              <a:t>leading cause of death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/>
              <a:t>in the US, accounted for 928,741 deaths in the year 2020.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CVD accounted for </a:t>
            </a:r>
            <a:r>
              <a:rPr lang="en" b="1">
                <a:solidFill>
                  <a:srgbClr val="E06666"/>
                </a:solidFill>
              </a:rPr>
              <a:t>12% of total US health expenditures </a:t>
            </a:r>
            <a:r>
              <a:rPr lang="en"/>
              <a:t>in 2018 to 2019- more than any major diagnostic group.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Chronic Disease Indicators (CDI) dataset was used to extrapolate the visualizations that follow.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124 indicators were defined to uniformly report and collect chronic disease data across all states and territories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collected by: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Centers for Disease Control and Prevention, National Center for Chronic Disease Prevention and Health Promotion, Division of Population Health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of current analysis: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Mortality from diseases of the heart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Mortality due to diabetes reported as any listed cause of death.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Diseases of the Heart- Plotly 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7728950" y="47765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Tye Smith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t="19485" r="1263" b="10647"/>
          <a:stretch/>
        </p:blipFill>
        <p:spPr>
          <a:xfrm>
            <a:off x="36175" y="1144125"/>
            <a:ext cx="9007402" cy="36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141400" y="1622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Bar Chart-D3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7120925" y="4431400"/>
            <a:ext cx="203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Tye Smith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t="14901" r="6200" b="34447"/>
          <a:stretch/>
        </p:blipFill>
        <p:spPr>
          <a:xfrm>
            <a:off x="58425" y="749725"/>
            <a:ext cx="9027149" cy="429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Analysis Based on Population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7341000" cy="22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7120925" y="4431400"/>
            <a:ext cx="203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50" y="1489825"/>
            <a:ext cx="8071825" cy="319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704</Words>
  <Application>Microsoft Macintosh PowerPoint</Application>
  <PresentationFormat>On-screen Show (16:9)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Roboto Slab</vt:lpstr>
      <vt:lpstr>Roboto</vt:lpstr>
      <vt:lpstr>Marina</vt:lpstr>
      <vt:lpstr>Chronic Disease Mortality in the United States</vt:lpstr>
      <vt:lpstr>Chronic Disease Prevalence and Public Health Impact  (CDC)</vt:lpstr>
      <vt:lpstr>The Cause?</vt:lpstr>
      <vt:lpstr>Diabetes Prevalence and Public Health Impact  </vt:lpstr>
      <vt:lpstr>Public Health Burden of Cardiovascular Disease  </vt:lpstr>
      <vt:lpstr>The Data </vt:lpstr>
      <vt:lpstr>Diseases of the Heart- Plotly </vt:lpstr>
      <vt:lpstr>Diabetes Bar Chart-D3</vt:lpstr>
      <vt:lpstr>Diabetes Analysis Based on Population</vt:lpstr>
      <vt:lpstr>Cardiovascular Disease Analysis Based on Population </vt:lpstr>
      <vt:lpstr>Mortality Rate by Cardiovascular Disease </vt:lpstr>
      <vt:lpstr>Mortality Rate by Diabetes Disease</vt:lpstr>
      <vt:lpstr>Mortality Rates of Diabetes Based on Gender</vt:lpstr>
      <vt:lpstr>Mortality Rates of Cardiovascular Disease Based on Gender</vt:lpstr>
      <vt:lpstr>Flask API</vt:lpstr>
      <vt:lpstr>Opportunities for additional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Disease Mortality in the United States</dc:title>
  <cp:lastModifiedBy>Emily Curlin</cp:lastModifiedBy>
  <cp:revision>3</cp:revision>
  <dcterms:modified xsi:type="dcterms:W3CDTF">2023-07-13T23:13:05Z</dcterms:modified>
</cp:coreProperties>
</file>