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4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D914-9EAF-4124-815A-80381D84E3C0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D5BA-ED89-4348-90E6-B5AC072DF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Ordering Problem </a:t>
            </a:r>
            <a:r>
              <a:rPr lang="en-US" dirty="0" err="1"/>
              <a:t>Análises</a:t>
            </a:r>
            <a:r>
              <a:rPr lang="en-US" dirty="0"/>
              <a:t> de </a:t>
            </a:r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</a:t>
            </a:r>
            <a:r>
              <a:rPr lang="en-US" dirty="0" err="1"/>
              <a:t>Pierezan</a:t>
            </a:r>
            <a:r>
              <a:rPr lang="en-US" dirty="0"/>
              <a:t> </a:t>
            </a:r>
            <a:r>
              <a:rPr lang="en-US" dirty="0" err="1"/>
              <a:t>Magalhães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– </a:t>
            </a:r>
            <a:r>
              <a:rPr lang="en-US" dirty="0" err="1"/>
              <a:t>Análise</a:t>
            </a:r>
            <a:r>
              <a:rPr lang="en-US" dirty="0"/>
              <a:t> Tempo </a:t>
            </a:r>
            <a:r>
              <a:rPr lang="en-US" dirty="0" err="1"/>
              <a:t>Limite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Análise</a:t>
            </a:r>
            <a:r>
              <a:rPr lang="en-US" sz="1800" dirty="0"/>
              <a:t> </a:t>
            </a:r>
            <a:r>
              <a:rPr lang="en-US" sz="1800" dirty="0" err="1"/>
              <a:t>limitada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85 </a:t>
            </a:r>
            <a:r>
              <a:rPr lang="en-US" sz="1800" dirty="0" err="1"/>
              <a:t>segundos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imcorporada</a:t>
            </a:r>
            <a:r>
              <a:rPr lang="en-US" sz="1800" dirty="0"/>
              <a:t> </a:t>
            </a:r>
            <a:r>
              <a:rPr lang="en-US" sz="1800" dirty="0" err="1"/>
              <a:t>nessa</a:t>
            </a:r>
            <a:r>
              <a:rPr lang="en-US" sz="1800" dirty="0"/>
              <a:t> </a:t>
            </a:r>
            <a:r>
              <a:rPr lang="en-US" sz="1800" dirty="0" err="1"/>
              <a:t>análise</a:t>
            </a:r>
            <a:r>
              <a:rPr lang="en-US" sz="1800" dirty="0"/>
              <a:t> um novo </a:t>
            </a:r>
            <a:r>
              <a:rPr lang="en-US" sz="1800" dirty="0" err="1"/>
              <a:t>algoritmo</a:t>
            </a:r>
            <a:r>
              <a:rPr lang="en-US" sz="1800" dirty="0"/>
              <a:t> : o </a:t>
            </a:r>
            <a:r>
              <a:rPr lang="en-US" sz="1800" dirty="0" err="1"/>
              <a:t>algoritmo</a:t>
            </a:r>
            <a:r>
              <a:rPr lang="en-US" sz="1800" dirty="0"/>
              <a:t> Basic (</a:t>
            </a:r>
            <a:r>
              <a:rPr lang="en-US" sz="1800" dirty="0" err="1"/>
              <a:t>matricial</a:t>
            </a:r>
            <a:r>
              <a:rPr lang="en-US" sz="1800" dirty="0"/>
              <a:t>) &lt;O(n^2,O(n)&gt;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Estratégia</a:t>
            </a:r>
            <a:r>
              <a:rPr lang="en-US" sz="1800" dirty="0"/>
              <a:t> First </a:t>
            </a:r>
            <a:r>
              <a:rPr lang="en-US" sz="1800" dirty="0" err="1"/>
              <a:t>roda</a:t>
            </a:r>
            <a:r>
              <a:rPr lang="en-US" sz="1800" dirty="0"/>
              <a:t> </a:t>
            </a:r>
            <a:r>
              <a:rPr lang="en-US" sz="1800" dirty="0" err="1"/>
              <a:t>muito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vezes</a:t>
            </a:r>
            <a:r>
              <a:rPr lang="en-US" sz="1800" dirty="0"/>
              <a:t> </a:t>
            </a:r>
            <a:r>
              <a:rPr lang="en-US" sz="1800" dirty="0" err="1"/>
              <a:t>gerando</a:t>
            </a:r>
            <a:r>
              <a:rPr lang="en-US" sz="1800" dirty="0"/>
              <a:t> </a:t>
            </a:r>
            <a:r>
              <a:rPr lang="en-US" sz="1800" dirty="0" err="1"/>
              <a:t>melhores</a:t>
            </a:r>
            <a:r>
              <a:rPr lang="en-US" sz="1800" dirty="0"/>
              <a:t> </a:t>
            </a:r>
            <a:r>
              <a:rPr lang="en-US" sz="1800" dirty="0" err="1"/>
              <a:t>soluções</a:t>
            </a:r>
            <a:r>
              <a:rPr lang="en-US" sz="1800" dirty="0"/>
              <a:t> (</a:t>
            </a:r>
            <a:r>
              <a:rPr lang="en-US" sz="1800" dirty="0" err="1"/>
              <a:t>Diversificação</a:t>
            </a:r>
            <a:r>
              <a:rPr lang="en-US" sz="1800" dirty="0"/>
              <a:t>).</a:t>
            </a:r>
          </a:p>
          <a:p>
            <a:pPr>
              <a:buFontTx/>
              <a:buChar char="-"/>
            </a:pPr>
            <a:r>
              <a:rPr lang="en-US" sz="1800" dirty="0" err="1"/>
              <a:t>Estratégia</a:t>
            </a:r>
            <a:r>
              <a:rPr lang="en-US" sz="1800" dirty="0"/>
              <a:t> Best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apresenta</a:t>
            </a:r>
            <a:r>
              <a:rPr lang="en-US" sz="1800" dirty="0"/>
              <a:t> </a:t>
            </a:r>
            <a:r>
              <a:rPr lang="en-US" sz="1800" dirty="0" err="1"/>
              <a:t>média</a:t>
            </a:r>
            <a:r>
              <a:rPr lang="en-US" sz="1800" dirty="0"/>
              <a:t> </a:t>
            </a:r>
            <a:r>
              <a:rPr lang="en-US" sz="1800" dirty="0" err="1"/>
              <a:t>melhor</a:t>
            </a:r>
            <a:r>
              <a:rPr lang="en-US" sz="1800" dirty="0"/>
              <a:t> que as </a:t>
            </a:r>
            <a:r>
              <a:rPr lang="en-US" sz="1800" dirty="0" err="1"/>
              <a:t>demais</a:t>
            </a:r>
            <a:r>
              <a:rPr lang="en-US" sz="1800" dirty="0"/>
              <a:t> (</a:t>
            </a:r>
            <a:r>
              <a:rPr lang="en-US" sz="1800" dirty="0" err="1"/>
              <a:t>Pouca</a:t>
            </a:r>
            <a:r>
              <a:rPr lang="en-US" sz="1800" dirty="0"/>
              <a:t> </a:t>
            </a:r>
            <a:r>
              <a:rPr lang="en-US" sz="1800" dirty="0" err="1"/>
              <a:t>Intensificação</a:t>
            </a:r>
            <a:r>
              <a:rPr lang="en-US" sz="1800" dirty="0"/>
              <a:t>).</a:t>
            </a:r>
          </a:p>
          <a:p>
            <a:pPr>
              <a:buFontTx/>
              <a:buChar char="-"/>
            </a:pPr>
            <a:r>
              <a:rPr lang="pt-BR" sz="1800" dirty="0"/>
              <a:t>Algoritmos </a:t>
            </a:r>
            <a:r>
              <a:rPr lang="pt-BR" sz="1800" dirty="0" err="1"/>
              <a:t>Tree</a:t>
            </a:r>
            <a:r>
              <a:rPr lang="pt-BR" sz="1800" dirty="0"/>
              <a:t> e </a:t>
            </a:r>
            <a:r>
              <a:rPr lang="pt-BR" sz="1800" dirty="0" err="1"/>
              <a:t>Array</a:t>
            </a:r>
            <a:r>
              <a:rPr lang="pt-BR" sz="1800" dirty="0"/>
              <a:t> são muito sensíveis a densidade. (Overhead)</a:t>
            </a:r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/>
              <a:t>Para instâncias densas (50% 100%), Basic é melhor. para instâncias menos densas (1% - 10%) </a:t>
            </a:r>
            <a:r>
              <a:rPr lang="pt-BR" sz="1800" dirty="0" err="1"/>
              <a:t>Arary</a:t>
            </a:r>
            <a:r>
              <a:rPr lang="pt-BR" sz="1800" dirty="0"/>
              <a:t> BS é melhor.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751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– N Run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Análise</a:t>
            </a:r>
            <a:r>
              <a:rPr lang="en-US" sz="1800" dirty="0"/>
              <a:t> N Run</a:t>
            </a:r>
          </a:p>
          <a:p>
            <a:pPr marL="0" indent="0">
              <a:buNone/>
            </a:pPr>
            <a:r>
              <a:rPr lang="en-US" sz="1800" dirty="0"/>
              <a:t>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busca</a:t>
            </a:r>
            <a:r>
              <a:rPr lang="en-US" sz="1800" dirty="0"/>
              <a:t> local e </a:t>
            </a:r>
            <a:r>
              <a:rPr lang="en-US" sz="1800" dirty="0" err="1"/>
              <a:t>estratégias</a:t>
            </a:r>
            <a:r>
              <a:rPr lang="en-US" sz="1800" dirty="0"/>
              <a:t>, </a:t>
            </a:r>
            <a:r>
              <a:rPr lang="en-US" sz="1800" dirty="0" err="1"/>
              <a:t>rodar</a:t>
            </a:r>
            <a:r>
              <a:rPr lang="en-US" sz="1800" dirty="0"/>
              <a:t> N </a:t>
            </a:r>
            <a:r>
              <a:rPr lang="en-US" sz="1800" dirty="0" err="1"/>
              <a:t>buscas</a:t>
            </a:r>
            <a:r>
              <a:rPr lang="en-US" sz="1800" dirty="0"/>
              <a:t> </a:t>
            </a:r>
            <a:r>
              <a:rPr lang="en-US" sz="1800" dirty="0" err="1"/>
              <a:t>locais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da </a:t>
            </a: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sequência</a:t>
            </a:r>
            <a:r>
              <a:rPr lang="en-US" sz="1800" dirty="0"/>
              <a:t> de </a:t>
            </a:r>
            <a:r>
              <a:rPr lang="en-US" sz="1800" dirty="0" err="1"/>
              <a:t>soluções</a:t>
            </a:r>
            <a:r>
              <a:rPr lang="en-US" sz="1800" dirty="0"/>
              <a:t> </a:t>
            </a:r>
            <a:r>
              <a:rPr lang="en-US" sz="1800" dirty="0" err="1"/>
              <a:t>aletoriamente</a:t>
            </a:r>
            <a:r>
              <a:rPr lang="en-US" sz="1800" dirty="0"/>
              <a:t> </a:t>
            </a:r>
            <a:r>
              <a:rPr lang="en-US" sz="1800" dirty="0" err="1"/>
              <a:t>geradas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Análise</a:t>
            </a:r>
            <a:r>
              <a:rPr lang="en-US" sz="1800" dirty="0"/>
              <a:t> 1 Run (1R)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Comparação</a:t>
            </a:r>
            <a:r>
              <a:rPr lang="en-US" sz="1800" dirty="0"/>
              <a:t> com </a:t>
            </a:r>
            <a:r>
              <a:rPr lang="en-US" sz="1800" dirty="0" err="1"/>
              <a:t>soluções</a:t>
            </a:r>
            <a:r>
              <a:rPr lang="en-US" sz="1800" dirty="0"/>
              <a:t> da literature.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err="1"/>
              <a:t>Diferença</a:t>
            </a:r>
            <a:r>
              <a:rPr lang="en-US" sz="1800" dirty="0"/>
              <a:t> </a:t>
            </a:r>
            <a:r>
              <a:rPr lang="en-US" sz="1800" dirty="0" err="1"/>
              <a:t>significante</a:t>
            </a:r>
            <a:r>
              <a:rPr lang="en-US" sz="1800" dirty="0"/>
              <a:t> entre tempos.</a:t>
            </a:r>
          </a:p>
          <a:p>
            <a:pPr>
              <a:buFontTx/>
              <a:buChar char="-"/>
            </a:pPr>
            <a:r>
              <a:rPr lang="en-US" sz="1800" dirty="0" err="1"/>
              <a:t>Funções</a:t>
            </a:r>
            <a:r>
              <a:rPr lang="en-US" sz="1800" dirty="0"/>
              <a:t> </a:t>
            </a:r>
            <a:r>
              <a:rPr lang="en-US" sz="1800" dirty="0" err="1"/>
              <a:t>objetivos</a:t>
            </a:r>
            <a:r>
              <a:rPr lang="en-US" sz="1800" dirty="0"/>
              <a:t> </a:t>
            </a:r>
            <a:r>
              <a:rPr lang="en-US" sz="1800" dirty="0" err="1"/>
              <a:t>próximas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39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– </a:t>
            </a:r>
            <a:r>
              <a:rPr lang="en-US" dirty="0" err="1"/>
              <a:t>Vizinhança</a:t>
            </a:r>
            <a:r>
              <a:rPr lang="en-US" dirty="0"/>
              <a:t> de 2a </a:t>
            </a:r>
            <a:r>
              <a:rPr lang="en-US" dirty="0" err="1"/>
              <a:t>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Double Insert(</a:t>
            </a:r>
            <a:r>
              <a:rPr lang="en-US" sz="1800" dirty="0" err="1"/>
              <a:t>v,u,v</a:t>
            </a:r>
            <a:r>
              <a:rPr lang="en-US" sz="1800" dirty="0"/>
              <a:t>´, u´) (DI)</a:t>
            </a:r>
          </a:p>
          <a:p>
            <a:pPr marL="0" indent="0">
              <a:buNone/>
            </a:pP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calculada</a:t>
            </a:r>
            <a:r>
              <a:rPr lang="en-US" sz="1800" dirty="0"/>
              <a:t> de forma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eficiente</a:t>
            </a:r>
            <a:r>
              <a:rPr lang="en-US" sz="1800" dirty="0"/>
              <a:t> </a:t>
            </a:r>
            <a:r>
              <a:rPr lang="en-US" sz="1800" dirty="0" err="1"/>
              <a:t>tendo</a:t>
            </a:r>
            <a:r>
              <a:rPr lang="en-US" sz="1800" dirty="0"/>
              <a:t> </a:t>
            </a:r>
            <a:r>
              <a:rPr lang="en-US" sz="1800" dirty="0" err="1"/>
              <a:t>Delta_Cost_Insert</a:t>
            </a:r>
            <a:r>
              <a:rPr lang="en-US" sz="1800" dirty="0"/>
              <a:t>(,).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Características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 err="1"/>
              <a:t>Pi_inv</a:t>
            </a:r>
            <a:r>
              <a:rPr lang="en-US" sz="1800" dirty="0"/>
              <a:t>(v) &lt; </a:t>
            </a:r>
            <a:r>
              <a:rPr lang="en-US" sz="1800" dirty="0" err="1"/>
              <a:t>Pi_inv</a:t>
            </a:r>
            <a:r>
              <a:rPr lang="en-US" sz="1800" dirty="0"/>
              <a:t>(u´) &lt;= </a:t>
            </a:r>
            <a:r>
              <a:rPr lang="en-US" sz="1800" dirty="0" err="1"/>
              <a:t>Pi_inv</a:t>
            </a:r>
            <a:r>
              <a:rPr lang="en-US" sz="1800" dirty="0"/>
              <a:t>(v´) &lt; </a:t>
            </a:r>
            <a:r>
              <a:rPr lang="en-US" sz="1800" dirty="0" err="1"/>
              <a:t>Pi_inv</a:t>
            </a:r>
            <a:r>
              <a:rPr lang="en-US" sz="1800" dirty="0"/>
              <a:t>(u).  (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generalizado</a:t>
            </a:r>
            <a:r>
              <a:rPr lang="en-US" sz="1800" dirty="0"/>
              <a:t> para </a:t>
            </a:r>
            <a:r>
              <a:rPr lang="en-US" sz="1800" dirty="0" err="1"/>
              <a:t>outras</a:t>
            </a:r>
            <a:r>
              <a:rPr lang="en-US" sz="1800" dirty="0"/>
              <a:t> </a:t>
            </a:r>
            <a:r>
              <a:rPr lang="en-US" sz="1800" dirty="0" err="1"/>
              <a:t>configurações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W(</a:t>
            </a:r>
            <a:r>
              <a:rPr lang="en-US" sz="1800" dirty="0" err="1"/>
              <a:t>u,v</a:t>
            </a:r>
            <a:r>
              <a:rPr lang="en-US" sz="1800" dirty="0"/>
              <a:t>) &gt; 0</a:t>
            </a:r>
          </a:p>
          <a:p>
            <a:pPr marL="0" indent="0">
              <a:buNone/>
            </a:pPr>
            <a:r>
              <a:rPr lang="en-US" sz="1800" dirty="0" err="1"/>
              <a:t>Delta_Cost_DI</a:t>
            </a:r>
            <a:r>
              <a:rPr lang="en-US" sz="1800" dirty="0"/>
              <a:t>(</a:t>
            </a:r>
            <a:r>
              <a:rPr lang="en-US" sz="1800" dirty="0" err="1"/>
              <a:t>v,u,v´,u</a:t>
            </a:r>
            <a:r>
              <a:rPr lang="en-US" sz="1800" dirty="0"/>
              <a:t>´) = </a:t>
            </a:r>
            <a:r>
              <a:rPr lang="en-US" sz="1800" dirty="0" err="1"/>
              <a:t>Delta_Cost_I</a:t>
            </a:r>
            <a:r>
              <a:rPr lang="en-US" sz="1800" dirty="0"/>
              <a:t> (</a:t>
            </a:r>
            <a:r>
              <a:rPr lang="en-US" sz="1800" dirty="0" err="1"/>
              <a:t>v,v</a:t>
            </a:r>
            <a:r>
              <a:rPr lang="en-US" sz="1800" dirty="0"/>
              <a:t>´) + </a:t>
            </a:r>
            <a:r>
              <a:rPr lang="en-US" sz="1800" dirty="0" err="1"/>
              <a:t>Delta_Cost_I</a:t>
            </a:r>
            <a:r>
              <a:rPr lang="en-US" sz="1800" dirty="0"/>
              <a:t>(</a:t>
            </a:r>
            <a:r>
              <a:rPr lang="en-US" sz="1800" dirty="0" err="1"/>
              <a:t>u,u</a:t>
            </a:r>
            <a:r>
              <a:rPr lang="en-US" sz="1800" dirty="0"/>
              <a:t>´) + W(</a:t>
            </a:r>
            <a:r>
              <a:rPr lang="en-US" sz="1800" dirty="0" err="1"/>
              <a:t>u,v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Estratégia</a:t>
            </a:r>
            <a:r>
              <a:rPr lang="en-US" sz="1800" dirty="0"/>
              <a:t> que </a:t>
            </a:r>
            <a:r>
              <a:rPr lang="en-US" sz="1800" dirty="0" err="1"/>
              <a:t>busca</a:t>
            </a:r>
            <a:r>
              <a:rPr lang="en-US" sz="1800" dirty="0"/>
              <a:t> </a:t>
            </a:r>
            <a:r>
              <a:rPr lang="en-US" sz="1800" dirty="0" err="1"/>
              <a:t>intensificação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Na </a:t>
            </a:r>
            <a:r>
              <a:rPr lang="en-US" sz="1800" dirty="0" err="1"/>
              <a:t>prática</a:t>
            </a:r>
            <a:r>
              <a:rPr lang="en-US" sz="1800" dirty="0"/>
              <a:t>, </a:t>
            </a:r>
            <a:r>
              <a:rPr lang="en-US" sz="1800" dirty="0" err="1"/>
              <a:t>temos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Variable Neighborhood Search (VNS).</a:t>
            </a:r>
          </a:p>
        </p:txBody>
      </p:sp>
    </p:spTree>
    <p:extLst>
      <p:ext uri="{BB962C8B-B14F-4D97-AF65-F5344CB8AC3E}">
        <p14:creationId xmlns:p14="http://schemas.microsoft.com/office/powerpoint/2010/main" val="331361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Implementação</a:t>
            </a:r>
            <a:r>
              <a:rPr lang="en-US" sz="1800" dirty="0"/>
              <a:t> </a:t>
            </a:r>
            <a:r>
              <a:rPr lang="en-US" sz="1800" dirty="0" err="1"/>
              <a:t>eficiente</a:t>
            </a:r>
            <a:r>
              <a:rPr lang="en-US" sz="1800" dirty="0"/>
              <a:t> de </a:t>
            </a:r>
            <a:r>
              <a:rPr lang="en-US" sz="1800" dirty="0" err="1"/>
              <a:t>algoritmos</a:t>
            </a:r>
            <a:r>
              <a:rPr lang="en-US" sz="1800" dirty="0"/>
              <a:t> </a:t>
            </a:r>
            <a:r>
              <a:rPr lang="en-US" sz="1800" dirty="0" err="1"/>
              <a:t>baseados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List (</a:t>
            </a:r>
            <a:r>
              <a:rPr lang="en-US" sz="1800" dirty="0" err="1"/>
              <a:t>Algoritmos</a:t>
            </a:r>
            <a:r>
              <a:rPr lang="en-US" sz="1800" dirty="0"/>
              <a:t> Array)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Análise</a:t>
            </a:r>
            <a:r>
              <a:rPr lang="en-US" sz="1800" dirty="0"/>
              <a:t> das </a:t>
            </a:r>
            <a:r>
              <a:rPr lang="en-US" sz="1800" dirty="0" err="1"/>
              <a:t>estratégias</a:t>
            </a:r>
            <a:r>
              <a:rPr lang="en-US" sz="1800" dirty="0"/>
              <a:t> Best Move e First Move.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Novo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baseado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árvore</a:t>
            </a:r>
            <a:r>
              <a:rPr lang="en-US" sz="1800" dirty="0"/>
              <a:t> </a:t>
            </a:r>
            <a:r>
              <a:rPr lang="en-US" sz="1800" dirty="0" err="1"/>
              <a:t>binária</a:t>
            </a:r>
            <a:r>
              <a:rPr lang="en-US" sz="1800" dirty="0"/>
              <a:t> </a:t>
            </a:r>
            <a:r>
              <a:rPr lang="en-US" sz="1800" dirty="0" err="1"/>
              <a:t>balançeada</a:t>
            </a:r>
            <a:r>
              <a:rPr lang="en-US" sz="1800" dirty="0"/>
              <a:t> de </a:t>
            </a:r>
            <a:r>
              <a:rPr lang="en-US" sz="1800" dirty="0" err="1"/>
              <a:t>busca</a:t>
            </a:r>
            <a:r>
              <a:rPr lang="en-US" sz="1800" dirty="0"/>
              <a:t>, </a:t>
            </a:r>
            <a:r>
              <a:rPr lang="en-US" sz="1800" dirty="0" err="1"/>
              <a:t>utilizando</a:t>
            </a:r>
            <a:r>
              <a:rPr lang="en-US" sz="1800" dirty="0"/>
              <a:t> </a:t>
            </a:r>
            <a:r>
              <a:rPr lang="en-US" sz="1800" dirty="0" err="1"/>
              <a:t>conceitos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conhecidos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Proposta</a:t>
            </a:r>
            <a:r>
              <a:rPr lang="en-US" sz="1800" dirty="0"/>
              <a:t> de </a:t>
            </a:r>
            <a:r>
              <a:rPr lang="en-US" sz="1800" dirty="0" err="1"/>
              <a:t>viznhanças</a:t>
            </a:r>
            <a:r>
              <a:rPr lang="en-US" sz="1800" dirty="0"/>
              <a:t> </a:t>
            </a:r>
            <a:r>
              <a:rPr lang="en-US" sz="1800" dirty="0" err="1"/>
              <a:t>baseadas</a:t>
            </a:r>
            <a:r>
              <a:rPr lang="en-US" sz="1800" dirty="0"/>
              <a:t> </a:t>
            </a:r>
            <a:r>
              <a:rPr lang="en-US" sz="1800" dirty="0" err="1"/>
              <a:t>nas</a:t>
            </a:r>
            <a:r>
              <a:rPr lang="en-US" sz="1800" dirty="0"/>
              <a:t> </a:t>
            </a:r>
            <a:r>
              <a:rPr lang="en-US" sz="1800" dirty="0" err="1"/>
              <a:t>ideias</a:t>
            </a:r>
            <a:r>
              <a:rPr lang="en-US" sz="1800" dirty="0"/>
              <a:t> de Double Insert.</a:t>
            </a:r>
          </a:p>
        </p:txBody>
      </p:sp>
    </p:spTree>
    <p:extLst>
      <p:ext uri="{BB962C8B-B14F-4D97-AF65-F5344CB8AC3E}">
        <p14:creationId xmlns:p14="http://schemas.microsoft.com/office/powerpoint/2010/main" val="127541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Implementar</a:t>
            </a:r>
            <a:r>
              <a:rPr lang="en-US" sz="1800" dirty="0"/>
              <a:t>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eficiente</a:t>
            </a:r>
            <a:r>
              <a:rPr lang="en-US" sz="1800" dirty="0"/>
              <a:t> para </a:t>
            </a:r>
            <a:r>
              <a:rPr lang="en-US" sz="1800" dirty="0" err="1"/>
              <a:t>explorar</a:t>
            </a:r>
            <a:r>
              <a:rPr lang="en-US" sz="1800" dirty="0"/>
              <a:t> </a:t>
            </a:r>
            <a:r>
              <a:rPr lang="en-US" sz="1800" dirty="0" err="1"/>
              <a:t>vizinhanças</a:t>
            </a:r>
            <a:r>
              <a:rPr lang="en-US" sz="1800" dirty="0"/>
              <a:t> de </a:t>
            </a:r>
            <a:r>
              <a:rPr lang="en-US" sz="1800" dirty="0" err="1"/>
              <a:t>segunda</a:t>
            </a:r>
            <a:r>
              <a:rPr lang="en-US" sz="1800" dirty="0"/>
              <a:t> </a:t>
            </a:r>
            <a:r>
              <a:rPr lang="en-US" sz="1800" dirty="0" err="1"/>
              <a:t>ordem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Analisar</a:t>
            </a:r>
            <a:r>
              <a:rPr lang="en-US" sz="1800" dirty="0"/>
              <a:t> </a:t>
            </a:r>
            <a:r>
              <a:rPr lang="en-US" sz="1800" dirty="0" err="1"/>
              <a:t>possibilidade</a:t>
            </a:r>
            <a:r>
              <a:rPr lang="en-US" sz="1800" dirty="0"/>
              <a:t> de </a:t>
            </a:r>
            <a:r>
              <a:rPr lang="en-US" sz="1800" dirty="0" err="1"/>
              <a:t>uso</a:t>
            </a:r>
            <a:r>
              <a:rPr lang="en-US" sz="1800" dirty="0"/>
              <a:t> de query´s split e join no </a:t>
            </a:r>
            <a:r>
              <a:rPr lang="en-US" sz="1800" dirty="0" err="1"/>
              <a:t>algoritmo</a:t>
            </a:r>
            <a:r>
              <a:rPr lang="en-US" sz="1800" dirty="0"/>
              <a:t> TREE.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Utilizar</a:t>
            </a:r>
            <a:r>
              <a:rPr lang="en-US" sz="1800" dirty="0"/>
              <a:t> </a:t>
            </a:r>
            <a:r>
              <a:rPr lang="en-US" sz="1800" dirty="0" err="1"/>
              <a:t>conceito</a:t>
            </a:r>
            <a:r>
              <a:rPr lang="en-US" sz="1800" dirty="0"/>
              <a:t> de </a:t>
            </a:r>
            <a:r>
              <a:rPr lang="en-US" sz="1800" dirty="0" err="1"/>
              <a:t>distância</a:t>
            </a:r>
            <a:r>
              <a:rPr lang="en-US" sz="1800" dirty="0"/>
              <a:t> entre </a:t>
            </a:r>
            <a:r>
              <a:rPr lang="en-US" sz="1800" dirty="0" err="1"/>
              <a:t>soluções</a:t>
            </a:r>
            <a:r>
              <a:rPr lang="en-US" sz="1800" dirty="0"/>
              <a:t> para </a:t>
            </a:r>
            <a:r>
              <a:rPr lang="en-US" sz="1800" dirty="0" err="1"/>
              <a:t>ter</a:t>
            </a:r>
            <a:r>
              <a:rPr lang="en-US" sz="1800" dirty="0"/>
              <a:t> </a:t>
            </a:r>
            <a:r>
              <a:rPr lang="en-US" sz="1800" dirty="0" err="1"/>
              <a:t>métrica</a:t>
            </a:r>
            <a:r>
              <a:rPr lang="en-US" sz="1800" dirty="0"/>
              <a:t> de </a:t>
            </a:r>
            <a:r>
              <a:rPr lang="en-US" sz="1800" dirty="0" err="1"/>
              <a:t>diversidade</a:t>
            </a:r>
            <a:r>
              <a:rPr lang="en-US" sz="1800" dirty="0"/>
              <a:t> de um </a:t>
            </a:r>
            <a:r>
              <a:rPr lang="en-US" sz="1800" dirty="0" err="1"/>
              <a:t>algoritmo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Existe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definição</a:t>
            </a:r>
            <a:r>
              <a:rPr lang="en-US" sz="1800" dirty="0"/>
              <a:t> natural de </a:t>
            </a:r>
            <a:r>
              <a:rPr lang="en-US" sz="1800" dirty="0" err="1"/>
              <a:t>distância</a:t>
            </a:r>
            <a:r>
              <a:rPr lang="en-US" sz="1800" dirty="0"/>
              <a:t> entre </a:t>
            </a:r>
            <a:r>
              <a:rPr lang="en-US" sz="1800" dirty="0" err="1"/>
              <a:t>ordenações</a:t>
            </a:r>
            <a:r>
              <a:rPr lang="en-US" sz="1800" dirty="0"/>
              <a:t> </a:t>
            </a:r>
            <a:r>
              <a:rPr lang="en-US" sz="1800" dirty="0" err="1"/>
              <a:t>topológicas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03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Este trabalho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inspirado</a:t>
            </a:r>
            <a:r>
              <a:rPr lang="en-US" dirty="0"/>
              <a:t> no </a:t>
            </a:r>
            <a:r>
              <a:rPr lang="en-US" dirty="0" err="1"/>
              <a:t>artigo</a:t>
            </a:r>
            <a:r>
              <a:rPr lang="en-US" dirty="0"/>
              <a:t> de </a:t>
            </a:r>
            <a:r>
              <a:rPr lang="en-US" dirty="0" err="1"/>
              <a:t>Sakuraba&amp;Yagura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especial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LIST e TREE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análises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aspéctos</a:t>
            </a:r>
            <a:r>
              <a:rPr lang="en-US" dirty="0"/>
              <a:t> </a:t>
            </a:r>
            <a:r>
              <a:rPr lang="en-US" dirty="0" err="1"/>
              <a:t>envolvendo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Instâncias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Algoritmos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r>
              <a:rPr lang="en-US" dirty="0"/>
              <a:t> de </a:t>
            </a:r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Vizinhanças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com Insert(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6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C++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7404"/>
            <a:ext cx="4704762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Análises</a:t>
            </a:r>
            <a:r>
              <a:rPr lang="en-US" sz="1800" dirty="0"/>
              <a:t> que </a:t>
            </a:r>
            <a:r>
              <a:rPr lang="en-US" sz="1800" dirty="0" err="1"/>
              <a:t>foram</a:t>
            </a:r>
            <a:r>
              <a:rPr lang="en-US" sz="1800" dirty="0"/>
              <a:t> </a:t>
            </a:r>
            <a:r>
              <a:rPr lang="en-US" sz="1800" dirty="0" err="1"/>
              <a:t>feitas</a:t>
            </a:r>
            <a:r>
              <a:rPr lang="en-US" sz="1800" dirty="0"/>
              <a:t> para as </a:t>
            </a:r>
            <a:r>
              <a:rPr lang="en-US" sz="1800" dirty="0" err="1"/>
              <a:t>instâncias</a:t>
            </a:r>
            <a:r>
              <a:rPr lang="en-US" sz="1800" dirty="0"/>
              <a:t> (N </a:t>
            </a:r>
            <a:r>
              <a:rPr lang="en-US" sz="1800" dirty="0" err="1"/>
              <a:t>em</a:t>
            </a:r>
            <a:r>
              <a:rPr lang="en-US" sz="1800" dirty="0"/>
              <a:t> [500,4000]) :</a:t>
            </a:r>
          </a:p>
          <a:p>
            <a:pPr>
              <a:buFontTx/>
              <a:buChar char="-"/>
            </a:pPr>
            <a:r>
              <a:rPr lang="en-US" sz="1800" dirty="0" err="1"/>
              <a:t>Redução</a:t>
            </a:r>
            <a:r>
              <a:rPr lang="en-US" sz="1800" dirty="0"/>
              <a:t> do </a:t>
            </a:r>
            <a:r>
              <a:rPr lang="en-US" sz="1800" dirty="0" err="1"/>
              <a:t>grafo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Remoção</a:t>
            </a:r>
            <a:r>
              <a:rPr lang="en-US" sz="1800" dirty="0"/>
              <a:t> de </a:t>
            </a:r>
            <a:r>
              <a:rPr lang="en-US" sz="1800" dirty="0" err="1"/>
              <a:t>arestas</a:t>
            </a:r>
            <a:r>
              <a:rPr lang="en-US" sz="1800" dirty="0"/>
              <a:t> v -&gt; u e u -&gt; v. Para </a:t>
            </a:r>
            <a:r>
              <a:rPr lang="en-US" sz="1800" dirty="0" err="1"/>
              <a:t>grafos</a:t>
            </a:r>
            <a:r>
              <a:rPr lang="en-US" sz="1800" dirty="0"/>
              <a:t> </a:t>
            </a:r>
            <a:r>
              <a:rPr lang="en-US" sz="1800" dirty="0" err="1"/>
              <a:t>densos</a:t>
            </a:r>
            <a:r>
              <a:rPr lang="en-US" sz="1800" dirty="0"/>
              <a:t> </a:t>
            </a:r>
            <a:r>
              <a:rPr lang="en-US" sz="1800" dirty="0" err="1"/>
              <a:t>gera</a:t>
            </a:r>
            <a:r>
              <a:rPr lang="en-US" sz="1800" dirty="0"/>
              <a:t> </a:t>
            </a:r>
            <a:r>
              <a:rPr lang="en-US" sz="1800" dirty="0" err="1"/>
              <a:t>redução</a:t>
            </a:r>
            <a:r>
              <a:rPr lang="en-US" sz="1800" dirty="0"/>
              <a:t> de </a:t>
            </a:r>
            <a:r>
              <a:rPr lang="en-US" sz="1800" dirty="0" err="1"/>
              <a:t>aproximadamente</a:t>
            </a:r>
            <a:r>
              <a:rPr lang="en-US" sz="1800" dirty="0"/>
              <a:t> 50% do 	</a:t>
            </a:r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arestas</a:t>
            </a:r>
            <a:r>
              <a:rPr lang="en-US" sz="1800" dirty="0"/>
              <a:t>.</a:t>
            </a:r>
          </a:p>
          <a:p>
            <a:pPr>
              <a:buFontTx/>
              <a:buChar char="-"/>
            </a:pPr>
            <a:r>
              <a:rPr lang="en-US" sz="1800" dirty="0" err="1"/>
              <a:t>Componentes</a:t>
            </a:r>
            <a:r>
              <a:rPr lang="en-US" sz="1800" dirty="0"/>
              <a:t> </a:t>
            </a:r>
            <a:r>
              <a:rPr lang="en-US" sz="1800" dirty="0" err="1"/>
              <a:t>fortemente</a:t>
            </a:r>
            <a:r>
              <a:rPr lang="en-US" sz="1800" dirty="0"/>
              <a:t> </a:t>
            </a:r>
            <a:r>
              <a:rPr lang="en-US" sz="1800" dirty="0" err="1"/>
              <a:t>conéxas</a:t>
            </a:r>
            <a:r>
              <a:rPr lang="en-US" sz="1800" dirty="0"/>
              <a:t> (C.F.C)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Exceto</a:t>
            </a:r>
            <a:r>
              <a:rPr lang="en-US" sz="1800" dirty="0"/>
              <a:t> para n=500 e </a:t>
            </a:r>
            <a:r>
              <a:rPr lang="en-US" sz="1800" dirty="0" err="1"/>
              <a:t>densidade</a:t>
            </a:r>
            <a:r>
              <a:rPr lang="en-US" sz="1800" dirty="0"/>
              <a:t>  = 1, as </a:t>
            </a:r>
            <a:r>
              <a:rPr lang="en-US" sz="1800" dirty="0" err="1"/>
              <a:t>demais</a:t>
            </a:r>
            <a:r>
              <a:rPr lang="en-US" sz="1800" dirty="0"/>
              <a:t> </a:t>
            </a:r>
            <a:r>
              <a:rPr lang="en-US" sz="1800" dirty="0" err="1"/>
              <a:t>instâncias</a:t>
            </a:r>
            <a:r>
              <a:rPr lang="en-US" sz="1800" dirty="0"/>
              <a:t> </a:t>
            </a:r>
            <a:r>
              <a:rPr lang="en-US" sz="1800" dirty="0" err="1"/>
              <a:t>apresentam</a:t>
            </a:r>
            <a:r>
              <a:rPr lang="en-US" sz="1800" dirty="0"/>
              <a:t> </a:t>
            </a:r>
            <a:r>
              <a:rPr lang="en-US" sz="1800" dirty="0" err="1"/>
              <a:t>somente</a:t>
            </a:r>
            <a:r>
              <a:rPr lang="en-US" sz="1800" dirty="0"/>
              <a:t> 1 C.F.C.</a:t>
            </a:r>
          </a:p>
          <a:p>
            <a:pPr>
              <a:buFontTx/>
              <a:buChar char="-"/>
            </a:pPr>
            <a:r>
              <a:rPr lang="en-US" sz="1800" dirty="0" err="1"/>
              <a:t>Número</a:t>
            </a:r>
            <a:r>
              <a:rPr lang="en-US" sz="1800" dirty="0"/>
              <a:t> de vertices que </a:t>
            </a:r>
            <a:r>
              <a:rPr lang="en-US" sz="1800" dirty="0" err="1"/>
              <a:t>podem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removidos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um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guloso</a:t>
            </a:r>
            <a:r>
              <a:rPr lang="en-US" sz="1800" dirty="0"/>
              <a:t> de </a:t>
            </a:r>
            <a:r>
              <a:rPr lang="en-US" sz="1800" dirty="0" err="1"/>
              <a:t>conjunto</a:t>
            </a:r>
            <a:r>
              <a:rPr lang="en-US" sz="1800" dirty="0"/>
              <a:t> </a:t>
            </a:r>
            <a:r>
              <a:rPr lang="en-US" sz="1800" dirty="0" err="1"/>
              <a:t>independente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	Um </a:t>
            </a:r>
            <a:r>
              <a:rPr lang="en-US" sz="1800" dirty="0" err="1"/>
              <a:t>percentual</a:t>
            </a:r>
            <a:r>
              <a:rPr lang="en-US" sz="1800" dirty="0"/>
              <a:t> de </a:t>
            </a:r>
            <a:r>
              <a:rPr lang="en-US" sz="1800" dirty="0" err="1"/>
              <a:t>muito</a:t>
            </a:r>
            <a:r>
              <a:rPr lang="en-US" sz="1800" dirty="0"/>
              <a:t> </a:t>
            </a:r>
            <a:r>
              <a:rPr lang="en-US" sz="1800" dirty="0" err="1"/>
              <a:t>pequeno</a:t>
            </a:r>
            <a:r>
              <a:rPr lang="en-US" sz="1800" dirty="0"/>
              <a:t> ( &lt; 0.001% de |V(G)|) , </a:t>
            </a:r>
            <a:r>
              <a:rPr lang="en-US" sz="1800" dirty="0" err="1"/>
              <a:t>mesmo</a:t>
            </a:r>
            <a:r>
              <a:rPr lang="en-US" sz="1800" dirty="0"/>
              <a:t> para  </a:t>
            </a:r>
            <a:r>
              <a:rPr lang="en-US" sz="1800" dirty="0" err="1"/>
              <a:t>grafos</a:t>
            </a:r>
            <a:r>
              <a:rPr lang="en-US" sz="1800" dirty="0"/>
              <a:t> </a:t>
            </a:r>
            <a:r>
              <a:rPr lang="en-US" sz="1800" dirty="0" err="1"/>
              <a:t>esparos</a:t>
            </a:r>
            <a:r>
              <a:rPr lang="en-US" sz="1800" dirty="0"/>
              <a:t>.</a:t>
            </a:r>
          </a:p>
          <a:p>
            <a:pPr>
              <a:buFontTx/>
              <a:buChar char="-"/>
            </a:pPr>
            <a:r>
              <a:rPr lang="en-US" sz="1800" dirty="0"/>
              <a:t>“</a:t>
            </a:r>
            <a:r>
              <a:rPr lang="en-US" sz="1800" dirty="0" err="1"/>
              <a:t>Impacto</a:t>
            </a:r>
            <a:r>
              <a:rPr lang="en-US" sz="1800" dirty="0"/>
              <a:t> de um </a:t>
            </a:r>
            <a:r>
              <a:rPr lang="en-US" sz="1800" dirty="0" err="1"/>
              <a:t>vértice</a:t>
            </a:r>
            <a:r>
              <a:rPr lang="en-US" sz="1800" dirty="0"/>
              <a:t>” = Soma dos pesos das </a:t>
            </a:r>
            <a:r>
              <a:rPr lang="en-US" sz="1800" dirty="0" err="1"/>
              <a:t>arestas</a:t>
            </a:r>
            <a:r>
              <a:rPr lang="en-US" sz="1800" dirty="0"/>
              <a:t> que </a:t>
            </a:r>
            <a:r>
              <a:rPr lang="en-US" sz="1800" dirty="0" err="1"/>
              <a:t>saem</a:t>
            </a:r>
            <a:r>
              <a:rPr lang="en-US" sz="1800" dirty="0"/>
              <a:t> do </a:t>
            </a:r>
            <a:r>
              <a:rPr lang="en-US" sz="1800" dirty="0" err="1"/>
              <a:t>vértice</a:t>
            </a:r>
            <a:r>
              <a:rPr lang="en-US" sz="1800" dirty="0"/>
              <a:t> v.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Distribuição</a:t>
            </a:r>
            <a:r>
              <a:rPr lang="en-US" sz="1800" dirty="0"/>
              <a:t> do “</a:t>
            </a:r>
            <a:r>
              <a:rPr lang="en-US" sz="1800" dirty="0" err="1"/>
              <a:t>impacto</a:t>
            </a:r>
            <a:r>
              <a:rPr lang="en-US" sz="1800" dirty="0"/>
              <a:t> de um </a:t>
            </a:r>
            <a:r>
              <a:rPr lang="en-US" sz="1800" dirty="0" err="1"/>
              <a:t>vértice</a:t>
            </a:r>
            <a:r>
              <a:rPr lang="en-US" sz="1800" dirty="0"/>
              <a:t>” é </a:t>
            </a:r>
            <a:r>
              <a:rPr lang="en-US" sz="1800" dirty="0" err="1"/>
              <a:t>concentrado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media.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Conclusão</a:t>
            </a:r>
            <a:r>
              <a:rPr lang="en-US" sz="1800" dirty="0"/>
              <a:t>: </a:t>
            </a:r>
            <a:r>
              <a:rPr lang="en-US" sz="1800" dirty="0" err="1"/>
              <a:t>Características</a:t>
            </a:r>
            <a:r>
              <a:rPr lang="en-US" sz="1800" dirty="0"/>
              <a:t> </a:t>
            </a:r>
            <a:r>
              <a:rPr lang="en-US" sz="1800" dirty="0" err="1"/>
              <a:t>típicas</a:t>
            </a:r>
            <a:r>
              <a:rPr lang="en-US" sz="1800" dirty="0"/>
              <a:t> de </a:t>
            </a:r>
            <a:r>
              <a:rPr lang="en-US" sz="1800" dirty="0" err="1"/>
              <a:t>geração</a:t>
            </a:r>
            <a:r>
              <a:rPr lang="en-US" sz="1800" dirty="0"/>
              <a:t> </a:t>
            </a:r>
            <a:r>
              <a:rPr lang="en-US" sz="1800" dirty="0" err="1"/>
              <a:t>aleatória</a:t>
            </a:r>
            <a:r>
              <a:rPr lang="en-US" sz="1800" dirty="0"/>
              <a:t> </a:t>
            </a:r>
            <a:r>
              <a:rPr lang="en-US" sz="1800" dirty="0" err="1"/>
              <a:t>uniforme</a:t>
            </a:r>
            <a:r>
              <a:rPr lang="en-US" sz="1800" dirty="0"/>
              <a:t>, com dados </a:t>
            </a:r>
            <a:r>
              <a:rPr lang="en-US" sz="1800" dirty="0" err="1"/>
              <a:t>bastante</a:t>
            </a:r>
            <a:r>
              <a:rPr lang="en-US" sz="1800" dirty="0"/>
              <a:t> </a:t>
            </a:r>
            <a:r>
              <a:rPr lang="en-US" sz="1800" dirty="0" err="1"/>
              <a:t>homogêneos</a:t>
            </a:r>
            <a:r>
              <a:rPr lang="en-US" sz="18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570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- 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/>
              <a:t>Implementações</a:t>
            </a:r>
            <a:r>
              <a:rPr lang="en-US" sz="1800" dirty="0"/>
              <a:t> do </a:t>
            </a:r>
            <a:r>
              <a:rPr lang="en-US" sz="1800" dirty="0" err="1"/>
              <a:t>algoritmo</a:t>
            </a:r>
            <a:r>
              <a:rPr lang="en-US" sz="1800" dirty="0"/>
              <a:t> LIST </a:t>
            </a:r>
            <a:r>
              <a:rPr lang="en-US" sz="1800" dirty="0" err="1"/>
              <a:t>utilizando</a:t>
            </a:r>
            <a:r>
              <a:rPr lang="en-US" sz="1800" dirty="0"/>
              <a:t> </a:t>
            </a:r>
            <a:r>
              <a:rPr lang="en-US" sz="1800" dirty="0" err="1"/>
              <a:t>vetores</a:t>
            </a:r>
            <a:r>
              <a:rPr lang="en-US" sz="1800" dirty="0"/>
              <a:t> : </a:t>
            </a:r>
            <a:r>
              <a:rPr lang="en-US" sz="1800" dirty="0" err="1"/>
              <a:t>Algoritmo</a:t>
            </a:r>
            <a:r>
              <a:rPr lang="en-US" sz="1800" dirty="0"/>
              <a:t> Array.</a:t>
            </a:r>
          </a:p>
          <a:p>
            <a:pPr marL="0" indent="0">
              <a:buNone/>
            </a:pP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mantém</a:t>
            </a:r>
            <a:r>
              <a:rPr lang="en-US" sz="1800" dirty="0"/>
              <a:t> a </a:t>
            </a:r>
            <a:r>
              <a:rPr lang="en-US" sz="1800" dirty="0" err="1"/>
              <a:t>invariante</a:t>
            </a:r>
            <a:r>
              <a:rPr lang="en-US" sz="1800" dirty="0"/>
              <a:t> de N(v) </a:t>
            </a:r>
            <a:r>
              <a:rPr lang="en-US" sz="1800" dirty="0" err="1"/>
              <a:t>ordenada</a:t>
            </a:r>
            <a:r>
              <a:rPr lang="en-US" sz="1800" dirty="0"/>
              <a:t> e </a:t>
            </a:r>
            <a:r>
              <a:rPr lang="en-US" sz="1800" dirty="0" err="1"/>
              <a:t>complexide</a:t>
            </a:r>
            <a:r>
              <a:rPr lang="en-US" sz="1800" dirty="0"/>
              <a:t> &lt;O(m),O(m)&gt; </a:t>
            </a:r>
            <a:r>
              <a:rPr lang="en-US" sz="1800" dirty="0" err="1"/>
              <a:t>por</a:t>
            </a:r>
            <a:r>
              <a:rPr lang="en-US" sz="1800" dirty="0"/>
              <a:t> round.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has_improve</a:t>
            </a:r>
            <a:r>
              <a:rPr lang="en-US" sz="1800" dirty="0"/>
              <a:t>(v), update(</a:t>
            </a:r>
            <a:r>
              <a:rPr lang="en-US" sz="1800" dirty="0" err="1"/>
              <a:t>v,u</a:t>
            </a:r>
            <a:r>
              <a:rPr lang="en-US" sz="1800" dirty="0"/>
              <a:t>)&gt;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Array Normal</a:t>
            </a:r>
          </a:p>
          <a:p>
            <a:pPr marL="0" indent="0">
              <a:buNone/>
            </a:pPr>
            <a:r>
              <a:rPr lang="en-US" sz="1800" dirty="0" err="1"/>
              <a:t>Igual</a:t>
            </a:r>
            <a:r>
              <a:rPr lang="en-US" sz="1800" dirty="0"/>
              <a:t> a LIST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usando</a:t>
            </a:r>
            <a:r>
              <a:rPr lang="en-US" sz="1800" dirty="0"/>
              <a:t> loop´s for para </a:t>
            </a:r>
            <a:r>
              <a:rPr lang="en-US" sz="1800" dirty="0" err="1"/>
              <a:t>localizar</a:t>
            </a:r>
            <a:r>
              <a:rPr lang="en-US" sz="1800" dirty="0"/>
              <a:t> </a:t>
            </a:r>
            <a:r>
              <a:rPr lang="en-US" sz="1800" dirty="0" err="1"/>
              <a:t>elementos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Alguns</a:t>
            </a:r>
            <a:r>
              <a:rPr lang="en-US" sz="1800" dirty="0"/>
              <a:t> </a:t>
            </a:r>
            <a:r>
              <a:rPr lang="en-US" sz="1800" dirty="0" err="1"/>
              <a:t>passos</a:t>
            </a:r>
            <a:r>
              <a:rPr lang="en-US" sz="1800" dirty="0"/>
              <a:t> </a:t>
            </a:r>
            <a:r>
              <a:rPr lang="en-US" sz="1800" dirty="0" err="1"/>
              <a:t>eram</a:t>
            </a:r>
            <a:r>
              <a:rPr lang="en-US" sz="1800" dirty="0"/>
              <a:t> O(1) e </a:t>
            </a:r>
            <a:r>
              <a:rPr lang="en-US" sz="1800" dirty="0" err="1"/>
              <a:t>ficam</a:t>
            </a:r>
            <a:r>
              <a:rPr lang="en-US" sz="1800" dirty="0"/>
              <a:t> O(degree), mas </a:t>
            </a:r>
            <a:r>
              <a:rPr lang="en-US" sz="1800" dirty="0" err="1"/>
              <a:t>mantém</a:t>
            </a:r>
            <a:r>
              <a:rPr lang="en-US" sz="1800" dirty="0"/>
              <a:t> </a:t>
            </a:r>
            <a:r>
              <a:rPr lang="en-US" sz="1800" dirty="0" err="1"/>
              <a:t>complexidade</a:t>
            </a:r>
            <a:r>
              <a:rPr lang="en-US" sz="1800" dirty="0"/>
              <a:t> de </a:t>
            </a:r>
            <a:r>
              <a:rPr lang="en-US" sz="1800" dirty="0" err="1"/>
              <a:t>pior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Array com </a:t>
            </a:r>
            <a:r>
              <a:rPr lang="en-US" sz="1800" dirty="0" err="1"/>
              <a:t>Busca</a:t>
            </a:r>
            <a:r>
              <a:rPr lang="en-US" sz="1800" dirty="0"/>
              <a:t> </a:t>
            </a:r>
            <a:r>
              <a:rPr lang="en-US" sz="1800" dirty="0" err="1"/>
              <a:t>Binária</a:t>
            </a:r>
            <a:r>
              <a:rPr lang="en-US" sz="1800" dirty="0"/>
              <a:t> (Array BS)</a:t>
            </a:r>
          </a:p>
          <a:p>
            <a:pPr marL="0" indent="0">
              <a:buNone/>
            </a:pPr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busca</a:t>
            </a:r>
            <a:r>
              <a:rPr lang="en-US" sz="1800" dirty="0"/>
              <a:t> </a:t>
            </a:r>
            <a:r>
              <a:rPr lang="en-US" sz="1800" dirty="0" err="1"/>
              <a:t>binária</a:t>
            </a:r>
            <a:r>
              <a:rPr lang="en-US" sz="1800" dirty="0"/>
              <a:t> no </a:t>
            </a:r>
            <a:r>
              <a:rPr lang="en-US" sz="1800" dirty="0" err="1"/>
              <a:t>vetor</a:t>
            </a:r>
            <a:r>
              <a:rPr lang="en-US" sz="1800" dirty="0"/>
              <a:t> que </a:t>
            </a:r>
            <a:r>
              <a:rPr lang="en-US" sz="1800" dirty="0" err="1"/>
              <a:t>representa</a:t>
            </a:r>
            <a:r>
              <a:rPr lang="en-US" sz="1800" dirty="0"/>
              <a:t> N(v)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Array com </a:t>
            </a:r>
            <a:r>
              <a:rPr lang="en-US" sz="1800" dirty="0" err="1"/>
              <a:t>vetores</a:t>
            </a:r>
            <a:r>
              <a:rPr lang="en-US" sz="1800" dirty="0"/>
              <a:t> </a:t>
            </a:r>
            <a:r>
              <a:rPr lang="en-US" sz="1800" dirty="0" err="1"/>
              <a:t>trabalhando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ponteiros</a:t>
            </a:r>
            <a:r>
              <a:rPr lang="en-US" sz="1800" dirty="0"/>
              <a:t> (IDX_POINT)</a:t>
            </a:r>
          </a:p>
        </p:txBody>
      </p:sp>
    </p:spTree>
    <p:extLst>
      <p:ext uri="{BB962C8B-B14F-4D97-AF65-F5344CB8AC3E}">
        <p14:creationId xmlns:p14="http://schemas.microsoft.com/office/powerpoint/2010/main" val="203660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- 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estratégias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Move Strategy: Best e First</a:t>
            </a:r>
            <a:endParaRPr lang="en-US" sz="1400" dirty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Round Order Strategy : </a:t>
            </a:r>
            <a:r>
              <a:rPr lang="en-US" sz="1800" dirty="0" err="1"/>
              <a:t>ordem</a:t>
            </a:r>
            <a:r>
              <a:rPr lang="en-US" sz="1800" dirty="0"/>
              <a:t> com que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escolhidos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vertices v para </a:t>
            </a:r>
            <a:r>
              <a:rPr lang="en-US" sz="1800" dirty="0" err="1"/>
              <a:t>explorar</a:t>
            </a:r>
            <a:r>
              <a:rPr lang="en-US" sz="1800" dirty="0"/>
              <a:t> insert(v,*)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Ordem</a:t>
            </a:r>
            <a:r>
              <a:rPr lang="en-US" sz="1800" dirty="0"/>
              <a:t> da entrada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Ordem</a:t>
            </a:r>
            <a:r>
              <a:rPr lang="en-US" sz="1800" dirty="0"/>
              <a:t> </a:t>
            </a:r>
            <a:r>
              <a:rPr lang="en-US" sz="1800" dirty="0" err="1"/>
              <a:t>aleatória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8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- 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Array Implementations Analysis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configuração</a:t>
            </a:r>
            <a:r>
              <a:rPr lang="en-US" sz="1800" dirty="0"/>
              <a:t>,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rodadas</a:t>
            </a:r>
            <a:r>
              <a:rPr lang="en-US" sz="1800" dirty="0"/>
              <a:t> 3 </a:t>
            </a:r>
            <a:r>
              <a:rPr lang="en-US" sz="1800" dirty="0" err="1"/>
              <a:t>bucas</a:t>
            </a:r>
            <a:r>
              <a:rPr lang="en-US" sz="1800" dirty="0"/>
              <a:t> </a:t>
            </a:r>
            <a:r>
              <a:rPr lang="en-US" sz="1800" dirty="0" err="1"/>
              <a:t>locais</a:t>
            </a:r>
            <a:r>
              <a:rPr lang="en-US" sz="1800" dirty="0"/>
              <a:t> e </a:t>
            </a:r>
            <a:r>
              <a:rPr lang="en-US" sz="1800" dirty="0" err="1"/>
              <a:t>coletados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dados </a:t>
            </a:r>
            <a:r>
              <a:rPr lang="en-US" sz="1800" dirty="0" err="1"/>
              <a:t>médios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- Para estratégias Best Move, obviamente, não importa a ordem.</a:t>
            </a:r>
          </a:p>
          <a:p>
            <a:pPr marL="0" indent="0">
              <a:buNone/>
            </a:pPr>
            <a:r>
              <a:rPr lang="pt-BR" sz="1800" dirty="0"/>
              <a:t>- Para estratégias </a:t>
            </a:r>
            <a:r>
              <a:rPr lang="pt-BR" sz="1800" dirty="0" err="1"/>
              <a:t>First</a:t>
            </a:r>
            <a:r>
              <a:rPr lang="pt-BR" sz="1800" dirty="0"/>
              <a:t> Move, a estratégia Round-</a:t>
            </a:r>
            <a:r>
              <a:rPr lang="pt-BR" sz="1800" dirty="0" err="1"/>
              <a:t>Fixed</a:t>
            </a:r>
            <a:r>
              <a:rPr lang="pt-BR" sz="1800" dirty="0"/>
              <a:t>-</a:t>
            </a:r>
            <a:r>
              <a:rPr lang="pt-BR" sz="1800" dirty="0" err="1"/>
              <a:t>Order</a:t>
            </a:r>
            <a:r>
              <a:rPr lang="pt-BR" sz="1800" dirty="0"/>
              <a:t> gera tempos computacionais muito maiores.</a:t>
            </a:r>
          </a:p>
          <a:p>
            <a:pPr marL="0" indent="0">
              <a:buNone/>
            </a:pPr>
            <a:r>
              <a:rPr lang="pt-BR" sz="1800" dirty="0"/>
              <a:t>- Para instâncias esparsas, implementação Normal é levemente melhor que BS.</a:t>
            </a:r>
          </a:p>
          <a:p>
            <a:pPr marL="0" indent="0">
              <a:buNone/>
            </a:pPr>
            <a:r>
              <a:rPr lang="pt-BR" sz="1800" dirty="0"/>
              <a:t>- Para instâncias densas, implementação BS é significantemente melhor.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852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- TREE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Implementação</a:t>
            </a:r>
            <a:r>
              <a:rPr lang="en-US" sz="1800" dirty="0"/>
              <a:t> de um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baseado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TREE: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complexidade</a:t>
            </a:r>
            <a:r>
              <a:rPr lang="en-US" sz="1800" dirty="0"/>
              <a:t> &lt;O(n),O(n+ delta*log(delta))&gt; que original mas:</a:t>
            </a:r>
          </a:p>
          <a:p>
            <a:pPr>
              <a:buFontTx/>
              <a:buChar char="-"/>
            </a:pPr>
            <a:r>
              <a:rPr lang="en-US" sz="1800" dirty="0" err="1"/>
              <a:t>Árvore</a:t>
            </a:r>
            <a:r>
              <a:rPr lang="en-US" sz="1800" dirty="0"/>
              <a:t> </a:t>
            </a:r>
            <a:r>
              <a:rPr lang="en-US" sz="1800" dirty="0" err="1"/>
              <a:t>Balanceada</a:t>
            </a:r>
            <a:r>
              <a:rPr lang="en-US" sz="1800" dirty="0"/>
              <a:t> de </a:t>
            </a:r>
            <a:r>
              <a:rPr lang="en-US" sz="1800" dirty="0" err="1"/>
              <a:t>Busca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simples de </a:t>
            </a:r>
            <a:r>
              <a:rPr lang="en-US" sz="1800" dirty="0" err="1"/>
              <a:t>implementar</a:t>
            </a:r>
            <a:r>
              <a:rPr lang="en-US" sz="1800" dirty="0"/>
              <a:t> (</a:t>
            </a:r>
            <a:r>
              <a:rPr lang="en-US" sz="1800" dirty="0" err="1"/>
              <a:t>Treap</a:t>
            </a:r>
            <a:r>
              <a:rPr lang="en-US" sz="1800" dirty="0"/>
              <a:t>)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err="1"/>
              <a:t>Técnicas</a:t>
            </a:r>
            <a:r>
              <a:rPr lang="en-US" sz="1800" dirty="0"/>
              <a:t> </a:t>
            </a:r>
            <a:r>
              <a:rPr lang="en-US" sz="1800" dirty="0" err="1"/>
              <a:t>já</a:t>
            </a:r>
            <a:r>
              <a:rPr lang="en-US" sz="1800" dirty="0"/>
              <a:t> </a:t>
            </a:r>
            <a:r>
              <a:rPr lang="en-US" sz="1800" dirty="0" err="1"/>
              <a:t>conhecidas</a:t>
            </a:r>
            <a:r>
              <a:rPr lang="en-US" sz="1800" dirty="0"/>
              <a:t> e </a:t>
            </a:r>
            <a:r>
              <a:rPr lang="en-US" sz="1800" dirty="0" err="1"/>
              <a:t>utlizadas</a:t>
            </a:r>
            <a:r>
              <a:rPr lang="en-US" sz="1800" dirty="0"/>
              <a:t>: Implicit Key Representation with lazy propagation.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Portanto</a:t>
            </a:r>
            <a:r>
              <a:rPr lang="en-US" sz="1800" dirty="0"/>
              <a:t>, </a:t>
            </a:r>
            <a:r>
              <a:rPr lang="en-US" sz="1800" dirty="0" err="1"/>
              <a:t>outras</a:t>
            </a:r>
            <a:r>
              <a:rPr lang="en-US" sz="1800" dirty="0"/>
              <a:t> query´s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sabidamente</a:t>
            </a:r>
            <a:r>
              <a:rPr lang="en-US" sz="1800" dirty="0"/>
              <a:t> </a:t>
            </a:r>
            <a:r>
              <a:rPr lang="en-US" sz="1800" dirty="0" err="1"/>
              <a:t>eficientes</a:t>
            </a:r>
            <a:r>
              <a:rPr lang="en-US" sz="1800" dirty="0"/>
              <a:t> (Split e Join).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err="1"/>
              <a:t>Tamanho</a:t>
            </a:r>
            <a:r>
              <a:rPr lang="en-US" sz="1800" dirty="0"/>
              <a:t> da </a:t>
            </a:r>
            <a:r>
              <a:rPr lang="en-US" sz="1800" dirty="0" err="1"/>
              <a:t>árvore</a:t>
            </a:r>
            <a:r>
              <a:rPr lang="en-US" sz="1800" dirty="0"/>
              <a:t> é </a:t>
            </a:r>
            <a:r>
              <a:rPr lang="en-US" sz="1800" dirty="0" err="1"/>
              <a:t>menor</a:t>
            </a:r>
            <a:r>
              <a:rPr lang="en-US" sz="1800" dirty="0"/>
              <a:t> (</a:t>
            </a:r>
            <a:r>
              <a:rPr lang="en-US" sz="1800" dirty="0" err="1"/>
              <a:t>intervalos</a:t>
            </a:r>
            <a:r>
              <a:rPr lang="en-US" sz="1800" dirty="0"/>
              <a:t> vs </a:t>
            </a:r>
            <a:r>
              <a:rPr lang="en-US" sz="1800" dirty="0" err="1"/>
              <a:t>posições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6922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– </a:t>
            </a:r>
            <a:r>
              <a:rPr lang="en-US" dirty="0" err="1"/>
              <a:t>Análise</a:t>
            </a:r>
            <a:r>
              <a:rPr lang="en-US" dirty="0"/>
              <a:t> Tempo </a:t>
            </a:r>
            <a:r>
              <a:rPr lang="en-US" dirty="0" err="1"/>
              <a:t>Limite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Análise</a:t>
            </a:r>
            <a:r>
              <a:rPr lang="en-US" sz="1800" dirty="0"/>
              <a:t> de tempo </a:t>
            </a:r>
            <a:r>
              <a:rPr lang="en-US" sz="1800" dirty="0" err="1"/>
              <a:t>limite</a:t>
            </a:r>
            <a:r>
              <a:rPr lang="en-US" sz="1800" dirty="0"/>
              <a:t>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algoritmos</a:t>
            </a:r>
            <a:r>
              <a:rPr lang="en-US" sz="1800" dirty="0"/>
              <a:t> </a:t>
            </a:r>
            <a:r>
              <a:rPr lang="en-US" sz="1800" dirty="0" err="1"/>
              <a:t>apresentados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Dado um tempo </a:t>
            </a:r>
            <a:r>
              <a:rPr lang="en-US" sz="1800" dirty="0" err="1"/>
              <a:t>limite</a:t>
            </a:r>
            <a:r>
              <a:rPr lang="en-US" sz="1800" dirty="0"/>
              <a:t> T e o </a:t>
            </a:r>
            <a:r>
              <a:rPr lang="en-US" sz="1800" dirty="0" err="1"/>
              <a:t>cenário</a:t>
            </a:r>
            <a:r>
              <a:rPr lang="en-US" sz="1800" dirty="0"/>
              <a:t> C (</a:t>
            </a:r>
            <a:r>
              <a:rPr lang="en-US" sz="1800" dirty="0" err="1"/>
              <a:t>composto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algoritmo</a:t>
            </a:r>
            <a:r>
              <a:rPr lang="en-US" sz="1800" dirty="0"/>
              <a:t> e </a:t>
            </a:r>
            <a:r>
              <a:rPr lang="en-US" sz="1800" dirty="0" err="1"/>
              <a:t>estratégias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 err="1"/>
              <a:t>Realiza</a:t>
            </a:r>
            <a:r>
              <a:rPr lang="en-US" sz="1800" dirty="0"/>
              <a:t> </a:t>
            </a:r>
            <a:r>
              <a:rPr lang="en-US" sz="1800" dirty="0" err="1"/>
              <a:t>contínuas</a:t>
            </a:r>
            <a:r>
              <a:rPr lang="en-US" sz="1800" dirty="0"/>
              <a:t> </a:t>
            </a:r>
            <a:r>
              <a:rPr lang="en-US" sz="1800" dirty="0" err="1"/>
              <a:t>buscas</a:t>
            </a:r>
            <a:r>
              <a:rPr lang="en-US" sz="1800" dirty="0"/>
              <a:t> </a:t>
            </a:r>
            <a:r>
              <a:rPr lang="en-US" sz="1800" dirty="0" err="1"/>
              <a:t>locais</a:t>
            </a:r>
            <a:r>
              <a:rPr lang="en-US" sz="1800" dirty="0"/>
              <a:t> de </a:t>
            </a:r>
            <a:r>
              <a:rPr lang="en-US" sz="1800" dirty="0" err="1"/>
              <a:t>pontos</a:t>
            </a:r>
            <a:r>
              <a:rPr lang="en-US" sz="1800" dirty="0"/>
              <a:t> </a:t>
            </a:r>
            <a:r>
              <a:rPr lang="en-US" sz="1800" dirty="0" err="1"/>
              <a:t>inicias</a:t>
            </a:r>
            <a:r>
              <a:rPr lang="en-US" sz="1800" dirty="0"/>
              <a:t> </a:t>
            </a:r>
            <a:r>
              <a:rPr lang="en-US" sz="1800" dirty="0" err="1"/>
              <a:t>aleatórios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alcançar</a:t>
            </a:r>
            <a:r>
              <a:rPr lang="en-US" sz="1800" dirty="0"/>
              <a:t> o tempo </a:t>
            </a:r>
            <a:r>
              <a:rPr lang="en-US" sz="1800" dirty="0" err="1"/>
              <a:t>limite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Assim</a:t>
            </a:r>
            <a:r>
              <a:rPr lang="en-US" sz="1800" dirty="0"/>
              <a:t>, é </a:t>
            </a:r>
            <a:r>
              <a:rPr lang="en-US" sz="1800" dirty="0" err="1"/>
              <a:t>possível</a:t>
            </a:r>
            <a:r>
              <a:rPr lang="en-US" sz="1800" dirty="0"/>
              <a:t> </a:t>
            </a:r>
            <a:r>
              <a:rPr lang="en-US" sz="1800" dirty="0" err="1"/>
              <a:t>medir</a:t>
            </a:r>
            <a:r>
              <a:rPr lang="en-US" sz="1800" dirty="0"/>
              <a:t> se a </a:t>
            </a:r>
            <a:r>
              <a:rPr lang="en-US" sz="1800" dirty="0" err="1"/>
              <a:t>diversidade</a:t>
            </a:r>
            <a:r>
              <a:rPr lang="en-US" sz="1800" dirty="0"/>
              <a:t> </a:t>
            </a:r>
            <a:r>
              <a:rPr lang="en-US" sz="1800" dirty="0" err="1"/>
              <a:t>gerada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busca</a:t>
            </a:r>
            <a:r>
              <a:rPr lang="en-US" sz="1800" dirty="0"/>
              <a:t> local </a:t>
            </a:r>
            <a:r>
              <a:rPr lang="en-US" sz="1800" dirty="0" err="1"/>
              <a:t>rápida</a:t>
            </a:r>
            <a:r>
              <a:rPr lang="en-US" sz="1800" dirty="0"/>
              <a:t> </a:t>
            </a:r>
            <a:r>
              <a:rPr lang="en-US" sz="1800" dirty="0" err="1"/>
              <a:t>compensa</a:t>
            </a:r>
            <a:r>
              <a:rPr lang="en-US" sz="1800" dirty="0"/>
              <a:t> a </a:t>
            </a:r>
            <a:r>
              <a:rPr lang="en-US" sz="1800" dirty="0" err="1"/>
              <a:t>intensificação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busca</a:t>
            </a:r>
            <a:r>
              <a:rPr lang="en-US" sz="1800" dirty="0"/>
              <a:t> local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lenta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58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708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Linear Ordering Problem Análises de Buscas Locais</vt:lpstr>
      <vt:lpstr>Introdução</vt:lpstr>
      <vt:lpstr>Introduction</vt:lpstr>
      <vt:lpstr>Instâncias</vt:lpstr>
      <vt:lpstr>Buscas Locais - List</vt:lpstr>
      <vt:lpstr>Buscas Locais - List</vt:lpstr>
      <vt:lpstr>Buscas Locais - List</vt:lpstr>
      <vt:lpstr>Buscas Locais - TREE</vt:lpstr>
      <vt:lpstr>Buscas Locais – Análise Tempo Limite</vt:lpstr>
      <vt:lpstr>Buscas Locais – Análise Tempo Limite</vt:lpstr>
      <vt:lpstr>Buscas Locais – N Run</vt:lpstr>
      <vt:lpstr>Buscas Locais – Vizinhança de 2a ordem</vt:lpstr>
      <vt:lpstr>Principais Resultados</vt:lpstr>
      <vt:lpstr>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Ordering Problem Local Search Analysis</dc:title>
  <dc:creator>Lucas</dc:creator>
  <cp:lastModifiedBy>Lucas</cp:lastModifiedBy>
  <cp:revision>31</cp:revision>
  <dcterms:created xsi:type="dcterms:W3CDTF">2016-05-16T14:16:09Z</dcterms:created>
  <dcterms:modified xsi:type="dcterms:W3CDTF">2016-05-17T00:01:43Z</dcterms:modified>
</cp:coreProperties>
</file>