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oboto Thin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Roboto Light"/>
      <p:regular r:id="rId36"/>
      <p:bold r:id="rId37"/>
      <p:italic r:id="rId38"/>
      <p:boldItalic r:id="rId39"/>
    </p:embeddedFont>
    <p:embeddedFont>
      <p:font typeface="Source Sans Pr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regular.fntdata"/><Relationship Id="rId20" Type="http://schemas.openxmlformats.org/officeDocument/2006/relationships/slide" Target="slides/slide16.xml"/><Relationship Id="rId42" Type="http://schemas.openxmlformats.org/officeDocument/2006/relationships/font" Target="fonts/SourceSansPro-italic.fntdata"/><Relationship Id="rId41" Type="http://schemas.openxmlformats.org/officeDocument/2006/relationships/font" Target="fonts/SourceSansPro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SourceSansPro-boldItalic.fntdata"/><Relationship Id="rId24" Type="http://schemas.openxmlformats.org/officeDocument/2006/relationships/font" Target="fonts/Raleway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obotoThin-regular.fntdata"/><Relationship Id="rId27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Thin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Thin-boldItalic.fntdata"/><Relationship Id="rId30" Type="http://schemas.openxmlformats.org/officeDocument/2006/relationships/font" Target="fonts/RobotoThin-italic.fntdata"/><Relationship Id="rId11" Type="http://schemas.openxmlformats.org/officeDocument/2006/relationships/slide" Target="slides/slide7.xml"/><Relationship Id="rId33" Type="http://schemas.openxmlformats.org/officeDocument/2006/relationships/font" Target="fonts/Roboto-bold.fntdata"/><Relationship Id="rId10" Type="http://schemas.openxmlformats.org/officeDocument/2006/relationships/slide" Target="slides/slide6.xml"/><Relationship Id="rId32" Type="http://schemas.openxmlformats.org/officeDocument/2006/relationships/font" Target="fonts/Roboto-regular.fntdata"/><Relationship Id="rId13" Type="http://schemas.openxmlformats.org/officeDocument/2006/relationships/slide" Target="slides/slide9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-italic.fntdata"/><Relationship Id="rId15" Type="http://schemas.openxmlformats.org/officeDocument/2006/relationships/slide" Target="slides/slide11.xml"/><Relationship Id="rId37" Type="http://schemas.openxmlformats.org/officeDocument/2006/relationships/font" Target="fonts/RobotoLight-bold.fntdata"/><Relationship Id="rId14" Type="http://schemas.openxmlformats.org/officeDocument/2006/relationships/slide" Target="slides/slide10.xml"/><Relationship Id="rId36" Type="http://schemas.openxmlformats.org/officeDocument/2006/relationships/font" Target="fonts/RobotoLight-regular.fntdata"/><Relationship Id="rId17" Type="http://schemas.openxmlformats.org/officeDocument/2006/relationships/slide" Target="slides/slide13.xml"/><Relationship Id="rId39" Type="http://schemas.openxmlformats.org/officeDocument/2006/relationships/font" Target="fonts/RobotoLight-boldItalic.fntdata"/><Relationship Id="rId16" Type="http://schemas.openxmlformats.org/officeDocument/2006/relationships/slide" Target="slides/slide12.xml"/><Relationship Id="rId38" Type="http://schemas.openxmlformats.org/officeDocument/2006/relationships/font" Target="fonts/RobotoLigh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uides.github.com/features/mastering-markdown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ourses.cs.washington.edu/courses/cse403/13au/lectures/git.ppt.pdf" TargetMode="External"/><Relationship Id="rId4" Type="http://schemas.openxmlformats.org/officeDocument/2006/relationships/hyperlink" Target="https://www.atlassian.com/git/tutorials/what-is-version-control" TargetMode="External"/><Relationship Id="rId5" Type="http://schemas.openxmlformats.org/officeDocument/2006/relationships/hyperlink" Target="https://www.gitkraken.com/" TargetMode="External"/><Relationship Id="rId6" Type="http://schemas.openxmlformats.org/officeDocument/2006/relationships/hyperlink" Target="http://nvie.com/posts/a-successful-git-branching-model/" TargetMode="External"/><Relationship Id="rId7" Type="http://schemas.openxmlformats.org/officeDocument/2006/relationships/hyperlink" Target="https://daringfireball.net/projects/markdown/" TargetMode="External"/><Relationship Id="rId8" Type="http://schemas.openxmlformats.org/officeDocument/2006/relationships/hyperlink" Target="https://guides.github.com/features/mastering-markdown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401800" y="1721550"/>
            <a:ext cx="8222100" cy="8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60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Click to add title</a:t>
            </a:r>
            <a:endParaRPr b="0" sz="600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375" y="3464325"/>
            <a:ext cx="2646626" cy="1105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9650" y="3339270"/>
            <a:ext cx="1355275" cy="1355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1525" y="3213975"/>
            <a:ext cx="1660325" cy="1660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Syncing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Push</a:t>
            </a:r>
            <a:r>
              <a:rPr lang="en"/>
              <a:t> your local change to the remote repo.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Pull</a:t>
            </a:r>
            <a:r>
              <a:rPr lang="en"/>
              <a:t> from remote repo</a:t>
            </a:r>
            <a:r>
              <a:rPr lang="en"/>
              <a:t> to get most recent changes. 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(fix conflicts if necessary, add/commit them to your local repo)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</a:t>
            </a:r>
            <a:r>
              <a:rPr b="1" lang="en">
                <a:solidFill>
                  <a:schemeClr val="dk1"/>
                </a:solidFill>
              </a:rPr>
              <a:t>fetch the most recent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updates from the </a:t>
            </a:r>
            <a:r>
              <a:rPr b="1" lang="en">
                <a:solidFill>
                  <a:schemeClr val="dk1"/>
                </a:solidFill>
              </a:rPr>
              <a:t>remote repo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into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your </a:t>
            </a:r>
            <a:r>
              <a:rPr b="1" lang="en">
                <a:solidFill>
                  <a:schemeClr val="dk1"/>
                </a:solidFill>
              </a:rPr>
              <a:t>local repo</a:t>
            </a:r>
            <a:r>
              <a:rPr lang="en"/>
              <a:t>, and put them into your working directory :</a:t>
            </a:r>
            <a:r>
              <a:rPr lang="en"/>
              <a:t> 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git pull origin master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</a:t>
            </a:r>
            <a:r>
              <a:rPr b="1" lang="en">
                <a:solidFill>
                  <a:schemeClr val="dk1"/>
                </a:solidFill>
              </a:rPr>
              <a:t>put </a:t>
            </a:r>
            <a:r>
              <a:rPr lang="en"/>
              <a:t>your </a:t>
            </a:r>
            <a:r>
              <a:rPr b="1" lang="en">
                <a:solidFill>
                  <a:schemeClr val="dk1"/>
                </a:solidFill>
              </a:rPr>
              <a:t>changes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from </a:t>
            </a:r>
            <a:r>
              <a:rPr lang="en"/>
              <a:t>your </a:t>
            </a:r>
            <a:r>
              <a:rPr b="1" lang="en">
                <a:solidFill>
                  <a:schemeClr val="dk1"/>
                </a:solidFill>
              </a:rPr>
              <a:t>local repo into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the </a:t>
            </a:r>
            <a:r>
              <a:rPr b="1" lang="en">
                <a:solidFill>
                  <a:schemeClr val="dk1"/>
                </a:solidFill>
              </a:rPr>
              <a:t>remote repo </a:t>
            </a:r>
            <a:r>
              <a:rPr lang="en"/>
              <a:t>: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git push origin master</a:t>
            </a:r>
            <a:endParaRPr b="1"/>
          </a:p>
        </p:txBody>
      </p:sp>
      <p:sp>
        <p:nvSpPr>
          <p:cNvPr id="126" name="Shape 126"/>
          <p:cNvSpPr txBox="1"/>
          <p:nvPr/>
        </p:nvSpPr>
        <p:spPr>
          <a:xfrm>
            <a:off x="3650550" y="4781950"/>
            <a:ext cx="18429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Copyright</a:t>
            </a:r>
            <a:r>
              <a:rPr lang="en" sz="1000">
                <a:solidFill>
                  <a:schemeClr val="accent1"/>
                </a:solidFill>
                <a:highlight>
                  <a:srgbClr val="FFFFFF"/>
                </a:highlight>
                <a:latin typeface="Roboto Thin"/>
                <a:ea typeface="Roboto Thin"/>
                <a:cs typeface="Roboto Thin"/>
                <a:sym typeface="Roboto Thin"/>
              </a:rPr>
              <a:t> ©  LP 2018</a:t>
            </a:r>
            <a:endParaRPr sz="1000">
              <a:solidFill>
                <a:schemeClr val="accent1"/>
              </a:solidFill>
              <a:highlight>
                <a:srgbClr val="FFFFFF"/>
              </a:highlight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</a:t>
            </a:r>
            <a:r>
              <a:rPr b="1" lang="en">
                <a:solidFill>
                  <a:schemeClr val="dk1"/>
                </a:solidFill>
              </a:rPr>
              <a:t>create </a:t>
            </a:r>
            <a:r>
              <a:rPr lang="en"/>
              <a:t>a </a:t>
            </a:r>
            <a:r>
              <a:rPr b="1" lang="en">
                <a:solidFill>
                  <a:schemeClr val="dk1"/>
                </a:solidFill>
              </a:rPr>
              <a:t>new </a:t>
            </a:r>
            <a:r>
              <a:rPr lang="en"/>
              <a:t>local branch: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git branch </a:t>
            </a:r>
            <a:r>
              <a:rPr b="1" i="1" lang="en"/>
              <a:t>name </a:t>
            </a:r>
            <a:r>
              <a:rPr b="1" lang="en"/>
              <a:t> 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</a:t>
            </a:r>
            <a:r>
              <a:rPr b="1" lang="en">
                <a:solidFill>
                  <a:schemeClr val="dk1"/>
                </a:solidFill>
              </a:rPr>
              <a:t>list </a:t>
            </a:r>
            <a:r>
              <a:rPr lang="en"/>
              <a:t>all local </a:t>
            </a:r>
            <a:r>
              <a:rPr b="1" lang="en">
                <a:solidFill>
                  <a:schemeClr val="dk1"/>
                </a:solidFill>
              </a:rPr>
              <a:t>branches</a:t>
            </a:r>
            <a:r>
              <a:rPr lang="en"/>
              <a:t>: (* = current branch)  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git branch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</a:t>
            </a:r>
            <a:r>
              <a:rPr b="1" lang="en">
                <a:solidFill>
                  <a:schemeClr val="dk1"/>
                </a:solidFill>
              </a:rPr>
              <a:t>switch</a:t>
            </a:r>
            <a:r>
              <a:rPr b="1" lang="en"/>
              <a:t> </a:t>
            </a:r>
            <a:r>
              <a:rPr lang="en"/>
              <a:t>to a given local </a:t>
            </a:r>
            <a:r>
              <a:rPr b="1" lang="en">
                <a:solidFill>
                  <a:schemeClr val="dk1"/>
                </a:solidFill>
              </a:rPr>
              <a:t>branch</a:t>
            </a:r>
            <a:r>
              <a:rPr lang="en"/>
              <a:t>: 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git checkout </a:t>
            </a:r>
            <a:r>
              <a:rPr b="1" i="1" lang="en"/>
              <a:t>branchname </a:t>
            </a:r>
            <a:endParaRPr b="1" i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</a:t>
            </a:r>
            <a:r>
              <a:rPr b="1" lang="en">
                <a:solidFill>
                  <a:schemeClr val="dk1"/>
                </a:solidFill>
              </a:rPr>
              <a:t>merge changes </a:t>
            </a:r>
            <a:r>
              <a:rPr lang="en"/>
              <a:t>from a branch into the local master: 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git checkout master</a:t>
            </a:r>
            <a:endParaRPr b="1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git merge</a:t>
            </a:r>
            <a:r>
              <a:rPr lang="en"/>
              <a:t> </a:t>
            </a:r>
            <a:r>
              <a:rPr b="1" i="1" lang="en"/>
              <a:t>branchname </a:t>
            </a:r>
            <a:endParaRPr b="1" i="1"/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Deal with Branch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3650550" y="4781950"/>
            <a:ext cx="18429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Copyright</a:t>
            </a:r>
            <a:r>
              <a:rPr lang="en" sz="1000">
                <a:solidFill>
                  <a:schemeClr val="accent1"/>
                </a:solidFill>
                <a:highlight>
                  <a:srgbClr val="FFFFFF"/>
                </a:highlight>
                <a:latin typeface="Roboto Thin"/>
                <a:ea typeface="Roboto Thin"/>
                <a:cs typeface="Roboto Thin"/>
                <a:sym typeface="Roboto Thin"/>
              </a:rPr>
              <a:t> ©  LP 2018</a:t>
            </a:r>
            <a:endParaRPr sz="1000">
              <a:solidFill>
                <a:schemeClr val="accent1"/>
              </a:solidFill>
              <a:highlight>
                <a:srgbClr val="FFFFFF"/>
              </a:highlight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Merge conflict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 all such sections, and edit them to the proper state (whichever of the two versions is newer / better / more correct). </a:t>
            </a:r>
            <a:endParaRPr sz="1800"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conflicting file will contain </a:t>
            </a:r>
            <a:r>
              <a:rPr b="1" lang="en" sz="1800">
                <a:solidFill>
                  <a:srgbClr val="6AA84F"/>
                </a:solidFill>
              </a:rPr>
              <a:t>&lt;&lt;&lt; </a:t>
            </a:r>
            <a:r>
              <a:rPr lang="en" sz="1800"/>
              <a:t>and </a:t>
            </a:r>
            <a:r>
              <a:rPr b="1" lang="en" sz="1800">
                <a:solidFill>
                  <a:srgbClr val="6AA84F"/>
                </a:solidFill>
              </a:rPr>
              <a:t>&gt;&gt;&gt; </a:t>
            </a:r>
            <a:r>
              <a:rPr lang="en" sz="1800"/>
              <a:t>sections to indicate where Git was unable to resolve a conflict: </a:t>
            </a:r>
            <a:endParaRPr b="1" i="1" sz="1800"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594850"/>
            <a:ext cx="8372475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3650550" y="4781950"/>
            <a:ext cx="18429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Copyright</a:t>
            </a:r>
            <a:r>
              <a:rPr lang="en" sz="1000">
                <a:solidFill>
                  <a:schemeClr val="accent1"/>
                </a:solidFill>
                <a:highlight>
                  <a:srgbClr val="FFFFFF"/>
                </a:highlight>
                <a:latin typeface="Roboto Thin"/>
                <a:ea typeface="Roboto Thin"/>
                <a:cs typeface="Roboto Thin"/>
                <a:sym typeface="Roboto Thin"/>
              </a:rPr>
              <a:t> ©  LP 2018</a:t>
            </a:r>
            <a:endParaRPr sz="1000">
              <a:solidFill>
                <a:schemeClr val="accent1"/>
              </a:solidFill>
              <a:highlight>
                <a:srgbClr val="FFFFFF"/>
              </a:highlight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90250" y="1148325"/>
            <a:ext cx="7739400" cy="15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Extras </a:t>
            </a:r>
            <a:endParaRPr sz="7200"/>
          </a:p>
        </p:txBody>
      </p:sp>
      <p:cxnSp>
        <p:nvCxnSpPr>
          <p:cNvPr id="148" name="Shape 148"/>
          <p:cNvCxnSpPr/>
          <p:nvPr/>
        </p:nvCxnSpPr>
        <p:spPr>
          <a:xfrm>
            <a:off x="630600" y="2957400"/>
            <a:ext cx="17280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GitKraken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" name="Shape 15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Tampilan </a:t>
            </a:r>
            <a:r>
              <a:rPr i="1" lang="en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log commit</a:t>
            </a:r>
            <a:r>
              <a:rPr lang="en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pada gitkraken</a:t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2714"/>
          <a:stretch/>
        </p:blipFill>
        <p:spPr>
          <a:xfrm>
            <a:off x="104775" y="452450"/>
            <a:ext cx="4459699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4">
            <a:alphaModFix/>
          </a:blip>
          <a:srcRect b="26362" l="0" r="0" t="0"/>
          <a:stretch/>
        </p:blipFill>
        <p:spPr>
          <a:xfrm>
            <a:off x="5857625" y="1233612"/>
            <a:ext cx="2004975" cy="1476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7" name="Shape 157"/>
          <p:cNvSpPr/>
          <p:nvPr/>
        </p:nvSpPr>
        <p:spPr>
          <a:xfrm>
            <a:off x="4980225" y="4420375"/>
            <a:ext cx="571500" cy="13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3650550" y="4781950"/>
            <a:ext cx="18429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Copyright</a:t>
            </a:r>
            <a:r>
              <a:rPr lang="en" sz="1000">
                <a:solidFill>
                  <a:schemeClr val="accent1"/>
                </a:solidFill>
                <a:highlight>
                  <a:srgbClr val="FFFFFF"/>
                </a:highlight>
                <a:latin typeface="Roboto Thin"/>
                <a:ea typeface="Roboto Thin"/>
                <a:cs typeface="Roboto Thin"/>
                <a:sym typeface="Roboto Thin"/>
              </a:rPr>
              <a:t> ©  LP 2018</a:t>
            </a:r>
            <a:endParaRPr sz="1000">
              <a:solidFill>
                <a:schemeClr val="accent1"/>
              </a:solidFill>
              <a:highlight>
                <a:srgbClr val="FFFFFF"/>
              </a:highlight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4837525" y="2854313"/>
            <a:ext cx="4045200" cy="695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GitKraken</a:t>
            </a:r>
            <a:endParaRPr b="1" sz="3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4837525" y="3421737"/>
            <a:ext cx="40452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Tampilan </a:t>
            </a:r>
            <a:r>
              <a:rPr i="1" lang="en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log commit</a:t>
            </a:r>
            <a:r>
              <a:rPr lang="en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pada gitkraken</a:t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Workflow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3650550" y="4781950"/>
            <a:ext cx="18429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Copyright</a:t>
            </a:r>
            <a:r>
              <a:rPr lang="en" sz="1000">
                <a:solidFill>
                  <a:schemeClr val="accent1"/>
                </a:solidFill>
                <a:highlight>
                  <a:srgbClr val="FFFFFF"/>
                </a:highlight>
                <a:latin typeface="Roboto Thin"/>
                <a:ea typeface="Roboto Thin"/>
                <a:cs typeface="Roboto Thin"/>
                <a:sym typeface="Roboto Thin"/>
              </a:rPr>
              <a:t> ©  LP 2018</a:t>
            </a:r>
            <a:endParaRPr sz="1000">
              <a:solidFill>
                <a:schemeClr val="accent1"/>
              </a:solidFill>
              <a:highlight>
                <a:srgbClr val="FFFFFF"/>
              </a:highlight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Main Branches</a:t>
            </a:r>
            <a:endParaRPr b="1" sz="18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master</a:t>
            </a:r>
            <a:endParaRPr b="1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develop</a:t>
            </a:r>
            <a:endParaRPr b="1"/>
          </a:p>
        </p:txBody>
      </p:sp>
      <p:sp>
        <p:nvSpPr>
          <p:cNvPr id="168" name="Shape 1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Secondary Branches</a:t>
            </a:r>
            <a:endParaRPr b="1" sz="1800">
              <a:solidFill>
                <a:schemeClr val="dk1"/>
              </a:solidFill>
            </a:endParaRPr>
          </a:p>
          <a:p>
            <a:pPr indent="-317500" lvl="0" marL="45720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Based on Conditions 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327100" y="1173075"/>
            <a:ext cx="8505300" cy="879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When working with a team on Git managed project, it’s important to make sure the team is all in agreement on how the flow of changes will be applied.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751" y="2007242"/>
            <a:ext cx="1842899" cy="2774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8850" y="2252925"/>
            <a:ext cx="863600" cy="231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Workflow v2.0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0" l="16201" r="12986" t="0"/>
          <a:stretch/>
        </p:blipFill>
        <p:spPr>
          <a:xfrm>
            <a:off x="259175" y="976300"/>
            <a:ext cx="2639950" cy="188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4475" y="900100"/>
            <a:ext cx="3409800" cy="20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2875" y="152400"/>
            <a:ext cx="2332525" cy="309110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688000" y="3341775"/>
            <a:ext cx="17823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Centralize Workflow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3300150" y="3341775"/>
            <a:ext cx="23913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Branch Workflow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6677538" y="3341775"/>
            <a:ext cx="21432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Gitflow Workflow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3650550" y="4781950"/>
            <a:ext cx="18429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Copyright</a:t>
            </a:r>
            <a:r>
              <a:rPr lang="en" sz="1000">
                <a:solidFill>
                  <a:schemeClr val="accent1"/>
                </a:solidFill>
                <a:highlight>
                  <a:srgbClr val="FFFFFF"/>
                </a:highlight>
                <a:latin typeface="Roboto Thin"/>
                <a:ea typeface="Roboto Thin"/>
                <a:cs typeface="Roboto Thin"/>
                <a:sym typeface="Roboto Thin"/>
              </a:rPr>
              <a:t> ©  LP 2018</a:t>
            </a:r>
            <a:endParaRPr sz="1000">
              <a:solidFill>
                <a:schemeClr val="accent1"/>
              </a:solidFill>
              <a:highlight>
                <a:srgbClr val="FFFFFF"/>
              </a:highlight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Markdown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3650550" y="4781950"/>
            <a:ext cx="18429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Copyright</a:t>
            </a:r>
            <a:r>
              <a:rPr lang="en" sz="1000">
                <a:solidFill>
                  <a:schemeClr val="accent1"/>
                </a:solidFill>
                <a:highlight>
                  <a:srgbClr val="FFFFFF"/>
                </a:highlight>
                <a:latin typeface="Roboto Thin"/>
                <a:ea typeface="Roboto Thin"/>
                <a:cs typeface="Roboto Thin"/>
                <a:sym typeface="Roboto Thin"/>
              </a:rPr>
              <a:t> ©  LP 2018</a:t>
            </a:r>
            <a:endParaRPr sz="1000">
              <a:solidFill>
                <a:schemeClr val="accent1"/>
              </a:solidFill>
              <a:highlight>
                <a:srgbClr val="FFFFFF"/>
              </a:highlight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Markdown </a:t>
            </a:r>
            <a:r>
              <a:rPr b="1" lang="en">
                <a:solidFill>
                  <a:schemeClr val="dk1"/>
                </a:solidFill>
              </a:rPr>
              <a:t>allows</a:t>
            </a:r>
            <a:r>
              <a:rPr lang="en"/>
              <a:t> you </a:t>
            </a:r>
            <a:r>
              <a:rPr b="1" lang="en">
                <a:solidFill>
                  <a:schemeClr val="dk1"/>
                </a:solidFill>
              </a:rPr>
              <a:t>to write </a:t>
            </a:r>
            <a:r>
              <a:rPr lang="en"/>
              <a:t>using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/>
              <a:t>an easy-to-read, easy-to-write </a:t>
            </a:r>
            <a:r>
              <a:rPr b="1" lang="en">
                <a:solidFill>
                  <a:schemeClr val="dk1"/>
                </a:solidFill>
              </a:rPr>
              <a:t>plain text </a:t>
            </a:r>
            <a:r>
              <a:rPr lang="en"/>
              <a:t>format, </a:t>
            </a:r>
            <a:r>
              <a:rPr b="1" lang="en">
                <a:solidFill>
                  <a:schemeClr val="dk1"/>
                </a:solidFill>
              </a:rPr>
              <a:t>then convert it to</a:t>
            </a:r>
            <a:r>
              <a:rPr b="1" lang="en"/>
              <a:t> </a:t>
            </a:r>
            <a:r>
              <a:rPr lang="en"/>
              <a:t>structurally </a:t>
            </a:r>
            <a:r>
              <a:rPr b="1" lang="en">
                <a:solidFill>
                  <a:schemeClr val="dk1"/>
                </a:solidFill>
              </a:rPr>
              <a:t>valid XHTML</a:t>
            </a:r>
            <a:r>
              <a:rPr lang="en"/>
              <a:t> (or </a:t>
            </a:r>
            <a:r>
              <a:rPr b="1" lang="en">
                <a:solidFill>
                  <a:schemeClr val="dk1"/>
                </a:solidFill>
              </a:rPr>
              <a:t>HTML</a:t>
            </a:r>
            <a:r>
              <a:rPr lang="en"/>
              <a:t>).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Links for markdown 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https://guides.github.com/features/mastering-markdown/</a:t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3325" y="3159088"/>
            <a:ext cx="947125" cy="947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2" name="Shape 1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3750" y="2954013"/>
            <a:ext cx="1148675" cy="1148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3" name="Shape 193"/>
          <p:cNvSpPr txBox="1"/>
          <p:nvPr/>
        </p:nvSpPr>
        <p:spPr>
          <a:xfrm>
            <a:off x="2151875" y="4079950"/>
            <a:ext cx="1410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A86E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simplenote</a:t>
            </a:r>
            <a:endParaRPr b="1" sz="1800">
              <a:solidFill>
                <a:srgbClr val="4A86E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5653075" y="4079950"/>
            <a:ext cx="1410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Typora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3650550" y="4781950"/>
            <a:ext cx="18429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Copyright</a:t>
            </a:r>
            <a:r>
              <a:rPr lang="en" sz="1000">
                <a:solidFill>
                  <a:schemeClr val="accent1"/>
                </a:solidFill>
                <a:highlight>
                  <a:srgbClr val="FFFFFF"/>
                </a:highlight>
                <a:latin typeface="Roboto Thin"/>
                <a:ea typeface="Roboto Thin"/>
                <a:cs typeface="Roboto Thin"/>
                <a:sym typeface="Roboto Thin"/>
              </a:rPr>
              <a:t> ©  LP 2018</a:t>
            </a:r>
            <a:endParaRPr sz="1000">
              <a:solidFill>
                <a:schemeClr val="accent1"/>
              </a:solidFill>
              <a:highlight>
                <a:srgbClr val="FFFFFF"/>
              </a:highlight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References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https://courses.cs.washington.edu/courses/cse403/13au/lectures/git.ppt.pdf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accent5"/>
                </a:solidFill>
                <a:hlinkClick r:id="rId4"/>
              </a:rPr>
              <a:t>https://www.atlassian.com/git/tutorials/what-is-version-control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https://www.gitkraken.com/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http://nvie.com/posts/a-successful-git-branching-model/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accent5"/>
                </a:solidFill>
                <a:hlinkClick r:id="rId7"/>
              </a:rPr>
              <a:t>https://daringfireball.net/projects/markdown/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accent5"/>
                </a:solidFill>
                <a:hlinkClick r:id="rId8"/>
              </a:rPr>
              <a:t>https://guides.github.com/features/mastering-markdown/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77000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Nuhun :)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07" name="Shape 207"/>
          <p:cNvCxnSpPr/>
          <p:nvPr/>
        </p:nvCxnSpPr>
        <p:spPr>
          <a:xfrm>
            <a:off x="3697800" y="3518700"/>
            <a:ext cx="17280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90250" y="1148325"/>
            <a:ext cx="7739400" cy="15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Introduction</a:t>
            </a:r>
            <a:endParaRPr sz="7200"/>
          </a:p>
        </p:txBody>
      </p:sp>
      <p:cxnSp>
        <p:nvCxnSpPr>
          <p:cNvPr id="67" name="Shape 67"/>
          <p:cNvCxnSpPr/>
          <p:nvPr/>
        </p:nvCxnSpPr>
        <p:spPr>
          <a:xfrm>
            <a:off x="630600" y="2957400"/>
            <a:ext cx="17280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387550"/>
            <a:ext cx="8432400" cy="28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For most software teams, the source code is a repository of the invaluable knowledge and understanding about the problem domain that the developers have collected and refined through careful effort.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Therefore version control protects source code from both catastrophe and the casual degradation of human error and unintended consequences.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Version Control System (VCS)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3650550" y="4781950"/>
            <a:ext cx="18429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Copyright</a:t>
            </a:r>
            <a:r>
              <a:rPr lang="en" sz="1000">
                <a:solidFill>
                  <a:schemeClr val="accent1"/>
                </a:solidFill>
                <a:highlight>
                  <a:srgbClr val="FFFFFF"/>
                </a:highlight>
                <a:latin typeface="Roboto Thin"/>
                <a:ea typeface="Roboto Thin"/>
                <a:cs typeface="Roboto Thin"/>
                <a:sym typeface="Roboto Thin"/>
              </a:rPr>
              <a:t> ©  LP 2018</a:t>
            </a:r>
            <a:endParaRPr sz="1000">
              <a:solidFill>
                <a:schemeClr val="accent1"/>
              </a:solidFill>
              <a:highlight>
                <a:srgbClr val="FFFFFF"/>
              </a:highlight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514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is a </a:t>
            </a:r>
            <a:r>
              <a:rPr b="1" lang="en">
                <a:solidFill>
                  <a:schemeClr val="dk1"/>
                </a:solidFill>
              </a:rPr>
              <a:t>distributed VCS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</a:t>
            </a:r>
            <a:r>
              <a:rPr b="1" lang="en">
                <a:solidFill>
                  <a:schemeClr val="dk1"/>
                </a:solidFill>
              </a:rPr>
              <a:t>local repo </a:t>
            </a:r>
            <a:r>
              <a:rPr lang="en"/>
              <a:t>is a </a:t>
            </a:r>
            <a:r>
              <a:rPr b="1" lang="en">
                <a:solidFill>
                  <a:schemeClr val="dk1"/>
                </a:solidFill>
              </a:rPr>
              <a:t>complete copy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of</a:t>
            </a:r>
            <a:r>
              <a:rPr lang="en"/>
              <a:t> everything on the </a:t>
            </a:r>
            <a:r>
              <a:rPr b="1" lang="en">
                <a:solidFill>
                  <a:schemeClr val="dk1"/>
                </a:solidFill>
              </a:rPr>
              <a:t>remote server</a:t>
            </a:r>
            <a:endParaRPr b="1">
              <a:solidFill>
                <a:schemeClr val="dk1"/>
              </a:solidFill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yours is "just as good" as theirs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operations are local: 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commit changes to local repo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local repo keeps version history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When </a:t>
            </a:r>
            <a:r>
              <a:rPr lang="en"/>
              <a:t>you're </a:t>
            </a:r>
            <a:r>
              <a:rPr b="1" lang="en">
                <a:solidFill>
                  <a:schemeClr val="dk1"/>
                </a:solidFill>
              </a:rPr>
              <a:t>ready</a:t>
            </a:r>
            <a:r>
              <a:rPr lang="en"/>
              <a:t>, you can "</a:t>
            </a:r>
            <a:r>
              <a:rPr b="1" lang="en">
                <a:solidFill>
                  <a:schemeClr val="dk1"/>
                </a:solidFill>
              </a:rPr>
              <a:t>push</a:t>
            </a:r>
            <a:r>
              <a:rPr lang="en"/>
              <a:t>" </a:t>
            </a:r>
            <a:r>
              <a:rPr b="1" lang="en">
                <a:solidFill>
                  <a:schemeClr val="dk1"/>
                </a:solidFill>
              </a:rPr>
              <a:t>changes</a:t>
            </a:r>
            <a:r>
              <a:rPr lang="en"/>
              <a:t> back to server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Git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5471" y="1219200"/>
            <a:ext cx="2516350" cy="282344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3650550" y="4781950"/>
            <a:ext cx="18429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Copyright</a:t>
            </a:r>
            <a:r>
              <a:rPr lang="en" sz="1000">
                <a:solidFill>
                  <a:schemeClr val="accent1"/>
                </a:solidFill>
                <a:highlight>
                  <a:srgbClr val="FFFFFF"/>
                </a:highlight>
                <a:latin typeface="Roboto Thin"/>
                <a:ea typeface="Roboto Thin"/>
                <a:cs typeface="Roboto Thin"/>
                <a:sym typeface="Roboto Thin"/>
              </a:rPr>
              <a:t> ©  LP 2018</a:t>
            </a:r>
            <a:endParaRPr sz="1000">
              <a:solidFill>
                <a:schemeClr val="accent1"/>
              </a:solidFill>
              <a:highlight>
                <a:srgbClr val="FFFFFF"/>
              </a:highlight>
              <a:latin typeface="Roboto Thin"/>
              <a:ea typeface="Roboto Thin"/>
              <a:cs typeface="Roboto Thin"/>
              <a:sym typeface="Roboto Thin"/>
            </a:endParaRPr>
          </a:p>
        </p:txBody>
      </p:sp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6925" y="1314112"/>
            <a:ext cx="623400" cy="6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5">
            <a:alphaModFix/>
          </a:blip>
          <a:srcRect b="0" l="0" r="57443" t="0"/>
          <a:stretch/>
        </p:blipFill>
        <p:spPr>
          <a:xfrm>
            <a:off x="8311825" y="219015"/>
            <a:ext cx="565050" cy="55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Local git areas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487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your local copy on git, files can be: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your local repo (Commited)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Checked out and modified, but not yet committed (working copy)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Or, in-between, in a "staging" area 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Staged files are ready to be committed. </a:t>
            </a:r>
            <a:endParaRPr/>
          </a:p>
          <a:p>
            <a:pPr indent="-317500" lvl="1" marL="13716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commit saves a snapshot of all staged state. </a:t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400" y="891875"/>
            <a:ext cx="3651900" cy="335974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3650550" y="4781950"/>
            <a:ext cx="18429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Copyright</a:t>
            </a:r>
            <a:r>
              <a:rPr lang="en" sz="1000">
                <a:solidFill>
                  <a:schemeClr val="accent1"/>
                </a:solidFill>
                <a:highlight>
                  <a:srgbClr val="FFFFFF"/>
                </a:highlight>
                <a:latin typeface="Roboto Thin"/>
                <a:ea typeface="Roboto Thin"/>
                <a:cs typeface="Roboto Thin"/>
                <a:sym typeface="Roboto Thin"/>
              </a:rPr>
              <a:t> ©  LP 2018</a:t>
            </a:r>
            <a:endParaRPr sz="1000">
              <a:solidFill>
                <a:schemeClr val="accent1"/>
              </a:solidFill>
              <a:highlight>
                <a:srgbClr val="FFFFFF"/>
              </a:highlight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90250" y="1148325"/>
            <a:ext cx="7739400" cy="15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Getting Started</a:t>
            </a:r>
            <a:endParaRPr sz="7200"/>
          </a:p>
        </p:txBody>
      </p:sp>
      <p:cxnSp>
        <p:nvCxnSpPr>
          <p:cNvPr id="98" name="Shape 98"/>
          <p:cNvCxnSpPr/>
          <p:nvPr/>
        </p:nvCxnSpPr>
        <p:spPr>
          <a:xfrm>
            <a:off x="630600" y="2957400"/>
            <a:ext cx="17280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Set Up Repo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new </a:t>
            </a:r>
            <a:r>
              <a:rPr b="1" lang="en"/>
              <a:t>local git repo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 init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 add </a:t>
            </a:r>
            <a:r>
              <a:rPr i="1" lang="en"/>
              <a:t>filename</a:t>
            </a:r>
            <a:endParaRPr i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 commit -m “commit message”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Clone a </a:t>
            </a:r>
            <a:r>
              <a:rPr b="1" lang="en"/>
              <a:t>remote git repo</a:t>
            </a:r>
            <a:endParaRPr b="1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 clone </a:t>
            </a:r>
            <a:r>
              <a:rPr i="1" lang="en"/>
              <a:t>url localDirectoryName</a:t>
            </a:r>
            <a:endParaRPr i="1"/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common scenarios (only do one of these)</a:t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3650550" y="4781950"/>
            <a:ext cx="18429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Copyright</a:t>
            </a:r>
            <a:r>
              <a:rPr lang="en" sz="1000">
                <a:solidFill>
                  <a:schemeClr val="accent1"/>
                </a:solidFill>
                <a:highlight>
                  <a:srgbClr val="FFFFFF"/>
                </a:highlight>
                <a:latin typeface="Roboto Thin"/>
                <a:ea typeface="Roboto Thin"/>
                <a:cs typeface="Roboto Thin"/>
                <a:sym typeface="Roboto Thin"/>
              </a:rPr>
              <a:t> ©  LP 2018</a:t>
            </a:r>
            <a:endParaRPr sz="1000">
              <a:solidFill>
                <a:schemeClr val="accent1"/>
              </a:solidFill>
              <a:highlight>
                <a:srgbClr val="FFFFFF"/>
              </a:highlight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Save changes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>
                <a:solidFill>
                  <a:schemeClr val="dk1"/>
                </a:solidFill>
              </a:rPr>
              <a:t>first time</a:t>
            </a:r>
            <a:r>
              <a:rPr lang="en"/>
              <a:t> we ask a file </a:t>
            </a:r>
            <a:r>
              <a:rPr b="1" lang="en">
                <a:solidFill>
                  <a:schemeClr val="dk1"/>
                </a:solidFill>
              </a:rPr>
              <a:t>to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be tracked</a:t>
            </a:r>
            <a:r>
              <a:rPr lang="en"/>
              <a:t>, and every time </a:t>
            </a:r>
            <a:r>
              <a:rPr b="1" lang="en">
                <a:solidFill>
                  <a:schemeClr val="dk1"/>
                </a:solidFill>
              </a:rPr>
              <a:t>before</a:t>
            </a:r>
            <a:r>
              <a:rPr lang="en"/>
              <a:t> we </a:t>
            </a:r>
            <a:r>
              <a:rPr b="1" lang="en">
                <a:solidFill>
                  <a:schemeClr val="dk1"/>
                </a:solidFill>
              </a:rPr>
              <a:t>commit</a:t>
            </a:r>
            <a:r>
              <a:rPr lang="en"/>
              <a:t> a file, we </a:t>
            </a:r>
            <a:r>
              <a:rPr b="1" lang="en">
                <a:solidFill>
                  <a:schemeClr val="dk1"/>
                </a:solidFill>
              </a:rPr>
              <a:t>must add</a:t>
            </a:r>
            <a:r>
              <a:rPr lang="en"/>
              <a:t> it </a:t>
            </a:r>
            <a:r>
              <a:rPr b="1" lang="en">
                <a:solidFill>
                  <a:schemeClr val="dk1"/>
                </a:solidFill>
              </a:rPr>
              <a:t>to the staging area</a:t>
            </a:r>
            <a:r>
              <a:rPr lang="en"/>
              <a:t>: 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git add Hello.java Goodbye.java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</a:t>
            </a:r>
            <a:r>
              <a:rPr b="1" lang="en">
                <a:solidFill>
                  <a:schemeClr val="dk1"/>
                </a:solidFill>
              </a:rPr>
              <a:t>move staged</a:t>
            </a:r>
            <a:r>
              <a:rPr lang="en"/>
              <a:t> changes </a:t>
            </a:r>
            <a:r>
              <a:rPr b="1" lang="en">
                <a:solidFill>
                  <a:schemeClr val="dk1"/>
                </a:solidFill>
              </a:rPr>
              <a:t>into </a:t>
            </a:r>
            <a:r>
              <a:rPr lang="en"/>
              <a:t>the </a:t>
            </a:r>
            <a:r>
              <a:rPr b="1" lang="en">
                <a:solidFill>
                  <a:schemeClr val="dk1"/>
                </a:solidFill>
              </a:rPr>
              <a:t>repo</a:t>
            </a:r>
            <a:r>
              <a:rPr lang="en"/>
              <a:t>, we </a:t>
            </a:r>
            <a:r>
              <a:rPr b="1" lang="en">
                <a:solidFill>
                  <a:schemeClr val="dk1"/>
                </a:solidFill>
              </a:rPr>
              <a:t>commit</a:t>
            </a:r>
            <a:r>
              <a:rPr lang="en"/>
              <a:t>: 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git commit –m "Fixing bug #22"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</a:t>
            </a:r>
            <a:r>
              <a:rPr b="1" lang="en">
                <a:solidFill>
                  <a:schemeClr val="dk1"/>
                </a:solidFill>
              </a:rPr>
              <a:t>undo changes</a:t>
            </a:r>
            <a:r>
              <a:rPr lang="en"/>
              <a:t> on a file </a:t>
            </a:r>
            <a:r>
              <a:rPr b="1" lang="en">
                <a:solidFill>
                  <a:schemeClr val="dk1"/>
                </a:solidFill>
              </a:rPr>
              <a:t>before</a:t>
            </a:r>
            <a:r>
              <a:rPr lang="en"/>
              <a:t> you </a:t>
            </a:r>
            <a:r>
              <a:rPr b="1" lang="en">
                <a:solidFill>
                  <a:schemeClr val="dk1"/>
                </a:solidFill>
              </a:rPr>
              <a:t>have committed</a:t>
            </a:r>
            <a:r>
              <a:rPr lang="en"/>
              <a:t> it: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git reset HEAD -- filename (unstages the file)</a:t>
            </a:r>
            <a:endParaRPr b="1"/>
          </a:p>
        </p:txBody>
      </p:sp>
      <p:sp>
        <p:nvSpPr>
          <p:cNvPr id="113" name="Shape 113"/>
          <p:cNvSpPr txBox="1"/>
          <p:nvPr/>
        </p:nvSpPr>
        <p:spPr>
          <a:xfrm>
            <a:off x="3650550" y="4781950"/>
            <a:ext cx="18429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Copyright</a:t>
            </a:r>
            <a:r>
              <a:rPr lang="en" sz="1000">
                <a:solidFill>
                  <a:schemeClr val="accent1"/>
                </a:solidFill>
                <a:highlight>
                  <a:srgbClr val="FFFFFF"/>
                </a:highlight>
                <a:latin typeface="Roboto Thin"/>
                <a:ea typeface="Roboto Thin"/>
                <a:cs typeface="Roboto Thin"/>
                <a:sym typeface="Roboto Thin"/>
              </a:rPr>
              <a:t> ©  LP 2018</a:t>
            </a:r>
            <a:endParaRPr sz="1000">
              <a:solidFill>
                <a:schemeClr val="accent1"/>
              </a:solidFill>
              <a:highlight>
                <a:srgbClr val="FFFFFF"/>
              </a:highlight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90250" y="1148325"/>
            <a:ext cx="7739400" cy="15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Collaborating</a:t>
            </a:r>
            <a:endParaRPr sz="7200"/>
          </a:p>
        </p:txBody>
      </p:sp>
      <p:cxnSp>
        <p:nvCxnSpPr>
          <p:cNvPr id="119" name="Shape 119"/>
          <p:cNvCxnSpPr/>
          <p:nvPr/>
        </p:nvCxnSpPr>
        <p:spPr>
          <a:xfrm>
            <a:off x="630600" y="2957400"/>
            <a:ext cx="17280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