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5400675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3"/>
  </p:normalViewPr>
  <p:slideViewPr>
    <p:cSldViewPr snapToGrid="0" snapToObjects="1">
      <p:cViewPr>
        <p:scale>
          <a:sx n="64" d="100"/>
          <a:sy n="64" d="100"/>
        </p:scale>
        <p:origin x="119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19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15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59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6AE5-F708-2541-A882-7F7220D971F9}" type="datetimeFigureOut">
              <a:rPr lang="es-ES" smtClean="0"/>
              <a:t>22/3/16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548A-109E-5842-A6C9-15D1275AF2D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97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Agrupar 85"/>
          <p:cNvGrpSpPr/>
          <p:nvPr/>
        </p:nvGrpSpPr>
        <p:grpSpPr>
          <a:xfrm>
            <a:off x="600118" y="764846"/>
            <a:ext cx="11067625" cy="3511783"/>
            <a:chOff x="23645" y="360446"/>
            <a:chExt cx="11067625" cy="3511783"/>
          </a:xfrm>
        </p:grpSpPr>
        <p:sp>
          <p:nvSpPr>
            <p:cNvPr id="83" name="Rectángulo redondeado 82"/>
            <p:cNvSpPr/>
            <p:nvPr/>
          </p:nvSpPr>
          <p:spPr>
            <a:xfrm>
              <a:off x="2527047" y="1985482"/>
              <a:ext cx="1856334" cy="1886747"/>
            </a:xfrm>
            <a:prstGeom prst="roundRect">
              <a:avLst/>
            </a:prstGeom>
            <a:solidFill>
              <a:schemeClr val="bg2">
                <a:alpha val="9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dirty="0">
                <a:solidFill>
                  <a:sysClr val="windowText" lastClr="000000"/>
                </a:solidFill>
              </a:endParaRPr>
            </a:p>
            <a:p>
              <a:pPr algn="ctr"/>
              <a:endParaRPr lang="es-ES" dirty="0">
                <a:solidFill>
                  <a:sysClr val="windowText" lastClr="000000"/>
                </a:solidFill>
              </a:endParaRPr>
            </a:p>
            <a:p>
              <a:pPr algn="ctr"/>
              <a:endParaRPr lang="es-ES" dirty="0">
                <a:solidFill>
                  <a:sysClr val="windowText" lastClr="000000"/>
                </a:solidFill>
              </a:endParaRPr>
            </a:p>
            <a:p>
              <a:pPr algn="ctr"/>
              <a:endParaRPr lang="es-ES" dirty="0">
                <a:solidFill>
                  <a:sysClr val="windowText" lastClr="000000"/>
                </a:solidFill>
              </a:endParaRPr>
            </a:p>
            <a:p>
              <a:pPr algn="ctr"/>
              <a:endParaRPr lang="es-ES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ES" dirty="0">
                  <a:solidFill>
                    <a:sysClr val="windowText" lastClr="000000"/>
                  </a:solidFill>
                </a:rPr>
                <a:t>STABILIZER</a:t>
              </a:r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6858000" y="1317812"/>
              <a:ext cx="2259106" cy="1801906"/>
            </a:xfrm>
            <a:prstGeom prst="roundRect">
              <a:avLst/>
            </a:prstGeom>
            <a:solidFill>
              <a:schemeClr val="bg2">
                <a:alpha val="9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992621" y="2218765"/>
              <a:ext cx="1989864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485" tIns="33242" rIns="66485" bIns="332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600" dirty="0" err="1">
                  <a:solidFill>
                    <a:schemeClr val="tx1"/>
                  </a:solidFill>
                  <a:ea typeface="ＭＳ 明朝" charset="-128"/>
                  <a:cs typeface="Times New Roman" charset="0"/>
                </a:rPr>
                <a:t>Force</a:t>
              </a:r>
              <a:r>
                <a:rPr lang="es-ES" sz="1600" dirty="0">
                  <a:solidFill>
                    <a:schemeClr val="tx1"/>
                  </a:solidFill>
                  <a:ea typeface="ＭＳ 明朝" charset="-128"/>
                  <a:cs typeface="Times New Roman" charset="0"/>
                </a:rPr>
                <a:t> / Torque </a:t>
              </a:r>
              <a:r>
                <a:rPr lang="es-ES" sz="1600" dirty="0" err="1">
                  <a:solidFill>
                    <a:schemeClr val="tx1"/>
                  </a:solidFill>
                  <a:ea typeface="ＭＳ 明朝" charset="-128"/>
                  <a:cs typeface="Times New Roman" charset="0"/>
                </a:rPr>
                <a:t>Sensors</a:t>
              </a:r>
              <a:endParaRPr lang="es-ES" sz="1600" dirty="0">
                <a:solidFill>
                  <a:schemeClr val="tx1"/>
                </a:solidFill>
                <a:ea typeface="ＭＳ 明朝" charset="-128"/>
                <a:cs typeface="Times New Roman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990413" y="360446"/>
              <a:ext cx="1989864" cy="6436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485" tIns="33242" rIns="66485" bIns="332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ea typeface="ＭＳ 明朝" charset="-128"/>
                  <a:cs typeface="Times New Roman" charset="0"/>
                </a:rPr>
                <a:t>ZMP </a:t>
              </a:r>
              <a:r>
                <a:rPr lang="es-ES" sz="1600" dirty="0" err="1">
                  <a:solidFill>
                    <a:schemeClr val="tx1"/>
                  </a:solidFill>
                  <a:ea typeface="ＭＳ 明朝" charset="-128"/>
                  <a:cs typeface="Times New Roman" charset="0"/>
                </a:rPr>
                <a:t>Com</a:t>
              </a:r>
              <a:r>
                <a:rPr lang="es-ES_tradnl" sz="1600" dirty="0" err="1">
                  <a:solidFill>
                    <a:schemeClr val="tx1"/>
                  </a:solidFill>
                  <a:ea typeface="ＭＳ 明朝" charset="-128"/>
                  <a:cs typeface="Times New Roman" charset="0"/>
                </a:rPr>
                <a:t>putation</a:t>
              </a:r>
              <a:endParaRPr lang="es-ES" sz="1600" dirty="0">
                <a:solidFill>
                  <a:schemeClr val="tx1"/>
                </a:solidFill>
                <a:ea typeface="ＭＳ 明朝" charset="-128"/>
                <a:cs typeface="Times New Roman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697014" y="2254184"/>
              <a:ext cx="1517349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485" tIns="33242" rIns="66485" bIns="332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ea typeface="ＭＳ 明朝" charset="-128"/>
                  <a:cs typeface="Times New Roman" charset="0"/>
                </a:rPr>
                <a:t>ZMP Control</a:t>
              </a:r>
              <a:endParaRPr lang="es-ES" sz="1600" dirty="0">
                <a:solidFill>
                  <a:schemeClr val="tx1"/>
                </a:solidFill>
                <a:ea typeface="ＭＳ 明朝" charset="-128"/>
                <a:cs typeface="Times New Roman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333367" y="1379689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HUMANOID</a:t>
              </a:r>
            </a:p>
            <a:p>
              <a:pPr algn="ctr"/>
              <a:r>
                <a:rPr lang="es-ES" dirty="0"/>
                <a:t>ROBOT</a:t>
              </a:r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982485" y="2506576"/>
              <a:ext cx="1936527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9251727" y="2523356"/>
                  <a:ext cx="1839543" cy="579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_tradnl" i="1">
                            <a:latin typeface="Cambria Math" charset="0"/>
                          </a:rPr>
                          <m:t>,</m:t>
                        </m:r>
                        <m:r>
                          <a:rPr lang="es-ES_tradnl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_tradnl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>
                                <a:latin typeface="Cambria Math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_tradnl">
                                <a:latin typeface="Cambria Math" charset="0"/>
                              </a:rPr>
                              <m:t>y</m:t>
                            </m:r>
                          </m:sub>
                        </m:sSub>
                        <m:r>
                          <a:rPr lang="es-ES_tradnl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_tradnl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>
                                <a:latin typeface="Cambria Math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_tradnl">
                                <a:latin typeface="Cambria Math" charset="0"/>
                              </a:rPr>
                              <m:t>z</m:t>
                            </m:r>
                          </m:sub>
                        </m:sSub>
                        <m:r>
                          <a:rPr lang="es-ES_tradnl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τ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_tradnl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sub>
                        </m:sSub>
                        <m:r>
                          <a:rPr lang="es-ES_tradnl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  <a:p>
                  <a:endParaRPr lang="es-ES" dirty="0"/>
                </a:p>
              </p:txBody>
            </p:sp>
          </mc:Choice>
          <mc:Fallback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727" y="2523356"/>
                  <a:ext cx="1839543" cy="57958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23"/>
            <p:cNvCxnSpPr/>
            <p:nvPr/>
          </p:nvCxnSpPr>
          <p:spPr>
            <a:xfrm>
              <a:off x="9804557" y="682258"/>
              <a:ext cx="0" cy="1824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endCxn id="10" idx="3"/>
            </p:cNvCxnSpPr>
            <p:nvPr/>
          </p:nvCxnSpPr>
          <p:spPr>
            <a:xfrm flipH="1">
              <a:off x="6980277" y="682258"/>
              <a:ext cx="2824281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495229" y="360446"/>
                  <a:ext cx="1131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</a:rPr>
                              <m:t>𝑍𝑀𝑃</m:t>
                            </m:r>
                          </m:sub>
                        </m:sSub>
                        <m:r>
                          <a:rPr lang="es-ES_tradnl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</a:rPr>
                              <m:t>𝑍𝑀𝑃</m:t>
                            </m:r>
                          </m:sub>
                        </m:sSub>
                      </m:oMath>
                    </m:oMathPara>
                  </a14:m>
                  <a:endParaRPr lang="es-ES" dirty="0"/>
                </a:p>
              </p:txBody>
            </p:sp>
          </mc:Choice>
          <mc:Fallback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229" y="360446"/>
                  <a:ext cx="113178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88" r="-1613" b="-2608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ector recto 31"/>
            <p:cNvCxnSpPr/>
            <p:nvPr/>
          </p:nvCxnSpPr>
          <p:spPr>
            <a:xfrm flipH="1">
              <a:off x="1469946" y="688844"/>
              <a:ext cx="35204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>
              <a:endCxn id="53" idx="0"/>
            </p:cNvCxnSpPr>
            <p:nvPr/>
          </p:nvCxnSpPr>
          <p:spPr>
            <a:xfrm>
              <a:off x="1469946" y="688844"/>
              <a:ext cx="952" cy="1653779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Agrupar 46"/>
            <p:cNvGrpSpPr/>
            <p:nvPr/>
          </p:nvGrpSpPr>
          <p:grpSpPr>
            <a:xfrm>
              <a:off x="5204837" y="2337514"/>
              <a:ext cx="479391" cy="476963"/>
              <a:chOff x="4528602" y="2337514"/>
              <a:chExt cx="479391" cy="47696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528602" y="2337514"/>
                <a:ext cx="479391" cy="476963"/>
                <a:chOff x="4412256" y="979887"/>
                <a:chExt cx="479391" cy="476963"/>
              </a:xfrm>
            </p:grpSpPr>
            <p:sp>
              <p:nvSpPr>
                <p:cNvPr id="13" name="Elipse 12"/>
                <p:cNvSpPr/>
                <p:nvPr/>
              </p:nvSpPr>
              <p:spPr>
                <a:xfrm>
                  <a:off x="4412256" y="979887"/>
                  <a:ext cx="479391" cy="4769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09"/>
                </a:p>
              </p:txBody>
            </p:sp>
            <p:cxnSp>
              <p:nvCxnSpPr>
                <p:cNvPr id="14" name="Conector recto 13"/>
                <p:cNvCxnSpPr/>
                <p:nvPr/>
              </p:nvCxnSpPr>
              <p:spPr>
                <a:xfrm>
                  <a:off x="4482461" y="1049737"/>
                  <a:ext cx="338981" cy="337263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 flipV="1">
                  <a:off x="4482461" y="1049737"/>
                  <a:ext cx="338981" cy="337263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/>
                <p:cNvCxnSpPr/>
                <p:nvPr/>
              </p:nvCxnSpPr>
              <p:spPr>
                <a:xfrm>
                  <a:off x="4464588" y="1218368"/>
                  <a:ext cx="9983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Agrupar 45"/>
              <p:cNvGrpSpPr/>
              <p:nvPr/>
            </p:nvGrpSpPr>
            <p:grpSpPr>
              <a:xfrm>
                <a:off x="4717430" y="2388715"/>
                <a:ext cx="99833" cy="99833"/>
                <a:chOff x="4527181" y="2363907"/>
                <a:chExt cx="99833" cy="99833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>
                  <a:off x="4527181" y="2413824"/>
                  <a:ext cx="9983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44"/>
                <p:cNvCxnSpPr/>
                <p:nvPr/>
              </p:nvCxnSpPr>
              <p:spPr>
                <a:xfrm rot="5400000">
                  <a:off x="4527180" y="2413824"/>
                  <a:ext cx="9983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Agrupar 47"/>
            <p:cNvGrpSpPr/>
            <p:nvPr/>
          </p:nvGrpSpPr>
          <p:grpSpPr>
            <a:xfrm>
              <a:off x="1231202" y="2342623"/>
              <a:ext cx="479391" cy="476963"/>
              <a:chOff x="4528602" y="2337514"/>
              <a:chExt cx="479391" cy="476963"/>
            </a:xfrm>
          </p:grpSpPr>
          <p:grpSp>
            <p:nvGrpSpPr>
              <p:cNvPr id="49" name="Agrupar 48"/>
              <p:cNvGrpSpPr/>
              <p:nvPr/>
            </p:nvGrpSpPr>
            <p:grpSpPr>
              <a:xfrm>
                <a:off x="4528602" y="2337514"/>
                <a:ext cx="479391" cy="476963"/>
                <a:chOff x="4412256" y="979887"/>
                <a:chExt cx="479391" cy="476963"/>
              </a:xfrm>
            </p:grpSpPr>
            <p:sp>
              <p:nvSpPr>
                <p:cNvPr id="53" name="Elipse 52"/>
                <p:cNvSpPr/>
                <p:nvPr/>
              </p:nvSpPr>
              <p:spPr>
                <a:xfrm>
                  <a:off x="4412256" y="979887"/>
                  <a:ext cx="479391" cy="4769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09"/>
                </a:p>
              </p:txBody>
            </p:sp>
            <p:cxnSp>
              <p:nvCxnSpPr>
                <p:cNvPr id="54" name="Conector recto 53"/>
                <p:cNvCxnSpPr/>
                <p:nvPr/>
              </p:nvCxnSpPr>
              <p:spPr>
                <a:xfrm>
                  <a:off x="4482461" y="1049737"/>
                  <a:ext cx="338981" cy="337263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>
                <a:xfrm flipV="1">
                  <a:off x="4482461" y="1049737"/>
                  <a:ext cx="338981" cy="337263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>
                <a:xfrm>
                  <a:off x="4464588" y="1218368"/>
                  <a:ext cx="9983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Conector recto 50"/>
              <p:cNvCxnSpPr/>
              <p:nvPr/>
            </p:nvCxnSpPr>
            <p:spPr>
              <a:xfrm>
                <a:off x="4717430" y="2438632"/>
                <a:ext cx="99833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Conector recto 56"/>
            <p:cNvCxnSpPr/>
            <p:nvPr/>
          </p:nvCxnSpPr>
          <p:spPr>
            <a:xfrm rot="5400000">
              <a:off x="1283533" y="2573273"/>
              <a:ext cx="99833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>
              <a:stCxn id="53" idx="6"/>
              <a:endCxn id="11" idx="1"/>
            </p:cNvCxnSpPr>
            <p:nvPr/>
          </p:nvCxnSpPr>
          <p:spPr>
            <a:xfrm flipV="1">
              <a:off x="1710593" y="2575996"/>
              <a:ext cx="986421" cy="5109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>
              <a:stCxn id="11" idx="3"/>
              <a:endCxn id="13" idx="2"/>
            </p:cNvCxnSpPr>
            <p:nvPr/>
          </p:nvCxnSpPr>
          <p:spPr>
            <a:xfrm>
              <a:off x="4214363" y="2575996"/>
              <a:ext cx="990474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Flecha abajo 69"/>
            <p:cNvSpPr/>
            <p:nvPr/>
          </p:nvSpPr>
          <p:spPr>
            <a:xfrm>
              <a:off x="5377272" y="1985482"/>
              <a:ext cx="136495" cy="337790"/>
            </a:xfrm>
            <a:prstGeom prst="downArrow">
              <a:avLst>
                <a:gd name="adj1" fmla="val 44303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1" name="Flecha abajo 70"/>
            <p:cNvSpPr/>
            <p:nvPr/>
          </p:nvSpPr>
          <p:spPr>
            <a:xfrm rot="-5400000">
              <a:off x="976207" y="2412208"/>
              <a:ext cx="136495" cy="337790"/>
            </a:xfrm>
            <a:prstGeom prst="downArrow">
              <a:avLst>
                <a:gd name="adj1" fmla="val 44303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111874" y="2602709"/>
                  <a:ext cx="95090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</a:rPr>
                              <m:t>𝑍𝑀𝑃</m:t>
                            </m:r>
                          </m:sub>
                        </m:sSub>
                        <m:r>
                          <a:rPr lang="es-ES_tradnl" i="1">
                            <a:latin typeface="Cambria Math" charset="0"/>
                          </a:rPr>
                          <m:t>𝑟𝑒𝑓</m:t>
                        </m:r>
                      </m:oMath>
                    </m:oMathPara>
                  </a14:m>
                  <a:endParaRPr lang="es-ES_tradnl" i="1" dirty="0">
                    <a:latin typeface="Cambria Math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</a:rPr>
                              <m:t>𝑍𝑀𝑃</m:t>
                            </m:r>
                          </m:sub>
                        </m:sSub>
                        <m:r>
                          <a:rPr lang="es-ES_tradnl" i="1">
                            <a:latin typeface="Cambria Math" charset="0"/>
                          </a:rPr>
                          <m:t>𝑟𝑒𝑓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74" y="2602709"/>
                  <a:ext cx="950901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41" r="-8333" b="-1868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1760371" y="2591313"/>
                  <a:ext cx="68775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s-ES_tradnl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</a:rPr>
                              <m:t>𝑍𝑀𝑃</m:t>
                            </m:r>
                          </m:sub>
                        </m:sSub>
                      </m:oMath>
                    </m:oMathPara>
                  </a14:m>
                  <a:endParaRPr lang="es-ES_tradnl" i="1" dirty="0">
                    <a:latin typeface="Cambria Math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s-ES_tradnl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</a:rPr>
                              <m:t>𝑍𝑀𝑃</m:t>
                            </m:r>
                          </m:sub>
                        </m:sSub>
                      </m:oMath>
                    </m:oMathPara>
                  </a14:m>
                  <a:endParaRPr lang="es-ES" dirty="0"/>
                </a:p>
              </p:txBody>
            </p:sp>
          </mc:Choice>
          <mc:Fallback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371" y="2591313"/>
                  <a:ext cx="687752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965" r="-3540" b="-1318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CuadroTexto 75"/>
            <p:cNvSpPr txBox="1"/>
            <p:nvPr/>
          </p:nvSpPr>
          <p:spPr>
            <a:xfrm>
              <a:off x="23645" y="1936714"/>
              <a:ext cx="1127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Reference</a:t>
              </a:r>
            </a:p>
            <a:p>
              <a:pPr algn="ctr"/>
              <a:r>
                <a:rPr lang="es-ES" dirty="0"/>
                <a:t>ZMP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4100891" y="1642218"/>
                  <a:ext cx="1673728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𝐴𝑓</m:t>
                            </m:r>
                          </m:sub>
                        </m:sSub>
                        <m:r>
                          <a:rPr lang="es-ES_tradnl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𝐴𝑠</m:t>
                            </m:r>
                          </m:sub>
                        </m:sSub>
                        <m:r>
                          <a:rPr lang="es-ES_tradnl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𝐻𝑓</m:t>
                            </m:r>
                          </m:sub>
                        </m:sSub>
                        <m:r>
                          <a:rPr lang="es-ES_tradnl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𝐻𝑠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91" y="1642218"/>
                  <a:ext cx="1673728" cy="29924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09" r="-1455" b="-2857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CuadroTexto 77"/>
            <p:cNvSpPr txBox="1"/>
            <p:nvPr/>
          </p:nvSpPr>
          <p:spPr>
            <a:xfrm>
              <a:off x="3706698" y="1326093"/>
              <a:ext cx="228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Reference </a:t>
              </a:r>
              <a:r>
                <a:rPr lang="es-ES" dirty="0" err="1"/>
                <a:t>Joint</a:t>
              </a:r>
              <a:r>
                <a:rPr lang="es-ES" dirty="0"/>
                <a:t> </a:t>
              </a:r>
              <a:r>
                <a:rPr lang="es-ES" dirty="0" err="1"/>
                <a:t>Angles</a:t>
              </a:r>
              <a:endParaRPr lang="es-ES" dirty="0"/>
            </a:p>
          </p:txBody>
        </p:sp>
        <p:cxnSp>
          <p:nvCxnSpPr>
            <p:cNvPr id="79" name="Conector recto 78"/>
            <p:cNvCxnSpPr>
              <a:stCxn id="13" idx="6"/>
            </p:cNvCxnSpPr>
            <p:nvPr/>
          </p:nvCxnSpPr>
          <p:spPr>
            <a:xfrm flipV="1">
              <a:off x="5684228" y="2575995"/>
              <a:ext cx="1173772" cy="1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CuadroTexto 81"/>
                <p:cNvSpPr txBox="1"/>
                <p:nvPr/>
              </p:nvSpPr>
              <p:spPr>
                <a:xfrm>
                  <a:off x="4669518" y="2581103"/>
                  <a:ext cx="552524" cy="11524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𝐴𝑓</m:t>
                            </m:r>
                          </m:sub>
                        </m:sSub>
                      </m:oMath>
                    </m:oMathPara>
                  </a14:m>
                  <a:endParaRPr lang="es-ES_tradnl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𝐴𝑠</m:t>
                            </m:r>
                          </m:sub>
                        </m:sSub>
                      </m:oMath>
                    </m:oMathPara>
                  </a14:m>
                  <a:endParaRPr lang="es-ES_tradnl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𝐻𝑓</m:t>
                            </m:r>
                          </m:sub>
                        </m:sSub>
                      </m:oMath>
                    </m:oMathPara>
                  </a14:m>
                  <a:endParaRPr lang="es-ES_tradnl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sSub>
                          <m:sSubPr>
                            <m:ctrlP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_tradnl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𝐻𝑠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518" y="2581103"/>
                  <a:ext cx="552524" cy="115249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000" r="-8889" b="-370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17</Words>
  <Application>Microsoft Macintosh PowerPoint</Application>
  <PresentationFormat>Personalizado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ＭＳ 明朝</vt:lpstr>
      <vt:lpstr>Times New Roman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5</cp:revision>
  <dcterms:created xsi:type="dcterms:W3CDTF">2016-03-22T12:06:43Z</dcterms:created>
  <dcterms:modified xsi:type="dcterms:W3CDTF">2016-03-22T12:46:47Z</dcterms:modified>
</cp:coreProperties>
</file>