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dvent Pro SemiBold"/>
      <p:regular r:id="rId22"/>
      <p:bold r:id="rId23"/>
    </p:embeddedFont>
    <p:embeddedFont>
      <p:font typeface="Fira Sans Extra Condensed Medium"/>
      <p:regular r:id="rId24"/>
      <p:bold r:id="rId25"/>
      <p:italic r:id="rId26"/>
      <p:boldItalic r:id="rId27"/>
    </p:embeddedFont>
    <p:embeddedFont>
      <p:font typeface="Fira Sans Condensed Medium"/>
      <p:regular r:id="rId28"/>
      <p:bold r:id="rId29"/>
      <p:italic r:id="rId30"/>
      <p:boldItalic r:id="rId31"/>
    </p:embeddedFont>
    <p:embeddedFont>
      <p:font typeface="Maven Pro"/>
      <p:regular r:id="rId32"/>
      <p:bold r:id="rId33"/>
    </p:embeddedFont>
    <p:embeddedFont>
      <p:font typeface="Share Tech"/>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712747-89B4-4F40-9B2C-6CDD0DC62F19}">
  <a:tblStyle styleId="{76712747-89B4-4F40-9B2C-6CDD0DC62F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dventProSemiBold-regular.fntdata"/><Relationship Id="rId21" Type="http://schemas.openxmlformats.org/officeDocument/2006/relationships/slide" Target="slides/slide15.xml"/><Relationship Id="rId24" Type="http://schemas.openxmlformats.org/officeDocument/2006/relationships/font" Target="fonts/FiraSansExtraCondensedMedium-regular.fntdata"/><Relationship Id="rId23" Type="http://schemas.openxmlformats.org/officeDocument/2006/relationships/font" Target="fonts/AdventPro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FiraSansCondensedMedium-regular.fntdata"/><Relationship Id="rId27" Type="http://schemas.openxmlformats.org/officeDocument/2006/relationships/font" Target="fonts/FiraSansExtraCondensed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Condensed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CondensedMedium-boldItalic.fntdata"/><Relationship Id="rId30" Type="http://schemas.openxmlformats.org/officeDocument/2006/relationships/font" Target="fonts/FiraSansCondensedMedium-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ShareTech-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9a53be1642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9a53be1642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9af27b75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9af27b75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af27b75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af27b75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a53be1642_0_1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9a53be1642_0_1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9af27b75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9af27b75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9a53be1642_0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9a53be1642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9a53be164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9a53be164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a53be1642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a53be1642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9a53be1642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9a53be1642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a53be1642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a53be1642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9a53be1642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9a53be1642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9a53be1642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9a53be1642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9a53be1642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9a53be1642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9a53be1642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9a53be1642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s" sz="1000">
                <a:solidFill>
                  <a:schemeClr val="lt1"/>
                </a:solidFill>
                <a:latin typeface="Maven Pro"/>
                <a:ea typeface="Maven Pro"/>
                <a:cs typeface="Maven Pro"/>
                <a:sym typeface="Maven Pro"/>
              </a:rPr>
              <a:t>CREDITS: This presentation template was created by </a:t>
            </a:r>
            <a:r>
              <a:rPr lang="es"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s" sz="1000">
                <a:solidFill>
                  <a:schemeClr val="lt1"/>
                </a:solidFill>
                <a:latin typeface="Maven Pro"/>
                <a:ea typeface="Maven Pro"/>
                <a:cs typeface="Maven Pro"/>
                <a:sym typeface="Maven Pro"/>
              </a:rPr>
              <a:t>, including icons by </a:t>
            </a:r>
            <a:r>
              <a:rPr lang="es"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s" sz="1000">
                <a:solidFill>
                  <a:schemeClr val="lt1"/>
                </a:solidFill>
                <a:latin typeface="Maven Pro"/>
                <a:ea typeface="Maven Pro"/>
                <a:cs typeface="Maven Pro"/>
                <a:sym typeface="Maven Pro"/>
              </a:rPr>
              <a:t>, and infographics &amp; images by </a:t>
            </a:r>
            <a:r>
              <a:rPr lang="es"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SIA TP3</a:t>
            </a:r>
            <a:endParaRPr/>
          </a:p>
          <a:p>
            <a:pPr indent="0" lvl="0" marL="0" rtl="0" algn="ctr">
              <a:spcBef>
                <a:spcPts val="0"/>
              </a:spcBef>
              <a:spcAft>
                <a:spcPts val="0"/>
              </a:spcAft>
              <a:buNone/>
            </a:pPr>
            <a:r>
              <a:rPr lang="es"/>
              <a:t>“Perceptrón Simple y Multicapa”</a:t>
            </a:r>
            <a:endParaRPr/>
          </a:p>
        </p:txBody>
      </p:sp>
      <p:sp>
        <p:nvSpPr>
          <p:cNvPr id="431" name="Google Shape;431;p23"/>
          <p:cNvSpPr txBox="1"/>
          <p:nvPr>
            <p:ph idx="1" type="subTitle"/>
          </p:nvPr>
        </p:nvSpPr>
        <p:spPr>
          <a:xfrm>
            <a:off x="2079575" y="2995000"/>
            <a:ext cx="4533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t>Presentadores:</a:t>
            </a:r>
            <a:endParaRPr sz="2000"/>
          </a:p>
          <a:p>
            <a:pPr indent="-419100" lvl="0" marL="457200" rtl="0" algn="ctr">
              <a:spcBef>
                <a:spcPts val="0"/>
              </a:spcBef>
              <a:spcAft>
                <a:spcPts val="0"/>
              </a:spcAft>
              <a:buSzPts val="3000"/>
              <a:buChar char="●"/>
            </a:pPr>
            <a:r>
              <a:rPr lang="es" sz="2000"/>
              <a:t>Pinilla, Lautaro</a:t>
            </a:r>
            <a:endParaRPr sz="2000"/>
          </a:p>
          <a:p>
            <a:pPr indent="-419100" lvl="0" marL="457200" rtl="0" algn="ctr">
              <a:spcBef>
                <a:spcPts val="0"/>
              </a:spcBef>
              <a:spcAft>
                <a:spcPts val="0"/>
              </a:spcAft>
              <a:buSzPts val="3000"/>
              <a:buChar char="●"/>
            </a:pPr>
            <a:r>
              <a:rPr lang="es" sz="2000"/>
              <a:t>Martín, Fernando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2"/>
          <p:cNvSpPr txBox="1"/>
          <p:nvPr>
            <p:ph type="ctrTitle"/>
          </p:nvPr>
        </p:nvSpPr>
        <p:spPr>
          <a:xfrm>
            <a:off x="1561650" y="721169"/>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Ejercicio 3</a:t>
            </a:r>
            <a:endParaRPr/>
          </a:p>
        </p:txBody>
      </p:sp>
      <p:sp>
        <p:nvSpPr>
          <p:cNvPr id="483" name="Google Shape;483;p32"/>
          <p:cNvSpPr txBox="1"/>
          <p:nvPr>
            <p:ph idx="1" type="subTitle"/>
          </p:nvPr>
        </p:nvSpPr>
        <p:spPr>
          <a:xfrm>
            <a:off x="1101600" y="1974475"/>
            <a:ext cx="6940800" cy="23391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s" sz="1700">
                <a:solidFill>
                  <a:srgbClr val="FFFFFF"/>
                </a:solidFill>
              </a:rPr>
              <a:t>En este ejercicio llegamos a la conclusión que es imposible obtener una buena generalización con nuestra red, debido a que el conjunto de datos es realmente acotado (10 elementos), por ende, prácticamente estamos aprendiendo a resolver este problema en particular con este conjunto de datos. Una manera en que se podría generalizar mejor sería si agregaramos aunque sea números con unidad y decena, el dataset sería 10 veces más grande.</a:t>
            </a:r>
            <a:endParaRPr sz="2300">
              <a:solidFill>
                <a:srgbClr val="FFFFFF"/>
              </a:solidFill>
            </a:endParaRPr>
          </a:p>
          <a:p>
            <a:pPr indent="0" lvl="0" marL="45720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aphicFrame>
        <p:nvGraphicFramePr>
          <p:cNvPr id="488" name="Google Shape;488;p33"/>
          <p:cNvGraphicFramePr/>
          <p:nvPr/>
        </p:nvGraphicFramePr>
        <p:xfrm>
          <a:off x="1462400" y="2288775"/>
          <a:ext cx="3000000" cy="3000000"/>
        </p:xfrm>
        <a:graphic>
          <a:graphicData uri="http://schemas.openxmlformats.org/drawingml/2006/table">
            <a:tbl>
              <a:tblPr>
                <a:noFill/>
                <a:tableStyleId>{76712747-89B4-4F40-9B2C-6CDD0DC62F19}</a:tableStyleId>
              </a:tblPr>
              <a:tblGrid>
                <a:gridCol w="1554800"/>
                <a:gridCol w="1554800"/>
                <a:gridCol w="1554800"/>
                <a:gridCol w="1554800"/>
              </a:tblGrid>
              <a:tr h="505875">
                <a:tc>
                  <a:txBody>
                    <a:bodyPr/>
                    <a:lstStyle/>
                    <a:p>
                      <a:pPr indent="0" lvl="0" marL="0" rtl="0" algn="ctr">
                        <a:lnSpc>
                          <a:spcPct val="115000"/>
                        </a:lnSpc>
                        <a:spcBef>
                          <a:spcPts val="0"/>
                        </a:spcBef>
                        <a:spcAft>
                          <a:spcPts val="0"/>
                        </a:spcAft>
                        <a:buNone/>
                      </a:pPr>
                      <a:r>
                        <a:rPr lang="es" sz="1000"/>
                        <a:t>X1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lang="es" sz="1000"/>
                        <a:t>X2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lang="es" sz="1000"/>
                        <a:t>Y</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ctr">
                        <a:lnSpc>
                          <a:spcPct val="115000"/>
                        </a:lnSpc>
                        <a:spcBef>
                          <a:spcPts val="0"/>
                        </a:spcBef>
                        <a:spcAft>
                          <a:spcPts val="0"/>
                        </a:spcAft>
                        <a:buNone/>
                      </a:pPr>
                      <a:r>
                        <a:rPr lang="es" sz="1000"/>
                        <a:t>Estimate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505875">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2,04E-06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C4C9"/>
                    </a:solidFill>
                  </a:tcPr>
                </a:tc>
              </a:tr>
              <a:tr h="505875">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C4C9"/>
                    </a:solidFill>
                  </a:tcPr>
                </a:tc>
              </a:tr>
              <a:tr h="505875">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C4C9"/>
                    </a:solidFill>
                  </a:tcPr>
                </a:tc>
              </a:tr>
              <a:tr h="505875">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c>
                  <a:txBody>
                    <a:bodyPr/>
                    <a:lstStyle/>
                    <a:p>
                      <a:pPr indent="0" lvl="0" marL="0" rtl="0" algn="ctr">
                        <a:lnSpc>
                          <a:spcPct val="115000"/>
                        </a:lnSpc>
                        <a:spcBef>
                          <a:spcPts val="0"/>
                        </a:spcBef>
                        <a:spcAft>
                          <a:spcPts val="0"/>
                        </a:spcAft>
                        <a:buNone/>
                      </a:pPr>
                      <a:r>
                        <a:rPr lang="es" sz="1000"/>
                        <a:t>2,79E-06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C4C9"/>
                    </a:solidFill>
                  </a:tcPr>
                </a:tc>
              </a:tr>
            </a:tbl>
          </a:graphicData>
        </a:graphic>
      </p:graphicFrame>
      <p:graphicFrame>
        <p:nvGraphicFramePr>
          <p:cNvPr id="489" name="Google Shape;489;p33"/>
          <p:cNvGraphicFramePr/>
          <p:nvPr/>
        </p:nvGraphicFramePr>
        <p:xfrm>
          <a:off x="1462400" y="1399100"/>
          <a:ext cx="3000000" cy="3000000"/>
        </p:xfrm>
        <a:graphic>
          <a:graphicData uri="http://schemas.openxmlformats.org/drawingml/2006/table">
            <a:tbl>
              <a:tblPr>
                <a:noFill/>
                <a:tableStyleId>{76712747-89B4-4F40-9B2C-6CDD0DC62F19}</a:tableStyleId>
              </a:tblPr>
              <a:tblGrid>
                <a:gridCol w="1554800"/>
                <a:gridCol w="1554800"/>
                <a:gridCol w="1554800"/>
                <a:gridCol w="1554800"/>
              </a:tblGrid>
              <a:tr h="342075">
                <a:tc>
                  <a:txBody>
                    <a:bodyPr/>
                    <a:lstStyle/>
                    <a:p>
                      <a:pPr indent="0" lvl="0" marL="0" rtl="0" algn="ctr">
                        <a:lnSpc>
                          <a:spcPct val="115000"/>
                        </a:lnSpc>
                        <a:spcBef>
                          <a:spcPts val="0"/>
                        </a:spcBef>
                        <a:spcAft>
                          <a:spcPts val="0"/>
                        </a:spcAft>
                        <a:buNone/>
                      </a:pPr>
                      <a:r>
                        <a:rPr lang="es" sz="1000"/>
                        <a:t>Beta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Learning Rate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Epochs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Activation Func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r>
              <a:tr h="342075">
                <a:tc>
                  <a:txBody>
                    <a:bodyPr/>
                    <a:lstStyle/>
                    <a:p>
                      <a:pPr indent="0" lvl="0" marL="0" rtl="0" algn="ctr">
                        <a:lnSpc>
                          <a:spcPct val="115000"/>
                        </a:lnSpc>
                        <a:spcBef>
                          <a:spcPts val="0"/>
                        </a:spcBef>
                        <a:spcAft>
                          <a:spcPts val="0"/>
                        </a:spcAft>
                        <a:buNone/>
                      </a:pPr>
                      <a:r>
                        <a:rPr lang="es" sz="1000"/>
                        <a:t>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s" sz="1000"/>
                        <a:t>0.5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s" sz="1000"/>
                        <a:t>5000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s" sz="1000"/>
                        <a:t>Logistic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bl>
          </a:graphicData>
        </a:graphic>
      </p:graphicFrame>
      <p:sp>
        <p:nvSpPr>
          <p:cNvPr id="490" name="Google Shape;490;p33"/>
          <p:cNvSpPr txBox="1"/>
          <p:nvPr/>
        </p:nvSpPr>
        <p:spPr>
          <a:xfrm>
            <a:off x="3968400" y="493875"/>
            <a:ext cx="12072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4100">
                <a:solidFill>
                  <a:srgbClr val="FFFFFF"/>
                </a:solidFill>
                <a:latin typeface="Maven Pro"/>
                <a:ea typeface="Maven Pro"/>
                <a:cs typeface="Maven Pro"/>
                <a:sym typeface="Maven Pro"/>
              </a:rPr>
              <a:t>XOR</a:t>
            </a:r>
            <a:endParaRPr sz="4100">
              <a:solidFill>
                <a:srgbClr val="FFFFFF"/>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aphicFrame>
        <p:nvGraphicFramePr>
          <p:cNvPr id="495" name="Google Shape;495;p34"/>
          <p:cNvGraphicFramePr/>
          <p:nvPr/>
        </p:nvGraphicFramePr>
        <p:xfrm>
          <a:off x="5398275" y="1230500"/>
          <a:ext cx="3000000" cy="3000000"/>
        </p:xfrm>
        <a:graphic>
          <a:graphicData uri="http://schemas.openxmlformats.org/drawingml/2006/table">
            <a:tbl>
              <a:tblPr>
                <a:noFill/>
                <a:tableStyleId>{76712747-89B4-4F40-9B2C-6CDD0DC62F19}</a:tableStyleId>
              </a:tblPr>
              <a:tblGrid>
                <a:gridCol w="1536725"/>
                <a:gridCol w="1536725"/>
              </a:tblGrid>
              <a:tr h="319050">
                <a:tc>
                  <a:txBody>
                    <a:bodyPr/>
                    <a:lstStyle/>
                    <a:p>
                      <a:pPr indent="0" lvl="0" marL="0" rtl="0" algn="ctr">
                        <a:lnSpc>
                          <a:spcPct val="115000"/>
                        </a:lnSpc>
                        <a:spcBef>
                          <a:spcPts val="0"/>
                        </a:spcBef>
                        <a:spcAft>
                          <a:spcPts val="0"/>
                        </a:spcAft>
                        <a:buNone/>
                      </a:pPr>
                      <a:r>
                        <a:rPr lang="es" sz="1000"/>
                        <a:t>Number</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Estimate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r>
              <a:tr h="319050">
                <a:tc>
                  <a:txBody>
                    <a:bodyPr/>
                    <a:lstStyle/>
                    <a:p>
                      <a:pPr indent="0" lvl="0" marL="0" rtl="0" algn="ctr">
                        <a:lnSpc>
                          <a:spcPct val="115000"/>
                        </a:lnSpc>
                        <a:spcBef>
                          <a:spcPts val="0"/>
                        </a:spcBef>
                        <a:spcAft>
                          <a:spcPts val="0"/>
                        </a:spcAft>
                        <a:buNone/>
                      </a:pPr>
                      <a:r>
                        <a:rPr lang="es"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0.93949262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0.03487901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0.93615879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0.092202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0.96613727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0.0421571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0.96037968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0.04258594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0.92446904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r h="319050">
                <a:tc>
                  <a:txBody>
                    <a:bodyPr/>
                    <a:lstStyle/>
                    <a:p>
                      <a:pPr indent="0" lvl="0" marL="0" rtl="0" algn="ctr">
                        <a:lnSpc>
                          <a:spcPct val="115000"/>
                        </a:lnSpc>
                        <a:spcBef>
                          <a:spcPts val="0"/>
                        </a:spcBef>
                        <a:spcAft>
                          <a:spcPts val="0"/>
                        </a:spcAft>
                        <a:buNone/>
                      </a:pPr>
                      <a:r>
                        <a:rPr lang="es"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lstStyle/>
                    <a:p>
                      <a:pPr indent="0" lvl="0" marL="0" rtl="0" algn="ctr">
                        <a:lnSpc>
                          <a:spcPct val="115000"/>
                        </a:lnSpc>
                        <a:spcBef>
                          <a:spcPts val="0"/>
                        </a:spcBef>
                        <a:spcAft>
                          <a:spcPts val="0"/>
                        </a:spcAft>
                        <a:buNone/>
                      </a:pPr>
                      <a:r>
                        <a:rPr lang="es" sz="1000"/>
                        <a:t>0.05779528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r>
            </a:tbl>
          </a:graphicData>
        </a:graphic>
      </p:graphicFrame>
      <p:sp>
        <p:nvSpPr>
          <p:cNvPr id="496" name="Google Shape;496;p34"/>
          <p:cNvSpPr txBox="1"/>
          <p:nvPr/>
        </p:nvSpPr>
        <p:spPr>
          <a:xfrm>
            <a:off x="3138600" y="385450"/>
            <a:ext cx="28668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800">
                <a:solidFill>
                  <a:srgbClr val="FFFFFF"/>
                </a:solidFill>
                <a:latin typeface="Maven Pro"/>
                <a:ea typeface="Maven Pro"/>
                <a:cs typeface="Maven Pro"/>
                <a:sym typeface="Maven Pro"/>
              </a:rPr>
              <a:t>Número Par</a:t>
            </a:r>
            <a:endParaRPr sz="3800">
              <a:solidFill>
                <a:srgbClr val="FFFFFF"/>
              </a:solidFill>
              <a:latin typeface="Maven Pro"/>
              <a:ea typeface="Maven Pro"/>
              <a:cs typeface="Maven Pro"/>
              <a:sym typeface="Maven Pro"/>
            </a:endParaRPr>
          </a:p>
        </p:txBody>
      </p:sp>
      <p:graphicFrame>
        <p:nvGraphicFramePr>
          <p:cNvPr id="497" name="Google Shape;497;p34"/>
          <p:cNvGraphicFramePr/>
          <p:nvPr/>
        </p:nvGraphicFramePr>
        <p:xfrm>
          <a:off x="345125" y="1230500"/>
          <a:ext cx="3000000" cy="3000000"/>
        </p:xfrm>
        <a:graphic>
          <a:graphicData uri="http://schemas.openxmlformats.org/drawingml/2006/table">
            <a:tbl>
              <a:tblPr>
                <a:noFill/>
                <a:tableStyleId>{76712747-89B4-4F40-9B2C-6CDD0DC62F19}</a:tableStyleId>
              </a:tblPr>
              <a:tblGrid>
                <a:gridCol w="1140725"/>
                <a:gridCol w="1140725"/>
                <a:gridCol w="1140725"/>
                <a:gridCol w="1140725"/>
              </a:tblGrid>
              <a:tr h="373500">
                <a:tc>
                  <a:txBody>
                    <a:bodyPr/>
                    <a:lstStyle/>
                    <a:p>
                      <a:pPr indent="0" lvl="0" marL="0" rtl="0" algn="ctr">
                        <a:lnSpc>
                          <a:spcPct val="115000"/>
                        </a:lnSpc>
                        <a:spcBef>
                          <a:spcPts val="0"/>
                        </a:spcBef>
                        <a:spcAft>
                          <a:spcPts val="0"/>
                        </a:spcAft>
                        <a:buNone/>
                      </a:pPr>
                      <a:r>
                        <a:rPr lang="es" sz="1000"/>
                        <a:t>Beta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Learning Rate</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Epochs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c>
                  <a:txBody>
                    <a:bodyPr/>
                    <a:lstStyle/>
                    <a:p>
                      <a:pPr indent="0" lvl="0" marL="0" rtl="0" algn="ctr">
                        <a:lnSpc>
                          <a:spcPct val="115000"/>
                        </a:lnSpc>
                        <a:spcBef>
                          <a:spcPts val="0"/>
                        </a:spcBef>
                        <a:spcAft>
                          <a:spcPts val="0"/>
                        </a:spcAft>
                        <a:buNone/>
                      </a:pPr>
                      <a:r>
                        <a:rPr lang="es" sz="1000"/>
                        <a:t>Activation Func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6D01"/>
                    </a:solidFill>
                  </a:tcPr>
                </a:tc>
              </a:tr>
              <a:tr h="373500">
                <a:tc>
                  <a:txBody>
                    <a:bodyPr/>
                    <a:lstStyle/>
                    <a:p>
                      <a:pPr indent="0" lvl="0" marL="0" rtl="0" algn="ctr">
                        <a:lnSpc>
                          <a:spcPct val="115000"/>
                        </a:lnSpc>
                        <a:spcBef>
                          <a:spcPts val="0"/>
                        </a:spcBef>
                        <a:spcAft>
                          <a:spcPts val="0"/>
                        </a:spcAft>
                        <a:buNone/>
                      </a:pPr>
                      <a:r>
                        <a:rPr lang="es" sz="1000"/>
                        <a:t>0.3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s" sz="1000"/>
                        <a:t>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s" sz="1000"/>
                        <a:t>1000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c>
                  <a:txBody>
                    <a:bodyPr/>
                    <a:lstStyle/>
                    <a:p>
                      <a:pPr indent="0" lvl="0" marL="0" rtl="0" algn="ctr">
                        <a:lnSpc>
                          <a:spcPct val="115000"/>
                        </a:lnSpc>
                        <a:spcBef>
                          <a:spcPts val="0"/>
                        </a:spcBef>
                        <a:spcAft>
                          <a:spcPts val="0"/>
                        </a:spcAft>
                        <a:buNone/>
                      </a:pPr>
                      <a:r>
                        <a:rPr lang="es" sz="1000"/>
                        <a:t>Logistic</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AF"/>
                    </a:solidFill>
                  </a:tcPr>
                </a:tc>
              </a:tr>
            </a:tbl>
          </a:graphicData>
        </a:graphic>
      </p:graphicFrame>
      <p:pic>
        <p:nvPicPr>
          <p:cNvPr id="498" name="Google Shape;498;p34"/>
          <p:cNvPicPr preferRelativeResize="0"/>
          <p:nvPr/>
        </p:nvPicPr>
        <p:blipFill>
          <a:blip r:embed="rId3">
            <a:alphaModFix/>
          </a:blip>
          <a:stretch>
            <a:fillRect/>
          </a:stretch>
        </p:blipFill>
        <p:spPr>
          <a:xfrm>
            <a:off x="242900" y="2505401"/>
            <a:ext cx="4562900" cy="180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5"/>
          <p:cNvSpPr txBox="1"/>
          <p:nvPr>
            <p:ph idx="1" type="subTitle"/>
          </p:nvPr>
        </p:nvSpPr>
        <p:spPr>
          <a:xfrm>
            <a:off x="1101600" y="2445850"/>
            <a:ext cx="6940800" cy="1228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FFFFFF"/>
              </a:buClr>
              <a:buSzPts val="1700"/>
              <a:buChar char="●"/>
            </a:pPr>
            <a:r>
              <a:rPr lang="es" sz="1700">
                <a:solidFill>
                  <a:srgbClr val="FFFFFF"/>
                </a:solidFill>
              </a:rPr>
              <a:t>Utilizar optimizaciones para reducir el tiempo de procesamiento</a:t>
            </a:r>
            <a:endParaRPr sz="1700">
              <a:solidFill>
                <a:srgbClr val="FFFFFF"/>
              </a:solidFill>
            </a:endParaRPr>
          </a:p>
          <a:p>
            <a:pPr indent="-336550" lvl="0" marL="457200" rtl="0" algn="l">
              <a:lnSpc>
                <a:spcPct val="115000"/>
              </a:lnSpc>
              <a:spcBef>
                <a:spcPts val="0"/>
              </a:spcBef>
              <a:spcAft>
                <a:spcPts val="0"/>
              </a:spcAft>
              <a:buClr>
                <a:srgbClr val="FFFFFF"/>
              </a:buClr>
              <a:buSzPts val="1700"/>
              <a:buChar char="●"/>
            </a:pPr>
            <a:r>
              <a:rPr lang="es" sz="1700">
                <a:solidFill>
                  <a:srgbClr val="FFFFFF"/>
                </a:solidFill>
              </a:rPr>
              <a:t>Generar un dataset mas grande para intentar generalizar la red multicapa del ejercicio 3.</a:t>
            </a:r>
            <a:endParaRPr sz="1700">
              <a:solidFill>
                <a:srgbClr val="FFFFFF"/>
              </a:solidFill>
            </a:endParaRPr>
          </a:p>
          <a:p>
            <a:pPr indent="0" lvl="0" marL="457200" rtl="0" algn="l">
              <a:spcBef>
                <a:spcPts val="0"/>
              </a:spcBef>
              <a:spcAft>
                <a:spcPts val="0"/>
              </a:spcAft>
              <a:buNone/>
            </a:pPr>
            <a:r>
              <a:t/>
            </a:r>
            <a:endParaRPr/>
          </a:p>
        </p:txBody>
      </p:sp>
      <p:sp>
        <p:nvSpPr>
          <p:cNvPr id="504" name="Google Shape;504;p35"/>
          <p:cNvSpPr txBox="1"/>
          <p:nvPr>
            <p:ph type="ctrTitle"/>
          </p:nvPr>
        </p:nvSpPr>
        <p:spPr>
          <a:xfrm>
            <a:off x="1561650" y="721169"/>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Mejoras a futuro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6"/>
          <p:cNvSpPr txBox="1"/>
          <p:nvPr>
            <p:ph type="ctrTitle"/>
          </p:nvPr>
        </p:nvSpPr>
        <p:spPr>
          <a:xfrm>
            <a:off x="1561650" y="1512907"/>
            <a:ext cx="6020700" cy="211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6900"/>
              <a:t>Problemas </a:t>
            </a:r>
            <a:r>
              <a:rPr lang="es" sz="6900"/>
              <a:t>encontrados</a:t>
            </a:r>
            <a:endParaRPr sz="6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ph type="ctrTitle"/>
          </p:nvPr>
        </p:nvSpPr>
        <p:spPr>
          <a:xfrm>
            <a:off x="1561650" y="2074344"/>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6900"/>
              <a:t>Preguntas</a:t>
            </a:r>
            <a:endParaRPr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4"/>
          <p:cNvSpPr txBox="1"/>
          <p:nvPr>
            <p:ph type="ctrTitle"/>
          </p:nvPr>
        </p:nvSpPr>
        <p:spPr>
          <a:xfrm>
            <a:off x="1561650" y="693944"/>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Indice</a:t>
            </a:r>
            <a:endParaRPr/>
          </a:p>
        </p:txBody>
      </p:sp>
      <p:sp>
        <p:nvSpPr>
          <p:cNvPr id="437" name="Google Shape;437;p24"/>
          <p:cNvSpPr txBox="1"/>
          <p:nvPr>
            <p:ph idx="1" type="subTitle"/>
          </p:nvPr>
        </p:nvSpPr>
        <p:spPr>
          <a:xfrm>
            <a:off x="896775" y="1783975"/>
            <a:ext cx="6940800" cy="23391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s"/>
              <a:t>Introducción</a:t>
            </a:r>
            <a:endParaRPr/>
          </a:p>
          <a:p>
            <a:pPr indent="-406400" lvl="0" marL="457200" rtl="0" algn="l">
              <a:spcBef>
                <a:spcPts val="0"/>
              </a:spcBef>
              <a:spcAft>
                <a:spcPts val="0"/>
              </a:spcAft>
              <a:buSzPts val="2800"/>
              <a:buAutoNum type="arabicPeriod"/>
            </a:pPr>
            <a:r>
              <a:rPr lang="es"/>
              <a:t>Exposición de resultados</a:t>
            </a:r>
            <a:endParaRPr/>
          </a:p>
          <a:p>
            <a:pPr indent="-406400" lvl="0" marL="457200" rtl="0" algn="l">
              <a:spcBef>
                <a:spcPts val="0"/>
              </a:spcBef>
              <a:spcAft>
                <a:spcPts val="0"/>
              </a:spcAft>
              <a:buSzPts val="2800"/>
              <a:buAutoNum type="arabicPeriod"/>
            </a:pPr>
            <a:r>
              <a:rPr lang="es"/>
              <a:t>Mejoras a futuro</a:t>
            </a:r>
            <a:endParaRPr/>
          </a:p>
          <a:p>
            <a:pPr indent="-406400" lvl="0" marL="457200" rtl="0" algn="l">
              <a:spcBef>
                <a:spcPts val="0"/>
              </a:spcBef>
              <a:spcAft>
                <a:spcPts val="0"/>
              </a:spcAft>
              <a:buSzPts val="2800"/>
              <a:buAutoNum type="arabicPeriod"/>
            </a:pPr>
            <a:r>
              <a:rPr lang="es"/>
              <a:t>Problemas encontrados</a:t>
            </a:r>
            <a:endParaRPr/>
          </a:p>
          <a:p>
            <a:pPr indent="-406400" lvl="0" marL="457200" rtl="0" algn="l">
              <a:spcBef>
                <a:spcPts val="0"/>
              </a:spcBef>
              <a:spcAft>
                <a:spcPts val="0"/>
              </a:spcAft>
              <a:buSzPts val="2800"/>
              <a:buAutoNum type="arabicPeriod"/>
            </a:pPr>
            <a:r>
              <a:rPr lang="es"/>
              <a:t>Preguntas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5"/>
          <p:cNvSpPr txBox="1"/>
          <p:nvPr>
            <p:ph type="ctrTitle"/>
          </p:nvPr>
        </p:nvSpPr>
        <p:spPr>
          <a:xfrm>
            <a:off x="1561650" y="721169"/>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Introducción</a:t>
            </a:r>
            <a:endParaRPr/>
          </a:p>
        </p:txBody>
      </p:sp>
      <p:sp>
        <p:nvSpPr>
          <p:cNvPr id="443" name="Google Shape;443;p25"/>
          <p:cNvSpPr txBox="1"/>
          <p:nvPr>
            <p:ph idx="1" type="subTitle"/>
          </p:nvPr>
        </p:nvSpPr>
        <p:spPr>
          <a:xfrm>
            <a:off x="1101600" y="1974475"/>
            <a:ext cx="6940800" cy="23391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s"/>
              <a:t>Perceptrón</a:t>
            </a:r>
            <a:r>
              <a:rPr lang="es"/>
              <a:t> Simple </a:t>
            </a:r>
            <a:endParaRPr/>
          </a:p>
          <a:p>
            <a:pPr indent="-406400" lvl="0" marL="457200" rtl="0" algn="l">
              <a:spcBef>
                <a:spcPts val="0"/>
              </a:spcBef>
              <a:spcAft>
                <a:spcPts val="0"/>
              </a:spcAft>
              <a:buSzPts val="2800"/>
              <a:buAutoNum type="arabicPeriod"/>
            </a:pPr>
            <a:r>
              <a:rPr lang="es"/>
              <a:t>Perceptrón Simple Lineal y No Lineal</a:t>
            </a:r>
            <a:endParaRPr/>
          </a:p>
          <a:p>
            <a:pPr indent="-406400" lvl="0" marL="457200" rtl="0" algn="l">
              <a:spcBef>
                <a:spcPts val="0"/>
              </a:spcBef>
              <a:spcAft>
                <a:spcPts val="0"/>
              </a:spcAft>
              <a:buSzPts val="2800"/>
              <a:buAutoNum type="arabicPeriod"/>
            </a:pPr>
            <a:r>
              <a:rPr lang="es"/>
              <a:t>Perceptrón Multicapa</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6"/>
          <p:cNvSpPr txBox="1"/>
          <p:nvPr>
            <p:ph type="ctrTitle"/>
          </p:nvPr>
        </p:nvSpPr>
        <p:spPr>
          <a:xfrm>
            <a:off x="1561650" y="1747804"/>
            <a:ext cx="6020700" cy="16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6600"/>
              <a:t>Exposición de resultados</a:t>
            </a: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ph type="ctrTitle"/>
          </p:nvPr>
        </p:nvSpPr>
        <p:spPr>
          <a:xfrm>
            <a:off x="1561650" y="721169"/>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Ejercicio 1</a:t>
            </a:r>
            <a:endParaRPr/>
          </a:p>
        </p:txBody>
      </p:sp>
      <p:sp>
        <p:nvSpPr>
          <p:cNvPr id="454" name="Google Shape;454;p27"/>
          <p:cNvSpPr txBox="1"/>
          <p:nvPr>
            <p:ph idx="1" type="subTitle"/>
          </p:nvPr>
        </p:nvSpPr>
        <p:spPr>
          <a:xfrm>
            <a:off x="1101600" y="1974475"/>
            <a:ext cx="6940800" cy="233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rgbClr val="FFFFFF"/>
                </a:solidFill>
              </a:rPr>
              <a:t>	Este problema que se nos presentó fue un desafío pero llegamos a una conclusión interesante.</a:t>
            </a:r>
            <a:endParaRPr sz="1300">
              <a:solidFill>
                <a:srgbClr val="FFFFFF"/>
              </a:solidFill>
            </a:endParaRPr>
          </a:p>
          <a:p>
            <a:pPr indent="0" lvl="0" marL="0" rtl="0" algn="l">
              <a:lnSpc>
                <a:spcPct val="115000"/>
              </a:lnSpc>
              <a:spcBef>
                <a:spcPts val="0"/>
              </a:spcBef>
              <a:spcAft>
                <a:spcPts val="0"/>
              </a:spcAft>
              <a:buNone/>
            </a:pPr>
            <a:r>
              <a:rPr lang="es" sz="1300">
                <a:solidFill>
                  <a:srgbClr val="FFFFFF"/>
                </a:solidFill>
              </a:rPr>
              <a:t>Los problemas que se pueden resolver con una función de activación escalón son generalmente problemas que puedo, mediante una recta, separar en 2 regiones, una con resultados correctos y otra con resultados erróneos.</a:t>
            </a:r>
            <a:endParaRPr sz="1300">
              <a:solidFill>
                <a:srgbClr val="FFFFFF"/>
              </a:solidFill>
            </a:endParaRPr>
          </a:p>
          <a:p>
            <a:pPr indent="0" lvl="0" marL="0" rtl="0" algn="l">
              <a:lnSpc>
                <a:spcPct val="115000"/>
              </a:lnSpc>
              <a:spcBef>
                <a:spcPts val="0"/>
              </a:spcBef>
              <a:spcAft>
                <a:spcPts val="0"/>
              </a:spcAft>
              <a:buNone/>
            </a:pPr>
            <a:r>
              <a:rPr lang="es" sz="1300">
                <a:solidFill>
                  <a:srgbClr val="FFFFFF"/>
                </a:solidFill>
              </a:rPr>
              <a:t>Para el caso de la función ‘AND’, si trazamos la recta y = -x vamos a sectorizar el plano en 2 en forma ilustrativa. Una vez hecho esto, se puede apreciar como tomando cualquier recta que se traslade por el eje ‘y’ en sentido positivo, nos permite sectorizar la solución de  nuestro problema de la siguiente forma: </a:t>
            </a:r>
            <a:endParaRPr sz="1300">
              <a:solidFill>
                <a:srgbClr val="FFFFFF"/>
              </a:solidFill>
            </a:endParaRPr>
          </a:p>
          <a:p>
            <a:pPr indent="457200" lvl="0" marL="0" rtl="0" algn="l">
              <a:lnSpc>
                <a:spcPct val="115000"/>
              </a:lnSpc>
              <a:spcBef>
                <a:spcPts val="0"/>
              </a:spcBef>
              <a:spcAft>
                <a:spcPts val="0"/>
              </a:spcAft>
              <a:buNone/>
            </a:pPr>
            <a:r>
              <a:t/>
            </a:r>
            <a:endParaRPr sz="1300">
              <a:solidFill>
                <a:srgbClr val="FFFFFF"/>
              </a:solidFill>
            </a:endParaRPr>
          </a:p>
          <a:p>
            <a:pPr indent="457200" lvl="0" marL="0" rtl="0" algn="l">
              <a:lnSpc>
                <a:spcPct val="115000"/>
              </a:lnSpc>
              <a:spcBef>
                <a:spcPts val="0"/>
              </a:spcBef>
              <a:spcAft>
                <a:spcPts val="0"/>
              </a:spcAft>
              <a:buNone/>
            </a:pPr>
            <a:r>
              <a:rPr lang="es" sz="1300">
                <a:solidFill>
                  <a:srgbClr val="FFFFFF"/>
                </a:solidFill>
              </a:rPr>
              <a:t>Cualquier punto que se encuentre por encima de nuestras rectas, va a ser solución del problema.</a:t>
            </a:r>
            <a:endParaRPr sz="2000">
              <a:solidFill>
                <a:srgbClr val="FFFFFF"/>
              </a:solidFill>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8"/>
          <p:cNvSpPr txBox="1"/>
          <p:nvPr>
            <p:ph idx="1" type="subTitle"/>
          </p:nvPr>
        </p:nvSpPr>
        <p:spPr>
          <a:xfrm>
            <a:off x="1101600" y="1974475"/>
            <a:ext cx="6940800" cy="233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rgbClr val="FFFFFF"/>
                </a:solidFill>
              </a:rPr>
              <a:t>	</a:t>
            </a:r>
            <a:endParaRPr sz="2000">
              <a:solidFill>
                <a:srgbClr val="FFFFFF"/>
              </a:solidFill>
            </a:endParaRPr>
          </a:p>
          <a:p>
            <a:pPr indent="0" lvl="0" marL="457200" rtl="0" algn="l">
              <a:spcBef>
                <a:spcPts val="0"/>
              </a:spcBef>
              <a:spcAft>
                <a:spcPts val="0"/>
              </a:spcAft>
              <a:buNone/>
            </a:pPr>
            <a:r>
              <a:t/>
            </a:r>
            <a:endParaRPr/>
          </a:p>
        </p:txBody>
      </p:sp>
      <p:pic>
        <p:nvPicPr>
          <p:cNvPr id="460" name="Google Shape;460;p28"/>
          <p:cNvPicPr preferRelativeResize="0"/>
          <p:nvPr/>
        </p:nvPicPr>
        <p:blipFill>
          <a:blip r:embed="rId3">
            <a:alphaModFix/>
          </a:blip>
          <a:stretch>
            <a:fillRect/>
          </a:stretch>
        </p:blipFill>
        <p:spPr>
          <a:xfrm>
            <a:off x="2103663" y="588988"/>
            <a:ext cx="4936675" cy="396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9"/>
          <p:cNvSpPr txBox="1"/>
          <p:nvPr>
            <p:ph idx="1" type="subTitle"/>
          </p:nvPr>
        </p:nvSpPr>
        <p:spPr>
          <a:xfrm>
            <a:off x="1101600" y="1381950"/>
            <a:ext cx="6940800" cy="237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rgbClr val="FFFFFF"/>
                </a:solidFill>
              </a:rPr>
              <a:t>	</a:t>
            </a:r>
            <a:r>
              <a:rPr lang="es">
                <a:solidFill>
                  <a:srgbClr val="FFFFFF"/>
                </a:solidFill>
              </a:rPr>
              <a:t>Partiendo  de este razonamiento al momento de querer sectorizar las soluciones de la función ‘XOR’ podemos ver que nos es imposible poder encontrar una solución utilizando una única neurona o perceptrón. </a:t>
            </a:r>
            <a:endParaRPr>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lang="es">
                <a:solidFill>
                  <a:srgbClr val="FFFFFF"/>
                </a:solidFill>
              </a:rPr>
              <a:t>Un dato interesante es que utilizando 2 perceptrones, nos es indiferente si estos son lineales o no lineales, con ambos obtendremos una respuesta que cumpla la condición. </a:t>
            </a:r>
            <a:endParaRPr sz="2000">
              <a:solidFill>
                <a:srgbClr val="FFFFFF"/>
              </a:solidFill>
            </a:endParaRPr>
          </a:p>
          <a:p>
            <a:pPr indent="0" lvl="0" marL="45720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idx="1" type="subTitle"/>
          </p:nvPr>
        </p:nvSpPr>
        <p:spPr>
          <a:xfrm>
            <a:off x="1101600" y="1974475"/>
            <a:ext cx="6940800" cy="233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300">
                <a:solidFill>
                  <a:srgbClr val="FFFFFF"/>
                </a:solidFill>
              </a:rPr>
              <a:t>	</a:t>
            </a:r>
            <a:endParaRPr sz="2000">
              <a:solidFill>
                <a:srgbClr val="FFFFFF"/>
              </a:solidFill>
            </a:endParaRPr>
          </a:p>
          <a:p>
            <a:pPr indent="0" lvl="0" marL="457200" rtl="0" algn="l">
              <a:spcBef>
                <a:spcPts val="0"/>
              </a:spcBef>
              <a:spcAft>
                <a:spcPts val="0"/>
              </a:spcAft>
              <a:buNone/>
            </a:pPr>
            <a:r>
              <a:t/>
            </a:r>
            <a:endParaRPr/>
          </a:p>
        </p:txBody>
      </p:sp>
      <p:pic>
        <p:nvPicPr>
          <p:cNvPr id="471" name="Google Shape;471;p30"/>
          <p:cNvPicPr preferRelativeResize="0"/>
          <p:nvPr/>
        </p:nvPicPr>
        <p:blipFill>
          <a:blip r:embed="rId3">
            <a:alphaModFix/>
          </a:blip>
          <a:stretch>
            <a:fillRect/>
          </a:stretch>
        </p:blipFill>
        <p:spPr>
          <a:xfrm>
            <a:off x="2087700" y="491163"/>
            <a:ext cx="4968588" cy="416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ph type="ctrTitle"/>
          </p:nvPr>
        </p:nvSpPr>
        <p:spPr>
          <a:xfrm>
            <a:off x="1561650" y="721169"/>
            <a:ext cx="6020700" cy="99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Ejercicio 2</a:t>
            </a:r>
            <a:endParaRPr/>
          </a:p>
        </p:txBody>
      </p:sp>
      <p:sp>
        <p:nvSpPr>
          <p:cNvPr id="477" name="Google Shape;477;p31"/>
          <p:cNvSpPr txBox="1"/>
          <p:nvPr>
            <p:ph idx="1" type="subTitle"/>
          </p:nvPr>
        </p:nvSpPr>
        <p:spPr>
          <a:xfrm>
            <a:off x="1101600" y="1974475"/>
            <a:ext cx="6940800" cy="215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rgbClr val="FFFFFF"/>
                </a:solidFill>
              </a:rPr>
              <a:t>	</a:t>
            </a:r>
            <a:r>
              <a:rPr lang="es" sz="1700">
                <a:solidFill>
                  <a:srgbClr val="FFFFFF"/>
                </a:solidFill>
              </a:rPr>
              <a:t>	Por lo visto en clase, sabemos que hay una forma muy eficiente de responder estas preguntas, utilizando validación cruzada.</a:t>
            </a:r>
            <a:endParaRPr sz="1700">
              <a:solidFill>
                <a:srgbClr val="FFFFFF"/>
              </a:solidFill>
            </a:endParaRPr>
          </a:p>
          <a:p>
            <a:pPr indent="0" lvl="0" marL="0" rtl="0" algn="l">
              <a:lnSpc>
                <a:spcPct val="115000"/>
              </a:lnSpc>
              <a:spcBef>
                <a:spcPts val="0"/>
              </a:spcBef>
              <a:spcAft>
                <a:spcPts val="0"/>
              </a:spcAft>
              <a:buNone/>
            </a:pPr>
            <a:r>
              <a:rPr lang="es" sz="1700">
                <a:solidFill>
                  <a:srgbClr val="FFFFFF"/>
                </a:solidFill>
              </a:rPr>
              <a:t>Nosotros partimos el archivo de prueba en  partes iguales, y por cada iteración, trabajamos sobre esas partes. En otras palabras, para no demorar mucho tiempo entrenando y probando con la totalidad de los registros, separamos en grupos más pequeños y de esos grupos, generamos 2 subgrupos más para prueba y testeo.</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