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72" r:id="rId8"/>
    <p:sldId id="273" r:id="rId9"/>
    <p:sldId id="262" r:id="rId10"/>
    <p:sldId id="261" r:id="rId11"/>
    <p:sldId id="268" r:id="rId12"/>
    <p:sldId id="269" r:id="rId13"/>
    <p:sldId id="270" r:id="rId14"/>
    <p:sldId id="266" r:id="rId15"/>
    <p:sldId id="265" r:id="rId16"/>
    <p:sldId id="275" r:id="rId17"/>
    <p:sldId id="274" r:id="rId18"/>
    <p:sldId id="271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Tratamento de Arquivos	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Gabriel Calazans, Theo Victor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8806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Função </a:t>
            </a:r>
            <a:r>
              <a:rPr lang="pt-BR" dirty="0" err="1" smtClean="0"/>
              <a:t>fgetc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/>
              <a:t>A função </a:t>
            </a:r>
            <a:r>
              <a:rPr lang="pt-BR" sz="2400" b="1" dirty="0" err="1" smtClean="0"/>
              <a:t>fgetc</a:t>
            </a:r>
            <a:r>
              <a:rPr lang="pt-BR" sz="2400" b="1" dirty="0" smtClean="0"/>
              <a:t>()</a:t>
            </a:r>
            <a:r>
              <a:rPr lang="pt-BR" sz="2400" dirty="0" smtClean="0"/>
              <a:t> lê um </a:t>
            </a:r>
            <a:r>
              <a:rPr lang="pt-BR" sz="2400" dirty="0" err="1" smtClean="0"/>
              <a:t>caracter</a:t>
            </a:r>
            <a:r>
              <a:rPr lang="pt-BR" sz="2400" dirty="0" smtClean="0"/>
              <a:t> de um arquivo e devolve o código ASCII do </a:t>
            </a:r>
            <a:r>
              <a:rPr lang="pt-BR" sz="2400" dirty="0" err="1" smtClean="0"/>
              <a:t>caracter</a:t>
            </a:r>
            <a:r>
              <a:rPr lang="pt-BR" sz="2400" dirty="0" smtClean="0"/>
              <a:t> lido se não for o fim do arquivo, caso seja, ele retorna EOF.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	Sintaxe: 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 smtClean="0"/>
              <a:t>	Onde </a:t>
            </a:r>
            <a:r>
              <a:rPr lang="pt-BR" sz="2400" b="1" dirty="0" err="1" smtClean="0"/>
              <a:t>ch</a:t>
            </a:r>
            <a:r>
              <a:rPr lang="pt-BR" sz="2400" b="1" dirty="0" smtClean="0"/>
              <a:t> </a:t>
            </a:r>
            <a:r>
              <a:rPr lang="pt-BR" sz="2400" dirty="0" smtClean="0"/>
              <a:t>é o char que receberá o valor da função e </a:t>
            </a:r>
            <a:r>
              <a:rPr lang="pt-BR" sz="2400" dirty="0" smtClean="0">
                <a:solidFill>
                  <a:srgbClr val="00B050"/>
                </a:solidFill>
              </a:rPr>
              <a:t>*</a:t>
            </a:r>
            <a:r>
              <a:rPr lang="pt-BR" sz="2400" dirty="0" err="1" smtClean="0">
                <a:solidFill>
                  <a:srgbClr val="00B050"/>
                </a:solidFill>
              </a:rPr>
              <a:t>ptr</a:t>
            </a:r>
            <a:r>
              <a:rPr lang="pt-BR" sz="2400" dirty="0" smtClean="0">
                <a:solidFill>
                  <a:srgbClr val="00B050"/>
                </a:solidFill>
              </a:rPr>
              <a:t> </a:t>
            </a:r>
            <a:r>
              <a:rPr lang="pt-BR" sz="2400" dirty="0" smtClean="0"/>
              <a:t>é o ponteiro retornado por fopen();</a:t>
            </a:r>
            <a:endParaRPr lang="pt-BR" sz="2400" b="1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408070"/>
              </p:ext>
            </p:extLst>
          </p:nvPr>
        </p:nvGraphicFramePr>
        <p:xfrm>
          <a:off x="4417017" y="3812583"/>
          <a:ext cx="2572719" cy="5579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72719"/>
              </a:tblGrid>
              <a:tr h="557938">
                <a:tc>
                  <a:txBody>
                    <a:bodyPr/>
                    <a:lstStyle/>
                    <a:p>
                      <a:r>
                        <a:rPr lang="pt-BR" sz="2500" baseline="0" dirty="0" err="1" smtClean="0"/>
                        <a:t>ch</a:t>
                      </a:r>
                      <a:r>
                        <a:rPr lang="pt-BR" sz="2500" baseline="0" dirty="0" smtClean="0"/>
                        <a:t>= </a:t>
                      </a:r>
                      <a:r>
                        <a:rPr lang="pt-BR" sz="2500" baseline="0" dirty="0" err="1" smtClean="0"/>
                        <a:t>fgetc</a:t>
                      </a:r>
                      <a:r>
                        <a:rPr lang="pt-BR" sz="2500" baseline="0" dirty="0" smtClean="0"/>
                        <a:t>(</a:t>
                      </a:r>
                      <a:r>
                        <a:rPr lang="pt-BR" sz="2500" baseline="0" dirty="0" smtClean="0">
                          <a:solidFill>
                            <a:srgbClr val="00B050"/>
                          </a:solidFill>
                        </a:rPr>
                        <a:t>*</a:t>
                      </a:r>
                      <a:r>
                        <a:rPr lang="pt-BR" sz="2500" baseline="0" dirty="0" err="1" smtClean="0">
                          <a:solidFill>
                            <a:srgbClr val="00B050"/>
                          </a:solidFill>
                        </a:rPr>
                        <a:t>ptr</a:t>
                      </a:r>
                      <a:r>
                        <a:rPr lang="pt-BR" sz="2500" baseline="0" dirty="0" smtClean="0"/>
                        <a:t>);</a:t>
                      </a:r>
                      <a:endParaRPr lang="pt-BR" sz="25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581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Função </a:t>
            </a:r>
            <a:r>
              <a:rPr lang="pt-BR" dirty="0" err="1" smtClean="0"/>
              <a:t>Fscanf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sz="2400" dirty="0" smtClean="0"/>
              <a:t>A função </a:t>
            </a:r>
            <a:r>
              <a:rPr lang="pt-BR" sz="2400" b="1" dirty="0" err="1"/>
              <a:t>Fscanf</a:t>
            </a:r>
            <a:r>
              <a:rPr lang="pt-BR" sz="2400" b="1" dirty="0" smtClean="0"/>
              <a:t>()</a:t>
            </a:r>
            <a:r>
              <a:rPr lang="pt-BR" sz="2400" dirty="0" smtClean="0"/>
              <a:t> lê uma serie de dados de um arquivo e retorna seus respectivos valores, de forma similar a um </a:t>
            </a:r>
            <a:r>
              <a:rPr lang="pt-BR" sz="2400" dirty="0" err="1" smtClean="0"/>
              <a:t>scanf</a:t>
            </a:r>
            <a:r>
              <a:rPr lang="pt-BR" sz="2400" dirty="0" smtClean="0"/>
              <a:t>();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400" dirty="0" smtClean="0"/>
              <a:t>	Sintaxe: 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 smtClean="0"/>
              <a:t>	Onde </a:t>
            </a:r>
            <a:r>
              <a:rPr lang="pt-BR" sz="2400" b="1" dirty="0" smtClean="0"/>
              <a:t>k </a:t>
            </a:r>
            <a:r>
              <a:rPr lang="pt-BR" sz="2400" dirty="0" smtClean="0"/>
              <a:t>é a variável que armazena o numero de campos lidos com sucesso, *FILE o ponteiro do arquivo, </a:t>
            </a:r>
            <a:r>
              <a:rPr lang="pt-BR" sz="2400" dirty="0" err="1"/>
              <a:t>Strcontrole</a:t>
            </a:r>
            <a:r>
              <a:rPr lang="pt-BR" sz="2400" dirty="0"/>
              <a:t> </a:t>
            </a:r>
            <a:r>
              <a:rPr lang="pt-BR" sz="2400" dirty="0" smtClean="0"/>
              <a:t>as </a:t>
            </a:r>
            <a:r>
              <a:rPr lang="pt-BR" sz="2400" dirty="0" err="1" smtClean="0"/>
              <a:t>strings</a:t>
            </a:r>
            <a:r>
              <a:rPr lang="pt-BR" sz="2400" dirty="0" smtClean="0"/>
              <a:t> e controle %i, %f %e,</a:t>
            </a:r>
            <a:r>
              <a:rPr lang="pt-BR" sz="2400" dirty="0">
                <a:solidFill>
                  <a:srgbClr val="00B050"/>
                </a:solidFill>
              </a:rPr>
              <a:t> </a:t>
            </a:r>
            <a:r>
              <a:rPr lang="pt-BR" sz="2400" dirty="0" smtClean="0"/>
              <a:t>Argumentos Os valores endereçáveis a serem lidos. </a:t>
            </a:r>
            <a:endParaRPr lang="pt-BR" sz="2400" b="1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860292"/>
              </p:ext>
            </p:extLst>
          </p:nvPr>
        </p:nvGraphicFramePr>
        <p:xfrm>
          <a:off x="4386019" y="3781586"/>
          <a:ext cx="6695269" cy="5579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695269"/>
              </a:tblGrid>
              <a:tr h="557938">
                <a:tc>
                  <a:txBody>
                    <a:bodyPr/>
                    <a:lstStyle/>
                    <a:p>
                      <a:r>
                        <a:rPr lang="pt-BR" sz="2500" baseline="0" dirty="0" smtClean="0"/>
                        <a:t>k= </a:t>
                      </a:r>
                      <a:r>
                        <a:rPr lang="pt-BR" sz="2800" b="1" dirty="0" err="1" smtClean="0"/>
                        <a:t>fscanf</a:t>
                      </a:r>
                      <a:r>
                        <a:rPr lang="pt-BR" sz="2800" b="1" dirty="0" smtClean="0"/>
                        <a:t> </a:t>
                      </a:r>
                      <a:r>
                        <a:rPr lang="pt-BR" sz="2500" baseline="0" dirty="0" smtClean="0"/>
                        <a:t>(</a:t>
                      </a:r>
                      <a:r>
                        <a:rPr lang="pt-BR" sz="2500" baseline="0" dirty="0" smtClean="0">
                          <a:solidFill>
                            <a:srgbClr val="00B050"/>
                          </a:solidFill>
                        </a:rPr>
                        <a:t>*FILE, </a:t>
                      </a:r>
                      <a:r>
                        <a:rPr lang="pt-BR" sz="2500" baseline="0" dirty="0" err="1" smtClean="0">
                          <a:solidFill>
                            <a:srgbClr val="00B050"/>
                          </a:solidFill>
                        </a:rPr>
                        <a:t>StrConsole</a:t>
                      </a:r>
                      <a:r>
                        <a:rPr lang="pt-BR" sz="2500" baseline="0" dirty="0" smtClean="0">
                          <a:solidFill>
                            <a:srgbClr val="00B050"/>
                          </a:solidFill>
                        </a:rPr>
                        <a:t>, Argumentos</a:t>
                      </a:r>
                      <a:r>
                        <a:rPr lang="pt-BR" sz="2500" baseline="0" dirty="0" smtClean="0"/>
                        <a:t>);</a:t>
                      </a:r>
                      <a:endParaRPr lang="pt-BR" sz="25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291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Função </a:t>
            </a:r>
            <a:r>
              <a:rPr lang="pt-BR" dirty="0" err="1" smtClean="0"/>
              <a:t>Fgets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sz="2400" dirty="0" smtClean="0"/>
              <a:t>Semelhante à função </a:t>
            </a:r>
            <a:r>
              <a:rPr lang="pt-BR" sz="2400" dirty="0" err="1" smtClean="0"/>
              <a:t>gets</a:t>
            </a:r>
            <a:r>
              <a:rPr lang="pt-BR" sz="2400" dirty="0" smtClean="0"/>
              <a:t>() esta função tem o objetivo de ler dados, porem ao contrario daquela, </a:t>
            </a:r>
            <a:r>
              <a:rPr lang="pt-BR" sz="2400" dirty="0" err="1" smtClean="0"/>
              <a:t>fgets</a:t>
            </a:r>
            <a:r>
              <a:rPr lang="pt-BR" sz="2400" dirty="0" smtClean="0"/>
              <a:t>() lê dados de arquivos até encontrar um EOF (fim do arquivo) ou que </a:t>
            </a:r>
            <a:r>
              <a:rPr lang="pt-BR" sz="2400" dirty="0" err="1" smtClean="0"/>
              <a:t>tam</a:t>
            </a:r>
            <a:r>
              <a:rPr lang="pt-BR" sz="2400" dirty="0" smtClean="0"/>
              <a:t> -1 caráteres tenham sido lidos juntamente com o tamanho dessa </a:t>
            </a:r>
            <a:r>
              <a:rPr lang="pt-BR" sz="2400" dirty="0" err="1" smtClean="0"/>
              <a:t>string</a:t>
            </a:r>
            <a:r>
              <a:rPr lang="pt-BR" sz="2400" dirty="0" smtClean="0"/>
              <a:t> sua vantagem é que ela lê o tamanho da </a:t>
            </a:r>
            <a:r>
              <a:rPr lang="pt-BR" sz="2400" dirty="0" err="1" smtClean="0"/>
              <a:t>string</a:t>
            </a:r>
            <a:r>
              <a:rPr lang="pt-BR" sz="2400" dirty="0" smtClean="0"/>
              <a:t> evitando o “estouro de buffer”.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400" dirty="0" smtClean="0"/>
              <a:t>	Sintaxe: 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 smtClean="0"/>
              <a:t>	Onde </a:t>
            </a:r>
            <a:r>
              <a:rPr lang="pt-BR" sz="2400" b="1" dirty="0" err="1" smtClean="0"/>
              <a:t>Str</a:t>
            </a:r>
            <a:r>
              <a:rPr lang="pt-BR" sz="2400" b="1" dirty="0" smtClean="0"/>
              <a:t> </a:t>
            </a:r>
            <a:r>
              <a:rPr lang="pt-BR" sz="2400" dirty="0" smtClean="0"/>
              <a:t>é a </a:t>
            </a:r>
            <a:r>
              <a:rPr lang="pt-BR" sz="2400" dirty="0" err="1" smtClean="0"/>
              <a:t>String</a:t>
            </a:r>
            <a:r>
              <a:rPr lang="pt-BR" sz="2400" dirty="0" smtClean="0"/>
              <a:t> a ser lida e </a:t>
            </a:r>
            <a:r>
              <a:rPr lang="pt-BR" sz="2400" b="1" dirty="0" err="1" smtClean="0"/>
              <a:t>Tam</a:t>
            </a:r>
            <a:r>
              <a:rPr lang="pt-BR" sz="2400" b="1" dirty="0" smtClean="0"/>
              <a:t> </a:t>
            </a:r>
            <a:r>
              <a:rPr lang="pt-BR" sz="2400" dirty="0" smtClean="0"/>
              <a:t>o tamanho alocado para a </a:t>
            </a:r>
            <a:r>
              <a:rPr lang="pt-BR" sz="2400" dirty="0" err="1" smtClean="0"/>
              <a:t>String</a:t>
            </a:r>
            <a:r>
              <a:rPr lang="pt-BR" sz="2400" dirty="0" smtClean="0"/>
              <a:t>, e </a:t>
            </a:r>
            <a:r>
              <a:rPr lang="pt-BR" sz="2400" b="1" dirty="0" smtClean="0"/>
              <a:t>*</a:t>
            </a:r>
            <a:r>
              <a:rPr lang="pt-BR" sz="2400" b="1" dirty="0" err="1" smtClean="0"/>
              <a:t>ptArq</a:t>
            </a:r>
            <a:r>
              <a:rPr lang="pt-BR" sz="2400" b="1" dirty="0" smtClean="0"/>
              <a:t> </a:t>
            </a:r>
            <a:r>
              <a:rPr lang="pt-BR" sz="2400" dirty="0" smtClean="0"/>
              <a:t>o ponteiro para o arquivo.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960772"/>
              </p:ext>
            </p:extLst>
          </p:nvPr>
        </p:nvGraphicFramePr>
        <p:xfrm>
          <a:off x="4189412" y="4138047"/>
          <a:ext cx="3590738" cy="5579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90738"/>
              </a:tblGrid>
              <a:tr h="557938">
                <a:tc>
                  <a:txBody>
                    <a:bodyPr/>
                    <a:lstStyle/>
                    <a:p>
                      <a:r>
                        <a:rPr lang="pt-BR" sz="2800" b="1" dirty="0" err="1" smtClean="0"/>
                        <a:t>fgets</a:t>
                      </a:r>
                      <a:r>
                        <a:rPr lang="pt-BR" sz="2500" baseline="0" dirty="0" smtClean="0"/>
                        <a:t>(</a:t>
                      </a:r>
                      <a:r>
                        <a:rPr lang="pt-BR" sz="2500" baseline="0" dirty="0" err="1" smtClean="0">
                          <a:solidFill>
                            <a:srgbClr val="00B050"/>
                          </a:solidFill>
                        </a:rPr>
                        <a:t>Str</a:t>
                      </a:r>
                      <a:r>
                        <a:rPr lang="pt-BR" sz="2500" baseline="0" dirty="0" err="1" smtClean="0">
                          <a:solidFill>
                            <a:srgbClr val="00B050"/>
                          </a:solidFill>
                        </a:rPr>
                        <a:t>,Tam</a:t>
                      </a:r>
                      <a:r>
                        <a:rPr lang="pt-BR" sz="2500" baseline="0" dirty="0" smtClean="0">
                          <a:solidFill>
                            <a:srgbClr val="00B050"/>
                          </a:solidFill>
                        </a:rPr>
                        <a:t>,*</a:t>
                      </a:r>
                      <a:r>
                        <a:rPr lang="pt-BR" sz="2500" baseline="0" dirty="0" err="1" smtClean="0">
                          <a:solidFill>
                            <a:srgbClr val="00B050"/>
                          </a:solidFill>
                        </a:rPr>
                        <a:t>PtArq</a:t>
                      </a:r>
                      <a:r>
                        <a:rPr lang="pt-BR" sz="2500" baseline="0" dirty="0" smtClean="0"/>
                        <a:t>);</a:t>
                      </a:r>
                      <a:endParaRPr lang="pt-BR" sz="25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832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Função </a:t>
            </a:r>
            <a:r>
              <a:rPr lang="pt-BR" dirty="0" err="1" smtClean="0"/>
              <a:t>Fgets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sz="2400" dirty="0" smtClean="0"/>
              <a:t>Semelhante à função </a:t>
            </a:r>
            <a:r>
              <a:rPr lang="pt-BR" sz="2400" dirty="0" err="1" smtClean="0"/>
              <a:t>gets</a:t>
            </a:r>
            <a:r>
              <a:rPr lang="pt-BR" sz="2400" dirty="0" smtClean="0"/>
              <a:t>() esta função tem o objetivo de ler dados, porem ao contrario daquela, </a:t>
            </a:r>
            <a:r>
              <a:rPr lang="pt-BR" sz="2400" dirty="0" err="1" smtClean="0"/>
              <a:t>fgets</a:t>
            </a:r>
            <a:r>
              <a:rPr lang="pt-BR" sz="2400" dirty="0" smtClean="0"/>
              <a:t>() lê dados de arquivos até encontrar um EOF (fim do arquivo) ou que </a:t>
            </a:r>
            <a:r>
              <a:rPr lang="pt-BR" sz="2400" dirty="0" err="1" smtClean="0"/>
              <a:t>tam</a:t>
            </a:r>
            <a:r>
              <a:rPr lang="pt-BR" sz="2400" dirty="0" smtClean="0"/>
              <a:t> -1 caráteres tenham sido lidos juntamente com o tamanho dessa </a:t>
            </a:r>
            <a:r>
              <a:rPr lang="pt-BR" sz="2400" dirty="0" err="1" smtClean="0"/>
              <a:t>string</a:t>
            </a:r>
            <a:r>
              <a:rPr lang="pt-BR" sz="2400" dirty="0" smtClean="0"/>
              <a:t> sua vantagem é que ela lê o tamanho da </a:t>
            </a:r>
            <a:r>
              <a:rPr lang="pt-BR" sz="2400" dirty="0" err="1" smtClean="0"/>
              <a:t>string</a:t>
            </a:r>
            <a:r>
              <a:rPr lang="pt-BR" sz="2400" dirty="0" smtClean="0"/>
              <a:t> evitando o “estouro de buffer”.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400" dirty="0" smtClean="0"/>
              <a:t>	Sintaxe: 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 smtClean="0"/>
              <a:t>	Onde </a:t>
            </a:r>
            <a:r>
              <a:rPr lang="pt-BR" sz="2400" b="1" dirty="0" err="1" smtClean="0"/>
              <a:t>Str</a:t>
            </a:r>
            <a:r>
              <a:rPr lang="pt-BR" sz="2400" b="1" dirty="0" smtClean="0"/>
              <a:t> </a:t>
            </a:r>
            <a:r>
              <a:rPr lang="pt-BR" sz="2400" dirty="0" smtClean="0"/>
              <a:t>é a </a:t>
            </a:r>
            <a:r>
              <a:rPr lang="pt-BR" sz="2400" dirty="0" err="1" smtClean="0"/>
              <a:t>String</a:t>
            </a:r>
            <a:r>
              <a:rPr lang="pt-BR" sz="2400" dirty="0" smtClean="0"/>
              <a:t> a ser lida e </a:t>
            </a:r>
            <a:r>
              <a:rPr lang="pt-BR" sz="2400" b="1" dirty="0" err="1" smtClean="0"/>
              <a:t>Tam</a:t>
            </a:r>
            <a:r>
              <a:rPr lang="pt-BR" sz="2400" b="1" dirty="0" smtClean="0"/>
              <a:t> </a:t>
            </a:r>
            <a:r>
              <a:rPr lang="pt-BR" sz="2400" dirty="0" smtClean="0"/>
              <a:t>o tamanho alocado para a </a:t>
            </a:r>
            <a:r>
              <a:rPr lang="pt-BR" sz="2400" dirty="0" err="1" smtClean="0"/>
              <a:t>String</a:t>
            </a:r>
            <a:r>
              <a:rPr lang="pt-BR" sz="2400" dirty="0" smtClean="0"/>
              <a:t>, e </a:t>
            </a:r>
            <a:r>
              <a:rPr lang="pt-BR" sz="2400" b="1" dirty="0" smtClean="0"/>
              <a:t>*</a:t>
            </a:r>
            <a:r>
              <a:rPr lang="pt-BR" sz="2400" b="1" dirty="0" err="1" smtClean="0"/>
              <a:t>ptArq</a:t>
            </a:r>
            <a:r>
              <a:rPr lang="pt-BR" sz="2400" b="1" dirty="0" smtClean="0"/>
              <a:t> </a:t>
            </a:r>
            <a:r>
              <a:rPr lang="pt-BR" sz="2400" dirty="0" smtClean="0"/>
              <a:t>o ponteiro para o arquivo.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960772"/>
              </p:ext>
            </p:extLst>
          </p:nvPr>
        </p:nvGraphicFramePr>
        <p:xfrm>
          <a:off x="4189412" y="4138047"/>
          <a:ext cx="3590738" cy="5579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90738"/>
              </a:tblGrid>
              <a:tr h="557938">
                <a:tc>
                  <a:txBody>
                    <a:bodyPr/>
                    <a:lstStyle/>
                    <a:p>
                      <a:r>
                        <a:rPr lang="pt-BR" sz="2800" b="1" dirty="0" err="1" smtClean="0"/>
                        <a:t>fgets</a:t>
                      </a:r>
                      <a:r>
                        <a:rPr lang="pt-BR" sz="2500" baseline="0" dirty="0" smtClean="0"/>
                        <a:t>(</a:t>
                      </a:r>
                      <a:r>
                        <a:rPr lang="pt-BR" sz="2500" baseline="0" dirty="0" err="1" smtClean="0">
                          <a:solidFill>
                            <a:srgbClr val="00B050"/>
                          </a:solidFill>
                        </a:rPr>
                        <a:t>Str</a:t>
                      </a:r>
                      <a:r>
                        <a:rPr lang="pt-BR" sz="2500" baseline="0" dirty="0" err="1" smtClean="0">
                          <a:solidFill>
                            <a:srgbClr val="00B050"/>
                          </a:solidFill>
                        </a:rPr>
                        <a:t>,Tam</a:t>
                      </a:r>
                      <a:r>
                        <a:rPr lang="pt-BR" sz="2500" baseline="0" dirty="0" smtClean="0">
                          <a:solidFill>
                            <a:srgbClr val="00B050"/>
                          </a:solidFill>
                        </a:rPr>
                        <a:t>,*</a:t>
                      </a:r>
                      <a:r>
                        <a:rPr lang="pt-BR" sz="2500" baseline="0" dirty="0" err="1" smtClean="0">
                          <a:solidFill>
                            <a:srgbClr val="00B050"/>
                          </a:solidFill>
                        </a:rPr>
                        <a:t>PtArq</a:t>
                      </a:r>
                      <a:r>
                        <a:rPr lang="pt-BR" sz="2500" baseline="0" dirty="0" smtClean="0"/>
                        <a:t>);</a:t>
                      </a:r>
                      <a:endParaRPr lang="pt-BR" sz="25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764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2964354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latin typeface="Arial Black" panose="020B0A04020102020204" pitchFamily="34" charset="0"/>
              </a:rPr>
              <a:t/>
            </a:r>
            <a:br>
              <a:rPr lang="pt-BR" dirty="0" smtClean="0">
                <a:latin typeface="Arial Black" panose="020B0A04020102020204" pitchFamily="34" charset="0"/>
              </a:rPr>
            </a:br>
            <a:r>
              <a:rPr lang="pt-BR" dirty="0" smtClean="0">
                <a:latin typeface="Arial Black" panose="020B0A04020102020204" pitchFamily="34" charset="0"/>
              </a:rPr>
              <a:t>Estruturas de saída de Dados.</a:t>
            </a:r>
            <a:endParaRPr lang="pt-B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914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Função </a:t>
            </a:r>
            <a:r>
              <a:rPr lang="pt-BR" dirty="0" err="1" smtClean="0"/>
              <a:t>fputc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sz="2400" dirty="0" smtClean="0"/>
              <a:t>A função </a:t>
            </a:r>
            <a:r>
              <a:rPr lang="pt-BR" sz="2400" b="1" dirty="0" err="1" smtClean="0"/>
              <a:t>fputc</a:t>
            </a:r>
            <a:r>
              <a:rPr lang="pt-BR" sz="2400" b="1" dirty="0" smtClean="0"/>
              <a:t>()</a:t>
            </a:r>
            <a:r>
              <a:rPr lang="pt-BR" sz="2400" dirty="0" smtClean="0"/>
              <a:t> grava um </a:t>
            </a:r>
            <a:r>
              <a:rPr lang="pt-BR" sz="2400" dirty="0" err="1" smtClean="0"/>
              <a:t>caracter</a:t>
            </a:r>
            <a:r>
              <a:rPr lang="pt-BR" sz="2400" dirty="0" smtClean="0"/>
              <a:t> em um arquivo.</a:t>
            </a:r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	Sintaxe: 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 smtClean="0"/>
              <a:t>	Onde </a:t>
            </a:r>
            <a:r>
              <a:rPr lang="pt-BR" sz="2400" b="1" dirty="0" err="1" smtClean="0"/>
              <a:t>ch</a:t>
            </a:r>
            <a:r>
              <a:rPr lang="pt-BR" sz="2400" b="1" dirty="0" smtClean="0"/>
              <a:t> </a:t>
            </a:r>
            <a:r>
              <a:rPr lang="pt-BR" sz="2400" dirty="0" smtClean="0"/>
              <a:t>é o char que enviará o valor da função e </a:t>
            </a:r>
            <a:r>
              <a:rPr lang="pt-BR" sz="2400" dirty="0" smtClean="0">
                <a:solidFill>
                  <a:srgbClr val="00B050"/>
                </a:solidFill>
              </a:rPr>
              <a:t>*FILE </a:t>
            </a:r>
            <a:r>
              <a:rPr lang="pt-BR" sz="2400" dirty="0" smtClean="0"/>
              <a:t>é o ponteiro de um arquivo;</a:t>
            </a:r>
            <a:endParaRPr lang="pt-BR" sz="2400" b="1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891729"/>
              </p:ext>
            </p:extLst>
          </p:nvPr>
        </p:nvGraphicFramePr>
        <p:xfrm>
          <a:off x="4417017" y="3812583"/>
          <a:ext cx="2572719" cy="5579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72719"/>
              </a:tblGrid>
              <a:tr h="557938">
                <a:tc>
                  <a:txBody>
                    <a:bodyPr/>
                    <a:lstStyle/>
                    <a:p>
                      <a:r>
                        <a:rPr lang="pt-BR" sz="2500" baseline="0" dirty="0" err="1" smtClean="0"/>
                        <a:t>fputc</a:t>
                      </a:r>
                      <a:r>
                        <a:rPr lang="pt-BR" sz="2500" baseline="0" dirty="0" smtClean="0"/>
                        <a:t>(</a:t>
                      </a:r>
                      <a:r>
                        <a:rPr lang="pt-BR" sz="2500" baseline="0" dirty="0" err="1" smtClean="0">
                          <a:solidFill>
                            <a:srgbClr val="00B050"/>
                          </a:solidFill>
                        </a:rPr>
                        <a:t>ch</a:t>
                      </a:r>
                      <a:r>
                        <a:rPr lang="pt-BR" sz="2500" baseline="0" dirty="0" smtClean="0">
                          <a:solidFill>
                            <a:srgbClr val="00B050"/>
                          </a:solidFill>
                        </a:rPr>
                        <a:t>, *FILE</a:t>
                      </a:r>
                      <a:r>
                        <a:rPr lang="pt-BR" sz="2500" baseline="0" dirty="0" smtClean="0"/>
                        <a:t>);</a:t>
                      </a:r>
                      <a:endParaRPr lang="pt-BR" sz="25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138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Função </a:t>
            </a:r>
            <a:r>
              <a:rPr lang="pt-BR" dirty="0" err="1" smtClean="0"/>
              <a:t>fputs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sz="2400" dirty="0" smtClean="0"/>
              <a:t>A função </a:t>
            </a:r>
            <a:r>
              <a:rPr lang="pt-BR" sz="2400" b="1" dirty="0" err="1" smtClean="0"/>
              <a:t>fputs</a:t>
            </a:r>
            <a:r>
              <a:rPr lang="pt-BR" sz="2400" b="1" dirty="0" smtClean="0"/>
              <a:t>()</a:t>
            </a:r>
            <a:r>
              <a:rPr lang="pt-BR" sz="2400" dirty="0" smtClean="0"/>
              <a:t> </a:t>
            </a:r>
            <a:r>
              <a:rPr lang="pt-BR" sz="2400" dirty="0"/>
              <a:t>g</a:t>
            </a:r>
            <a:r>
              <a:rPr lang="pt-BR" sz="2400" dirty="0" smtClean="0"/>
              <a:t>rava uma </a:t>
            </a:r>
            <a:r>
              <a:rPr lang="pt-BR" sz="2400" dirty="0" err="1" smtClean="0"/>
              <a:t>string</a:t>
            </a:r>
            <a:r>
              <a:rPr lang="pt-BR" sz="2400" dirty="0" smtClean="0"/>
              <a:t> em um arquivo.</a:t>
            </a:r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	Sintaxe: 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 smtClean="0"/>
              <a:t>	Onde </a:t>
            </a:r>
            <a:r>
              <a:rPr lang="pt-BR" sz="2400" b="1" dirty="0" err="1" smtClean="0"/>
              <a:t>ch</a:t>
            </a:r>
            <a:r>
              <a:rPr lang="pt-BR" sz="2400" b="1" dirty="0" smtClean="0"/>
              <a:t> </a:t>
            </a:r>
            <a:r>
              <a:rPr lang="pt-BR" sz="2400" dirty="0" smtClean="0"/>
              <a:t>é a </a:t>
            </a:r>
            <a:r>
              <a:rPr lang="pt-BR" sz="2400" dirty="0" err="1" smtClean="0"/>
              <a:t>String</a:t>
            </a:r>
            <a:r>
              <a:rPr lang="pt-BR" sz="2400" dirty="0" smtClean="0"/>
              <a:t> que enviará o valor da função e </a:t>
            </a:r>
            <a:r>
              <a:rPr lang="pt-BR" sz="2400" dirty="0" smtClean="0">
                <a:solidFill>
                  <a:srgbClr val="00B050"/>
                </a:solidFill>
              </a:rPr>
              <a:t>*FILE </a:t>
            </a:r>
            <a:r>
              <a:rPr lang="pt-BR" sz="2400" dirty="0" smtClean="0"/>
              <a:t>é o ponteiro de um arquivo;</a:t>
            </a:r>
            <a:endParaRPr lang="pt-BR" sz="2400" b="1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3341"/>
              </p:ext>
            </p:extLst>
          </p:nvPr>
        </p:nvGraphicFramePr>
        <p:xfrm>
          <a:off x="4417017" y="3812583"/>
          <a:ext cx="2898183" cy="5579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8183"/>
              </a:tblGrid>
              <a:tr h="557938">
                <a:tc>
                  <a:txBody>
                    <a:bodyPr/>
                    <a:lstStyle/>
                    <a:p>
                      <a:r>
                        <a:rPr lang="pt-BR" sz="2500" baseline="0" dirty="0" err="1" smtClean="0"/>
                        <a:t>fputc</a:t>
                      </a:r>
                      <a:r>
                        <a:rPr lang="pt-BR" sz="2500" baseline="0" dirty="0" smtClean="0"/>
                        <a:t>(</a:t>
                      </a:r>
                      <a:r>
                        <a:rPr lang="pt-BR" sz="2500" baseline="0" dirty="0" smtClean="0">
                          <a:solidFill>
                            <a:srgbClr val="00B050"/>
                          </a:solidFill>
                        </a:rPr>
                        <a:t>*</a:t>
                      </a:r>
                      <a:r>
                        <a:rPr lang="pt-BR" sz="2500" baseline="0" dirty="0" err="1" smtClean="0">
                          <a:solidFill>
                            <a:srgbClr val="00B050"/>
                          </a:solidFill>
                        </a:rPr>
                        <a:t>Str</a:t>
                      </a:r>
                      <a:r>
                        <a:rPr lang="pt-BR" sz="2500" baseline="0" dirty="0" smtClean="0">
                          <a:solidFill>
                            <a:srgbClr val="00B050"/>
                          </a:solidFill>
                        </a:rPr>
                        <a:t>,*FILE</a:t>
                      </a:r>
                      <a:r>
                        <a:rPr lang="pt-BR" sz="2500" baseline="0" dirty="0" smtClean="0"/>
                        <a:t>);</a:t>
                      </a:r>
                      <a:endParaRPr lang="pt-BR" sz="25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97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2964354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latin typeface="Arial Black" panose="020B0A04020102020204" pitchFamily="34" charset="0"/>
              </a:rPr>
              <a:t/>
            </a:r>
            <a:br>
              <a:rPr lang="pt-BR" dirty="0" smtClean="0">
                <a:latin typeface="Arial Black" panose="020B0A04020102020204" pitchFamily="34" charset="0"/>
              </a:rPr>
            </a:br>
            <a:r>
              <a:rPr lang="pt-BR" dirty="0" smtClean="0">
                <a:latin typeface="Arial Black" panose="020B0A04020102020204" pitchFamily="34" charset="0"/>
              </a:rPr>
              <a:t>Estruturas Binarias.</a:t>
            </a:r>
            <a:endParaRPr lang="pt-B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738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Função </a:t>
            </a:r>
            <a:r>
              <a:rPr lang="pt-BR" dirty="0" err="1" smtClean="0"/>
              <a:t>fread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/>
              <a:t>A função </a:t>
            </a:r>
            <a:r>
              <a:rPr lang="pt-BR" sz="2400" b="1" dirty="0" err="1" smtClean="0"/>
              <a:t>fread</a:t>
            </a:r>
            <a:r>
              <a:rPr lang="pt-BR" sz="2400" b="1" dirty="0" smtClean="0"/>
              <a:t>()</a:t>
            </a:r>
            <a:r>
              <a:rPr lang="pt-BR" sz="2400" dirty="0" smtClean="0"/>
              <a:t> lê grandes blocos em um arquivo binário.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	Sintaxe: </a:t>
            </a:r>
          </a:p>
          <a:p>
            <a:pPr marL="0" indent="0" algn="just">
              <a:buNone/>
            </a:pPr>
            <a:r>
              <a:rPr lang="pt-BR" sz="2400" b="1" dirty="0"/>
              <a:t>	</a:t>
            </a:r>
            <a:endParaRPr lang="pt-BR" sz="2400" b="1" dirty="0" smtClean="0"/>
          </a:p>
          <a:p>
            <a:pPr marL="0" indent="0" algn="just">
              <a:buNone/>
            </a:pPr>
            <a:r>
              <a:rPr lang="pt-BR" sz="2400" b="1" dirty="0"/>
              <a:t>	</a:t>
            </a:r>
            <a:r>
              <a:rPr lang="pt-BR" sz="2400" b="1" dirty="0" smtClean="0"/>
              <a:t>Onde </a:t>
            </a:r>
            <a:r>
              <a:rPr lang="pt-BR" sz="2400" dirty="0" smtClean="0">
                <a:solidFill>
                  <a:srgbClr val="00B050"/>
                </a:solidFill>
              </a:rPr>
              <a:t>*</a:t>
            </a:r>
            <a:r>
              <a:rPr lang="pt-BR" sz="2400" dirty="0" err="1" smtClean="0">
                <a:solidFill>
                  <a:srgbClr val="00B050"/>
                </a:solidFill>
              </a:rPr>
              <a:t>ptr</a:t>
            </a:r>
            <a:r>
              <a:rPr lang="pt-BR" sz="2400" dirty="0" smtClean="0">
                <a:solidFill>
                  <a:srgbClr val="00B050"/>
                </a:solidFill>
              </a:rPr>
              <a:t> </a:t>
            </a:r>
            <a:r>
              <a:rPr lang="pt-BR" sz="2400" dirty="0" smtClean="0"/>
              <a:t>para o </a:t>
            </a:r>
            <a:r>
              <a:rPr lang="pt-BR" sz="2400" i="1" dirty="0" smtClean="0"/>
              <a:t>buffer</a:t>
            </a:r>
            <a:r>
              <a:rPr lang="pt-BR" sz="2400" dirty="0" smtClean="0"/>
              <a:t>, </a:t>
            </a:r>
            <a:r>
              <a:rPr lang="pt-BR" sz="2400" dirty="0" err="1" smtClean="0">
                <a:solidFill>
                  <a:srgbClr val="FFC000"/>
                </a:solidFill>
              </a:rPr>
              <a:t>size</a:t>
            </a:r>
            <a:r>
              <a:rPr lang="pt-BR" sz="2400" dirty="0" smtClean="0"/>
              <a:t> tamanho em bytes, </a:t>
            </a:r>
            <a:r>
              <a:rPr lang="pt-BR" sz="2400" dirty="0" err="1" smtClean="0">
                <a:solidFill>
                  <a:srgbClr val="FF0000"/>
                </a:solidFill>
              </a:rPr>
              <a:t>cont</a:t>
            </a:r>
            <a:r>
              <a:rPr lang="pt-BR" sz="2400" dirty="0" smtClean="0"/>
              <a:t> número máximo de elementos,</a:t>
            </a:r>
            <a:r>
              <a:rPr lang="pt-BR" sz="2400" b="1" dirty="0" smtClean="0"/>
              <a:t> *</a:t>
            </a:r>
            <a:r>
              <a:rPr lang="pt-BR" sz="2400" b="1" dirty="0" err="1" smtClean="0"/>
              <a:t>stream</a:t>
            </a:r>
            <a:r>
              <a:rPr lang="pt-BR" sz="2400" b="1" dirty="0" smtClean="0"/>
              <a:t> </a:t>
            </a:r>
            <a:r>
              <a:rPr lang="pt-BR" sz="2400" dirty="0" smtClean="0"/>
              <a:t>ponteiro cujo o arquivo será lido.</a:t>
            </a:r>
            <a:endParaRPr lang="pt-BR" sz="24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324667"/>
              </p:ext>
            </p:extLst>
          </p:nvPr>
        </p:nvGraphicFramePr>
        <p:xfrm>
          <a:off x="4401518" y="3518115"/>
          <a:ext cx="6478291" cy="472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78291"/>
              </a:tblGrid>
              <a:tr h="201477">
                <a:tc>
                  <a:txBody>
                    <a:bodyPr/>
                    <a:lstStyle/>
                    <a:p>
                      <a:r>
                        <a:rPr lang="pt-BR" sz="2500" baseline="0" dirty="0" err="1" smtClean="0"/>
                        <a:t>fread</a:t>
                      </a:r>
                      <a:r>
                        <a:rPr lang="pt-BR" sz="2500" baseline="0" dirty="0" smtClean="0"/>
                        <a:t>(</a:t>
                      </a:r>
                      <a:r>
                        <a:rPr lang="pt-BR" sz="2500" baseline="0" dirty="0" err="1" smtClean="0"/>
                        <a:t>void</a:t>
                      </a:r>
                      <a:r>
                        <a:rPr lang="pt-BR" sz="2500" baseline="0" dirty="0" smtClean="0"/>
                        <a:t> </a:t>
                      </a:r>
                      <a:r>
                        <a:rPr lang="pt-BR" sz="2500" baseline="0" dirty="0" smtClean="0">
                          <a:solidFill>
                            <a:srgbClr val="00B050"/>
                          </a:solidFill>
                        </a:rPr>
                        <a:t>*</a:t>
                      </a:r>
                      <a:r>
                        <a:rPr lang="pt-BR" sz="2500" baseline="0" dirty="0" err="1" smtClean="0">
                          <a:solidFill>
                            <a:srgbClr val="00B050"/>
                          </a:solidFill>
                        </a:rPr>
                        <a:t>ptr</a:t>
                      </a:r>
                      <a:r>
                        <a:rPr lang="pt-BR" sz="2500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pt-BR" sz="2500" baseline="0" dirty="0" err="1" smtClean="0">
                          <a:solidFill>
                            <a:srgbClr val="FFC000"/>
                          </a:solidFill>
                        </a:rPr>
                        <a:t>size</a:t>
                      </a:r>
                      <a:r>
                        <a:rPr lang="pt-BR" sz="2500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pt-BR" sz="2500" baseline="0" dirty="0" err="1" smtClean="0">
                          <a:solidFill>
                            <a:srgbClr val="FF0000"/>
                          </a:solidFill>
                        </a:rPr>
                        <a:t>cont</a:t>
                      </a:r>
                      <a:r>
                        <a:rPr lang="pt-BR" sz="2500" baseline="0" dirty="0" smtClean="0">
                          <a:solidFill>
                            <a:schemeClr val="bg1"/>
                          </a:solidFill>
                        </a:rPr>
                        <a:t>, FILE *</a:t>
                      </a:r>
                      <a:r>
                        <a:rPr lang="pt-BR" sz="2500" baseline="0" dirty="0" err="1" smtClean="0">
                          <a:solidFill>
                            <a:schemeClr val="bg1"/>
                          </a:solidFill>
                        </a:rPr>
                        <a:t>stream</a:t>
                      </a:r>
                      <a:r>
                        <a:rPr lang="pt-BR" sz="2500" baseline="0" dirty="0" smtClean="0"/>
                        <a:t>);</a:t>
                      </a:r>
                      <a:endParaRPr lang="pt-BR" sz="25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00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Função </a:t>
            </a:r>
            <a:r>
              <a:rPr lang="pt-BR" dirty="0" err="1" smtClean="0"/>
              <a:t>fwrite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/>
              <a:t>A função </a:t>
            </a:r>
            <a:r>
              <a:rPr lang="pt-BR" sz="2400" b="1" dirty="0" err="1" smtClean="0"/>
              <a:t>fwrite</a:t>
            </a:r>
            <a:r>
              <a:rPr lang="pt-BR" sz="2400" b="1" dirty="0" smtClean="0"/>
              <a:t>()</a:t>
            </a:r>
            <a:r>
              <a:rPr lang="pt-BR" sz="2400" dirty="0" smtClean="0"/>
              <a:t> grava dados em arquivos binários.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	Sintaxe: </a:t>
            </a:r>
          </a:p>
          <a:p>
            <a:pPr marL="0" indent="0" algn="just">
              <a:buNone/>
            </a:pPr>
            <a:r>
              <a:rPr lang="pt-BR" sz="2400" b="1" dirty="0"/>
              <a:t>	</a:t>
            </a:r>
            <a:endParaRPr lang="pt-BR" sz="2400" b="1" dirty="0" smtClean="0"/>
          </a:p>
          <a:p>
            <a:pPr marL="0" indent="0" algn="just">
              <a:buNone/>
            </a:pPr>
            <a:r>
              <a:rPr lang="pt-BR" sz="2400" b="1" dirty="0"/>
              <a:t>	</a:t>
            </a:r>
            <a:r>
              <a:rPr lang="pt-BR" sz="2400" b="1" dirty="0" smtClean="0"/>
              <a:t>Onde </a:t>
            </a:r>
            <a:r>
              <a:rPr lang="pt-BR" sz="2400" dirty="0" smtClean="0">
                <a:solidFill>
                  <a:srgbClr val="00B050"/>
                </a:solidFill>
              </a:rPr>
              <a:t>*</a:t>
            </a:r>
            <a:r>
              <a:rPr lang="pt-BR" sz="2400" dirty="0" err="1" smtClean="0">
                <a:solidFill>
                  <a:srgbClr val="00B050"/>
                </a:solidFill>
              </a:rPr>
              <a:t>ptr</a:t>
            </a:r>
            <a:r>
              <a:rPr lang="pt-BR" sz="2400" dirty="0" smtClean="0">
                <a:solidFill>
                  <a:srgbClr val="00B050"/>
                </a:solidFill>
              </a:rPr>
              <a:t> </a:t>
            </a:r>
            <a:r>
              <a:rPr lang="pt-BR" sz="2400" dirty="0" smtClean="0"/>
              <a:t>para o </a:t>
            </a:r>
            <a:r>
              <a:rPr lang="pt-BR" sz="2400" i="1" dirty="0" smtClean="0"/>
              <a:t>buffer</a:t>
            </a:r>
            <a:r>
              <a:rPr lang="pt-BR" sz="2400" dirty="0" smtClean="0"/>
              <a:t>, </a:t>
            </a:r>
            <a:r>
              <a:rPr lang="pt-BR" sz="2400" dirty="0" err="1" smtClean="0">
                <a:solidFill>
                  <a:srgbClr val="FFC000"/>
                </a:solidFill>
              </a:rPr>
              <a:t>size</a:t>
            </a:r>
            <a:r>
              <a:rPr lang="pt-BR" sz="2400" dirty="0" smtClean="0"/>
              <a:t> tamanho em bytes, </a:t>
            </a:r>
            <a:r>
              <a:rPr lang="pt-BR" sz="2400" dirty="0" err="1" smtClean="0">
                <a:solidFill>
                  <a:srgbClr val="FF0000"/>
                </a:solidFill>
              </a:rPr>
              <a:t>cont</a:t>
            </a:r>
            <a:r>
              <a:rPr lang="pt-BR" sz="2400" dirty="0" smtClean="0"/>
              <a:t> número máximo de elementos,</a:t>
            </a:r>
            <a:r>
              <a:rPr lang="pt-BR" sz="2400" b="1" dirty="0" smtClean="0"/>
              <a:t> *</a:t>
            </a:r>
            <a:r>
              <a:rPr lang="pt-BR" sz="2400" b="1" dirty="0" err="1" smtClean="0"/>
              <a:t>stream</a:t>
            </a:r>
            <a:r>
              <a:rPr lang="pt-BR" sz="2400" b="1" dirty="0" smtClean="0"/>
              <a:t> </a:t>
            </a:r>
            <a:r>
              <a:rPr lang="pt-BR" sz="2400" dirty="0" smtClean="0"/>
              <a:t>ponteiro cujo o arquivo será lido.</a:t>
            </a:r>
            <a:endParaRPr lang="pt-BR" sz="24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272616"/>
              </p:ext>
            </p:extLst>
          </p:nvPr>
        </p:nvGraphicFramePr>
        <p:xfrm>
          <a:off x="4370521" y="3084163"/>
          <a:ext cx="6478291" cy="5579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78291"/>
              </a:tblGrid>
              <a:tr h="557938">
                <a:tc>
                  <a:txBody>
                    <a:bodyPr/>
                    <a:lstStyle/>
                    <a:p>
                      <a:r>
                        <a:rPr lang="pt-BR" sz="2500" baseline="0" dirty="0" err="1" smtClean="0"/>
                        <a:t>fwrite</a:t>
                      </a:r>
                      <a:r>
                        <a:rPr lang="pt-BR" sz="2500" baseline="0" dirty="0" smtClean="0"/>
                        <a:t>(</a:t>
                      </a:r>
                      <a:r>
                        <a:rPr lang="pt-BR" sz="2500" baseline="0" dirty="0" err="1" smtClean="0"/>
                        <a:t>void</a:t>
                      </a:r>
                      <a:r>
                        <a:rPr lang="pt-BR" sz="2500" baseline="0" dirty="0" smtClean="0"/>
                        <a:t> </a:t>
                      </a:r>
                      <a:r>
                        <a:rPr lang="pt-BR" sz="2500" baseline="0" dirty="0" smtClean="0">
                          <a:solidFill>
                            <a:srgbClr val="00B050"/>
                          </a:solidFill>
                        </a:rPr>
                        <a:t>*</a:t>
                      </a:r>
                      <a:r>
                        <a:rPr lang="pt-BR" sz="2500" baseline="0" dirty="0" err="1" smtClean="0">
                          <a:solidFill>
                            <a:srgbClr val="00B050"/>
                          </a:solidFill>
                        </a:rPr>
                        <a:t>ptr</a:t>
                      </a:r>
                      <a:r>
                        <a:rPr lang="pt-BR" sz="2500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pt-BR" sz="2500" baseline="0" dirty="0" err="1" smtClean="0">
                          <a:solidFill>
                            <a:srgbClr val="FFC000"/>
                          </a:solidFill>
                        </a:rPr>
                        <a:t>size</a:t>
                      </a:r>
                      <a:r>
                        <a:rPr lang="pt-BR" sz="2500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pt-BR" sz="2500" baseline="0" dirty="0" err="1" smtClean="0">
                          <a:solidFill>
                            <a:srgbClr val="FF0000"/>
                          </a:solidFill>
                        </a:rPr>
                        <a:t>cont</a:t>
                      </a:r>
                      <a:r>
                        <a:rPr lang="pt-BR" sz="2500" baseline="0" dirty="0" smtClean="0">
                          <a:solidFill>
                            <a:schemeClr val="bg1"/>
                          </a:solidFill>
                        </a:rPr>
                        <a:t>, FILE *</a:t>
                      </a:r>
                      <a:r>
                        <a:rPr lang="pt-BR" sz="2500" baseline="0" dirty="0" err="1" smtClean="0">
                          <a:solidFill>
                            <a:schemeClr val="bg1"/>
                          </a:solidFill>
                        </a:rPr>
                        <a:t>stream</a:t>
                      </a:r>
                      <a:r>
                        <a:rPr lang="pt-BR" sz="2500" baseline="0" dirty="0" smtClean="0"/>
                        <a:t>);</a:t>
                      </a:r>
                      <a:endParaRPr lang="pt-BR" sz="25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0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Embora a linguagem C não seja programada para gerenciar arquivos especificamente, como os SGBD, ainda sim ela possui muitas funções que podem tratar arquivos em disco com eficiência.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4219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/>
              <a:t>A palavra-chave FILE é empregada para definir uma estrutura de dados específica para arquivos, FILE é utilizado para verificar/configurar o status do arquivo. Para isso são utilizadas várias funções.</a:t>
            </a:r>
          </a:p>
        </p:txBody>
      </p:sp>
    </p:spTree>
    <p:extLst>
      <p:ext uri="{BB962C8B-B14F-4D97-AF65-F5344CB8AC3E}">
        <p14:creationId xmlns:p14="http://schemas.microsoft.com/office/powerpoint/2010/main" val="384122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2964354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latin typeface="Arial Black" panose="020B0A04020102020204" pitchFamily="34" charset="0"/>
              </a:rPr>
              <a:t/>
            </a:r>
            <a:br>
              <a:rPr lang="pt-BR" dirty="0" smtClean="0">
                <a:latin typeface="Arial Black" panose="020B0A04020102020204" pitchFamily="34" charset="0"/>
              </a:rPr>
            </a:br>
            <a:r>
              <a:rPr lang="pt-BR" dirty="0" smtClean="0">
                <a:latin typeface="Arial Black" panose="020B0A04020102020204" pitchFamily="34" charset="0"/>
              </a:rPr>
              <a:t>Estruturas de Controle de Arquivos.</a:t>
            </a:r>
            <a:endParaRPr lang="pt-B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56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Função fopen()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sz="2400" dirty="0" smtClean="0"/>
              <a:t>A função </a:t>
            </a:r>
            <a:r>
              <a:rPr lang="pt-BR" sz="2400" b="1" dirty="0" smtClean="0"/>
              <a:t>fopen()</a:t>
            </a:r>
            <a:r>
              <a:rPr lang="pt-BR" sz="2400" dirty="0" smtClean="0"/>
              <a:t> abre um arquivo para estruturas do tipo FILE na memória, que descreve as características do arquivo. Em outras palavras, essa função retorna um ponteiro para este tipo de estrutura.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 smtClean="0"/>
              <a:t>	Sintaxe: 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 smtClean="0"/>
              <a:t>	Onde </a:t>
            </a:r>
            <a:r>
              <a:rPr lang="pt-BR" sz="2400" dirty="0" smtClean="0">
                <a:solidFill>
                  <a:srgbClr val="FF0000"/>
                </a:solidFill>
              </a:rPr>
              <a:t>arquivo </a:t>
            </a:r>
            <a:r>
              <a:rPr lang="pt-BR" sz="2400" dirty="0" smtClean="0"/>
              <a:t>é definido pelo nome do arquivo a ser manipulado e </a:t>
            </a:r>
            <a:r>
              <a:rPr lang="pt-BR" sz="2400" dirty="0" smtClean="0">
                <a:solidFill>
                  <a:srgbClr val="00B050"/>
                </a:solidFill>
              </a:rPr>
              <a:t>modo </a:t>
            </a:r>
            <a:r>
              <a:rPr lang="pt-BR" sz="2400" dirty="0" smtClean="0"/>
              <a:t>é uma </a:t>
            </a:r>
            <a:r>
              <a:rPr lang="pt-BR" sz="2400" dirty="0" err="1" smtClean="0"/>
              <a:t>string</a:t>
            </a:r>
            <a:r>
              <a:rPr lang="pt-BR" sz="2400" dirty="0" smtClean="0"/>
              <a:t> que define como o arquivo será aberto: </a:t>
            </a:r>
            <a:r>
              <a:rPr lang="pt-BR" sz="2400" b="1" dirty="0" smtClean="0"/>
              <a:t>w</a:t>
            </a:r>
            <a:r>
              <a:rPr lang="pt-BR" sz="2400" dirty="0" smtClean="0"/>
              <a:t>, </a:t>
            </a:r>
            <a:r>
              <a:rPr lang="pt-BR" sz="2400" b="1" dirty="0" smtClean="0"/>
              <a:t>r</a:t>
            </a:r>
            <a:r>
              <a:rPr lang="pt-BR" sz="2400" dirty="0" smtClean="0"/>
              <a:t> e </a:t>
            </a:r>
            <a:r>
              <a:rPr lang="pt-BR" sz="2400" b="1" dirty="0" smtClean="0"/>
              <a:t>a</a:t>
            </a:r>
            <a:r>
              <a:rPr lang="pt-BR" sz="2400" dirty="0" smtClean="0"/>
              <a:t>. Há também </a:t>
            </a:r>
            <a:r>
              <a:rPr lang="pt-BR" sz="2400" b="1" dirty="0" smtClean="0"/>
              <a:t>b</a:t>
            </a:r>
            <a:r>
              <a:rPr lang="pt-BR" sz="2400" dirty="0" smtClean="0"/>
              <a:t>, para binário e </a:t>
            </a:r>
            <a:r>
              <a:rPr lang="pt-BR" sz="2400" b="1" dirty="0" smtClean="0"/>
              <a:t>+ </a:t>
            </a:r>
            <a:r>
              <a:rPr lang="pt-BR" sz="2400" dirty="0" smtClean="0"/>
              <a:t>para leitura/gravação.</a:t>
            </a:r>
            <a:endParaRPr lang="pt-BR" sz="2400" b="1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668998"/>
              </p:ext>
            </p:extLst>
          </p:nvPr>
        </p:nvGraphicFramePr>
        <p:xfrm>
          <a:off x="4324028" y="3611105"/>
          <a:ext cx="4850969" cy="5579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50969"/>
              </a:tblGrid>
              <a:tr h="557938">
                <a:tc>
                  <a:txBody>
                    <a:bodyPr/>
                    <a:lstStyle/>
                    <a:p>
                      <a:r>
                        <a:rPr lang="pt-BR" sz="2500" dirty="0" smtClean="0"/>
                        <a:t>FILE</a:t>
                      </a:r>
                      <a:r>
                        <a:rPr lang="pt-BR" sz="2500" baseline="0" dirty="0" smtClean="0"/>
                        <a:t> *fopen(“</a:t>
                      </a:r>
                      <a:r>
                        <a:rPr lang="pt-BR" sz="2500" baseline="0" dirty="0" smtClean="0">
                          <a:solidFill>
                            <a:srgbClr val="FF0000"/>
                          </a:solidFill>
                        </a:rPr>
                        <a:t>arquivo</a:t>
                      </a:r>
                      <a:r>
                        <a:rPr lang="pt-BR" sz="2500" baseline="0" dirty="0" smtClean="0"/>
                        <a:t>”</a:t>
                      </a:r>
                      <a:r>
                        <a:rPr lang="pt-BR" sz="2500" baseline="0" dirty="0" smtClean="0"/>
                        <a:t>, </a:t>
                      </a:r>
                      <a:r>
                        <a:rPr lang="pt-BR" sz="2500" baseline="0" dirty="0" smtClean="0">
                          <a:solidFill>
                            <a:srgbClr val="00B050"/>
                          </a:solidFill>
                        </a:rPr>
                        <a:t>modo</a:t>
                      </a:r>
                      <a:r>
                        <a:rPr lang="pt-BR" sz="2500" baseline="0" dirty="0" smtClean="0"/>
                        <a:t>);</a:t>
                      </a:r>
                      <a:endParaRPr lang="pt-BR" sz="25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88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Função </a:t>
            </a:r>
            <a:r>
              <a:rPr lang="pt-BR" dirty="0" err="1" smtClean="0"/>
              <a:t>fclose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/>
              <a:t>A função </a:t>
            </a:r>
            <a:r>
              <a:rPr lang="pt-BR" sz="2400" b="1" dirty="0" err="1" smtClean="0"/>
              <a:t>fclose</a:t>
            </a:r>
            <a:r>
              <a:rPr lang="pt-BR" sz="2400" b="1" dirty="0" smtClean="0"/>
              <a:t>()</a:t>
            </a:r>
            <a:r>
              <a:rPr lang="pt-BR" sz="2400" dirty="0" smtClean="0"/>
              <a:t> fecha normalmente o arquivo que foi aberto anteriormente com fopen();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 smtClean="0"/>
              <a:t>	Sintaxe: 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 smtClean="0"/>
              <a:t>	Onde </a:t>
            </a:r>
            <a:r>
              <a:rPr lang="pt-BR" sz="2400" b="1" dirty="0" err="1"/>
              <a:t>rt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 smtClean="0"/>
              <a:t>é definido por um valor inteiro que representa o retorno de </a:t>
            </a:r>
            <a:r>
              <a:rPr lang="pt-BR" sz="2400" dirty="0" err="1" smtClean="0"/>
              <a:t>fclose</a:t>
            </a:r>
            <a:r>
              <a:rPr lang="pt-BR" sz="2400" dirty="0" smtClean="0"/>
              <a:t>(); e </a:t>
            </a:r>
            <a:r>
              <a:rPr lang="pt-BR" sz="2400" dirty="0" smtClean="0">
                <a:solidFill>
                  <a:srgbClr val="00B050"/>
                </a:solidFill>
              </a:rPr>
              <a:t>*</a:t>
            </a:r>
            <a:r>
              <a:rPr lang="pt-BR" sz="2400" dirty="0" err="1" smtClean="0">
                <a:solidFill>
                  <a:srgbClr val="00B050"/>
                </a:solidFill>
              </a:rPr>
              <a:t>ptr</a:t>
            </a:r>
            <a:r>
              <a:rPr lang="pt-BR" sz="2400" dirty="0" smtClean="0">
                <a:solidFill>
                  <a:srgbClr val="00B050"/>
                </a:solidFill>
              </a:rPr>
              <a:t> </a:t>
            </a:r>
            <a:r>
              <a:rPr lang="pt-BR" sz="2400" dirty="0" smtClean="0"/>
              <a:t>é o ponteiro retornado por fopen();</a:t>
            </a:r>
            <a:endParaRPr lang="pt-BR" sz="2400" b="1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136344"/>
              </p:ext>
            </p:extLst>
          </p:nvPr>
        </p:nvGraphicFramePr>
        <p:xfrm>
          <a:off x="4432516" y="3471620"/>
          <a:ext cx="3378630" cy="5579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8630"/>
              </a:tblGrid>
              <a:tr h="557938">
                <a:tc>
                  <a:txBody>
                    <a:bodyPr/>
                    <a:lstStyle/>
                    <a:p>
                      <a:r>
                        <a:rPr lang="pt-BR" sz="2500" baseline="0" dirty="0" err="1" smtClean="0"/>
                        <a:t>rt</a:t>
                      </a:r>
                      <a:r>
                        <a:rPr lang="pt-BR" sz="2500" baseline="0" dirty="0" smtClean="0"/>
                        <a:t>= </a:t>
                      </a:r>
                      <a:r>
                        <a:rPr lang="pt-BR" sz="2500" baseline="0" dirty="0" err="1" smtClean="0"/>
                        <a:t>fclose</a:t>
                      </a:r>
                      <a:r>
                        <a:rPr lang="pt-BR" sz="2500" baseline="0" dirty="0" smtClean="0"/>
                        <a:t>(“</a:t>
                      </a:r>
                      <a:r>
                        <a:rPr lang="pt-BR" sz="2500" baseline="0" dirty="0" smtClean="0">
                          <a:solidFill>
                            <a:srgbClr val="FF0000"/>
                          </a:solidFill>
                        </a:rPr>
                        <a:t>FILE </a:t>
                      </a:r>
                      <a:r>
                        <a:rPr lang="pt-BR" sz="2500" baseline="0" dirty="0" smtClean="0">
                          <a:solidFill>
                            <a:srgbClr val="00B050"/>
                          </a:solidFill>
                        </a:rPr>
                        <a:t>*</a:t>
                      </a:r>
                      <a:r>
                        <a:rPr lang="pt-BR" sz="2500" baseline="0" dirty="0" err="1" smtClean="0">
                          <a:solidFill>
                            <a:srgbClr val="00B050"/>
                          </a:solidFill>
                        </a:rPr>
                        <a:t>ptr</a:t>
                      </a:r>
                      <a:r>
                        <a:rPr lang="pt-BR" sz="2500" baseline="0" dirty="0" smtClean="0"/>
                        <a:t>);</a:t>
                      </a:r>
                      <a:endParaRPr lang="pt-BR" sz="25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49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Função Remove()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/>
              <a:t>A função </a:t>
            </a:r>
            <a:r>
              <a:rPr lang="pt-BR" sz="2400" b="1" dirty="0" smtClean="0"/>
              <a:t>remove(“</a:t>
            </a:r>
            <a:r>
              <a:rPr lang="pt-BR" sz="2400" b="1" dirty="0" err="1" smtClean="0"/>
              <a:t>nomeArquivo</a:t>
            </a:r>
            <a:r>
              <a:rPr lang="pt-BR" sz="2400" b="1" dirty="0" smtClean="0"/>
              <a:t>”); </a:t>
            </a:r>
            <a:r>
              <a:rPr lang="pt-BR" sz="2400" dirty="0" smtClean="0"/>
              <a:t>exclui um arquivo e retorna 0 caso consiga e -1 caso não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	Sintaxe: 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565855"/>
              </p:ext>
            </p:extLst>
          </p:nvPr>
        </p:nvGraphicFramePr>
        <p:xfrm>
          <a:off x="4432516" y="3378631"/>
          <a:ext cx="4541004" cy="5579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41004"/>
              </a:tblGrid>
              <a:tr h="557938">
                <a:tc>
                  <a:txBody>
                    <a:bodyPr/>
                    <a:lstStyle/>
                    <a:p>
                      <a:r>
                        <a:rPr lang="pt-BR" sz="2800" b="1" dirty="0" smtClean="0"/>
                        <a:t>remove</a:t>
                      </a:r>
                      <a:r>
                        <a:rPr lang="pt-BR" sz="2500" baseline="0" dirty="0" smtClean="0"/>
                        <a:t>(</a:t>
                      </a:r>
                      <a:r>
                        <a:rPr lang="pt-BR" sz="2500" baseline="0" dirty="0" smtClean="0">
                          <a:solidFill>
                            <a:srgbClr val="00B050"/>
                          </a:solidFill>
                        </a:rPr>
                        <a:t>”</a:t>
                      </a:r>
                      <a:r>
                        <a:rPr lang="pt-BR" sz="2800" b="1" dirty="0" err="1" smtClean="0">
                          <a:solidFill>
                            <a:srgbClr val="00B050"/>
                          </a:solidFill>
                        </a:rPr>
                        <a:t>nomeArquivo</a:t>
                      </a:r>
                      <a:r>
                        <a:rPr lang="pt-BR" sz="2800" b="1" dirty="0" smtClean="0">
                          <a:solidFill>
                            <a:srgbClr val="00B050"/>
                          </a:solidFill>
                        </a:rPr>
                        <a:t>”</a:t>
                      </a:r>
                      <a:r>
                        <a:rPr lang="pt-BR" sz="2500" baseline="0" dirty="0" smtClean="0"/>
                        <a:t>);</a:t>
                      </a:r>
                      <a:endParaRPr lang="pt-BR" sz="25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03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Função </a:t>
            </a:r>
            <a:r>
              <a:rPr lang="pt-BR" dirty="0" err="1" smtClean="0"/>
              <a:t>feof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/>
              <a:t>A função </a:t>
            </a:r>
            <a:r>
              <a:rPr lang="pt-BR" sz="2400" b="1" dirty="0" err="1" smtClean="0"/>
              <a:t>feof</a:t>
            </a:r>
            <a:r>
              <a:rPr lang="pt-BR" sz="2400" b="1" dirty="0" smtClean="0"/>
              <a:t>() </a:t>
            </a:r>
            <a:r>
              <a:rPr lang="pt-BR" sz="2400" dirty="0" smtClean="0"/>
              <a:t>retorna um inteiro diferente de 0 caso chegue ao final do arquivo.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	Sintaxe: 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873277"/>
              </p:ext>
            </p:extLst>
          </p:nvPr>
        </p:nvGraphicFramePr>
        <p:xfrm>
          <a:off x="4432516" y="3378631"/>
          <a:ext cx="1875294" cy="5579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5294"/>
              </a:tblGrid>
              <a:tr h="557938">
                <a:tc>
                  <a:txBody>
                    <a:bodyPr/>
                    <a:lstStyle/>
                    <a:p>
                      <a:r>
                        <a:rPr lang="pt-BR" sz="2800" b="1" u="sng" dirty="0" err="1" smtClean="0"/>
                        <a:t>feof</a:t>
                      </a:r>
                      <a:r>
                        <a:rPr lang="pt-BR" sz="2500" baseline="0" dirty="0" smtClean="0"/>
                        <a:t>(</a:t>
                      </a:r>
                      <a:r>
                        <a:rPr lang="pt-BR" sz="2500" baseline="0" dirty="0" smtClean="0">
                          <a:solidFill>
                            <a:srgbClr val="00B050"/>
                          </a:solidFill>
                        </a:rPr>
                        <a:t>*FILE</a:t>
                      </a:r>
                      <a:r>
                        <a:rPr lang="pt-BR" sz="2500" baseline="0" dirty="0" smtClean="0">
                          <a:solidFill>
                            <a:schemeClr val="bg1"/>
                          </a:solidFill>
                        </a:rPr>
                        <a:t>);</a:t>
                      </a:r>
                      <a:endParaRPr lang="pt-BR" sz="25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36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2964354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latin typeface="Arial Black" panose="020B0A04020102020204" pitchFamily="34" charset="0"/>
              </a:rPr>
              <a:t/>
            </a:r>
            <a:br>
              <a:rPr lang="pt-BR" dirty="0" smtClean="0">
                <a:latin typeface="Arial Black" panose="020B0A04020102020204" pitchFamily="34" charset="0"/>
              </a:rPr>
            </a:br>
            <a:r>
              <a:rPr lang="pt-BR" dirty="0" smtClean="0">
                <a:latin typeface="Arial Black" panose="020B0A04020102020204" pitchFamily="34" charset="0"/>
              </a:rPr>
              <a:t>Estruturas de Entrada de Dados.</a:t>
            </a:r>
            <a:endParaRPr lang="pt-B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129217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197</TotalTime>
  <Words>514</Words>
  <Application>Microsoft Office PowerPoint</Application>
  <PresentationFormat>Widescreen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Century Gothic</vt:lpstr>
      <vt:lpstr>Wingdings 3</vt:lpstr>
      <vt:lpstr>Cacho</vt:lpstr>
      <vt:lpstr>Tratamento de Arquivos </vt:lpstr>
      <vt:lpstr>Arquivos</vt:lpstr>
      <vt:lpstr>FILE</vt:lpstr>
      <vt:lpstr> Estruturas de Controle de Arquivos.</vt:lpstr>
      <vt:lpstr>Função fopen()</vt:lpstr>
      <vt:lpstr>Função fclose()</vt:lpstr>
      <vt:lpstr>Função Remove()</vt:lpstr>
      <vt:lpstr>Função feof()</vt:lpstr>
      <vt:lpstr> Estruturas de Entrada de Dados.</vt:lpstr>
      <vt:lpstr>Função fgetc()</vt:lpstr>
      <vt:lpstr>Função Fscanf()</vt:lpstr>
      <vt:lpstr>Função Fgets()</vt:lpstr>
      <vt:lpstr>Função Fgets()</vt:lpstr>
      <vt:lpstr> Estruturas de saída de Dados.</vt:lpstr>
      <vt:lpstr>Função fputc()</vt:lpstr>
      <vt:lpstr>Função fputs()</vt:lpstr>
      <vt:lpstr> Estruturas Binarias.</vt:lpstr>
      <vt:lpstr>Função fread()</vt:lpstr>
      <vt:lpstr>Função fwrite()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Arquivos</dc:title>
  <dc:creator>gabriel calazans duarte de moura</dc:creator>
  <cp:lastModifiedBy>gabriel calazans duarte de moura</cp:lastModifiedBy>
  <cp:revision>12</cp:revision>
  <dcterms:created xsi:type="dcterms:W3CDTF">2015-06-18T13:13:50Z</dcterms:created>
  <dcterms:modified xsi:type="dcterms:W3CDTF">2015-06-18T16:31:04Z</dcterms:modified>
</cp:coreProperties>
</file>