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318" r:id="rId10"/>
    <p:sldId id="317" r:id="rId11"/>
    <p:sldId id="331" r:id="rId12"/>
    <p:sldId id="275" r:id="rId13"/>
    <p:sldId id="276" r:id="rId14"/>
    <p:sldId id="260" r:id="rId15"/>
    <p:sldId id="334" r:id="rId16"/>
    <p:sldId id="335" r:id="rId17"/>
    <p:sldId id="332" r:id="rId18"/>
    <p:sldId id="278" r:id="rId19"/>
    <p:sldId id="282" r:id="rId20"/>
    <p:sldId id="279" r:id="rId21"/>
    <p:sldId id="281" r:id="rId22"/>
    <p:sldId id="283" r:id="rId23"/>
    <p:sldId id="261" r:id="rId24"/>
    <p:sldId id="310" r:id="rId25"/>
    <p:sldId id="312" r:id="rId26"/>
    <p:sldId id="315" r:id="rId27"/>
    <p:sldId id="311" r:id="rId28"/>
    <p:sldId id="313" r:id="rId29"/>
    <p:sldId id="321" r:id="rId30"/>
    <p:sldId id="320" r:id="rId31"/>
    <p:sldId id="309" r:id="rId32"/>
    <p:sldId id="285" r:id="rId33"/>
    <p:sldId id="286" r:id="rId34"/>
    <p:sldId id="287" r:id="rId35"/>
    <p:sldId id="284" r:id="rId36"/>
    <p:sldId id="328" r:id="rId37"/>
    <p:sldId id="329" r:id="rId38"/>
    <p:sldId id="262" r:id="rId39"/>
    <p:sldId id="289" r:id="rId40"/>
    <p:sldId id="288" r:id="rId41"/>
    <p:sldId id="291" r:id="rId42"/>
    <p:sldId id="264" r:id="rId43"/>
    <p:sldId id="266" r:id="rId44"/>
    <p:sldId id="265" r:id="rId45"/>
    <p:sldId id="292" r:id="rId46"/>
    <p:sldId id="293" r:id="rId47"/>
    <p:sldId id="294" r:id="rId48"/>
    <p:sldId id="267" r:id="rId49"/>
    <p:sldId id="299" r:id="rId50"/>
    <p:sldId id="300" r:id="rId51"/>
    <p:sldId id="268" r:id="rId52"/>
    <p:sldId id="302" r:id="rId53"/>
    <p:sldId id="303" r:id="rId54"/>
    <p:sldId id="305" r:id="rId55"/>
    <p:sldId id="301" r:id="rId56"/>
    <p:sldId id="295" r:id="rId57"/>
    <p:sldId id="296" r:id="rId58"/>
    <p:sldId id="297" r:id="rId59"/>
    <p:sldId id="306" r:id="rId60"/>
    <p:sldId id="298" r:id="rId61"/>
    <p:sldId id="307" r:id="rId62"/>
    <p:sldId id="308" r:id="rId63"/>
    <p:sldId id="314" r:id="rId64"/>
    <p:sldId id="316" r:id="rId65"/>
    <p:sldId id="322" r:id="rId66"/>
    <p:sldId id="323" r:id="rId67"/>
    <p:sldId id="324" r:id="rId68"/>
    <p:sldId id="325" r:id="rId69"/>
    <p:sldId id="319" r:id="rId70"/>
    <p:sldId id="304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66B83-78E3-41C8-A501-02A856C9902E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98DBB-0DC4-4E23-B7E5-83D6CFAA9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23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1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4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3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98DBB-0DC4-4E23-B7E5-83D6CFAA92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7AFC-9F5A-43AE-9579-CCA93C5174B0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F76E-9DD8-4CA5-99AB-99F6EBCBA23E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3C29-46B3-4D2D-A625-8436D79DE43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865-2E0F-44B2-B509-A0A24FF7B615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3AF-47C0-4B23-B999-E36139C90E1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BE3-07A6-4F6C-A1C5-DEA9CD74678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4150-C350-44B3-9345-66B12C142A39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3FC-0AA0-4842-A554-CAFDC73E8EB6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2B38A9-56F0-46BE-906C-81DFDB67AD6E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71F-E886-4327-B25A-8B3181527DCE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6D92-16A4-43F9-9099-E861E552E63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C21-BFE2-4185-A2EE-074F79B77CF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73A1-EF8D-40E8-A288-5200CA38064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7EE0-4265-4296-B115-8334183ABCF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96D9-91B9-4C26-9A7C-778F1FA7FAE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C830-FD4A-4831-94B7-90CDBCD7472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1DA9-C07E-4E41-AEDE-A1329D3A184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2302-5347-4258-A020-46DA81B9A04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pt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entions-150003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books.org/wiki/Java/Operadores" TargetMode="External"/><Relationship Id="rId2" Type="http://schemas.openxmlformats.org/officeDocument/2006/relationships/hyperlink" Target="http://www.devmedia.com.br/entendendo-as-literais-em-java/265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media.com.br/operadores-logicos-e-matematicos-da-linguagem-java/2524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Paulo Lessa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255345" y="3311371"/>
            <a:ext cx="2862673" cy="795408"/>
          </a:xfrm>
        </p:spPr>
        <p:txBody>
          <a:bodyPr/>
          <a:lstStyle/>
          <a:p>
            <a:r>
              <a:rPr lang="en-US" dirty="0" err="1"/>
              <a:t>Senac</a:t>
            </a:r>
            <a:r>
              <a:rPr lang="en-US" dirty="0"/>
              <a:t> Rio</a:t>
            </a:r>
          </a:p>
        </p:txBody>
      </p:sp>
    </p:spTree>
    <p:extLst>
      <p:ext uri="{BB962C8B-B14F-4D97-AF65-F5344CB8AC3E}">
        <p14:creationId xmlns:p14="http://schemas.microsoft.com/office/powerpoint/2010/main" val="105053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e configurar o ambiente de trabalho</a:t>
            </a:r>
          </a:p>
          <a:p>
            <a:pPr lvl="1"/>
            <a:r>
              <a:rPr lang="pt-BR" dirty="0"/>
              <a:t>Primeiramente precisamos Instalar o JRE e JDK.</a:t>
            </a:r>
          </a:p>
          <a:p>
            <a:pPr lvl="2"/>
            <a:r>
              <a:rPr lang="pt-BR" dirty="0"/>
              <a:t>Para isso acesse o link da </a:t>
            </a:r>
            <a:r>
              <a:rPr lang="pt-BR" dirty="0">
                <a:hlinkClick r:id="rId2"/>
              </a:rPr>
              <a:t>Oracle</a:t>
            </a:r>
            <a:r>
              <a:rPr lang="pt-BR" dirty="0"/>
              <a:t> e baixe o JRE e JDK</a:t>
            </a:r>
          </a:p>
          <a:p>
            <a:pPr lvl="2"/>
            <a:r>
              <a:rPr lang="pt-BR" dirty="0"/>
              <a:t>Após isso, precisamos configurar as variáveis de ambiente do Java</a:t>
            </a:r>
          </a:p>
          <a:p>
            <a:pPr marL="914400" lvl="2" indent="0">
              <a:buNone/>
            </a:pPr>
            <a:r>
              <a:rPr lang="pt-BR" dirty="0"/>
              <a:t>Primeiro passo:</a:t>
            </a:r>
          </a:p>
          <a:p>
            <a:pPr marL="914400" lvl="2" indent="0">
              <a:buNone/>
            </a:pPr>
            <a:r>
              <a:rPr lang="pt-BR" dirty="0"/>
              <a:t>	abra a propriedades do Sistema e vá em Configurações avançadas do sistema.</a:t>
            </a:r>
          </a:p>
          <a:p>
            <a:pPr marL="914400" lvl="2" indent="0">
              <a:buNone/>
            </a:pPr>
            <a:r>
              <a:rPr lang="pt-BR" dirty="0"/>
              <a:t>	Selecione a guia Avançado e clique em Variáveis de Ambiente...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7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e configurar o ambiente de trabalho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ATENÇÃO: Nesse ponto, é necessário muita atenção para não ocorrer erros, existem processo que podem danificar o sistema operacional.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914400" lvl="2" indent="0">
              <a:buNone/>
            </a:pPr>
            <a:r>
              <a:rPr lang="pt-BR" dirty="0"/>
              <a:t>Em Variáveis do sistema clique em Novo... E adicione as informações:</a:t>
            </a:r>
          </a:p>
          <a:p>
            <a:pPr marL="914400" lvl="2" indent="0">
              <a:buNone/>
            </a:pPr>
            <a:r>
              <a:rPr lang="pt-BR" dirty="0"/>
              <a:t>Nome da variável: JAVA_HOME</a:t>
            </a:r>
          </a:p>
          <a:p>
            <a:pPr marL="914400" lvl="2" indent="0">
              <a:buNone/>
            </a:pPr>
            <a:r>
              <a:rPr lang="pt-BR" dirty="0"/>
              <a:t>Valor da variável: Endereço de instalação  do JDK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Após inserir essas informações clique em OK.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72" y="4412866"/>
            <a:ext cx="3952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e configurar o ambiente de trabalho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Vamos criar a variável de ambiente para as classes do Java</a:t>
            </a:r>
          </a:p>
          <a:p>
            <a:pPr marL="914400" lvl="2" indent="0">
              <a:buNone/>
            </a:pPr>
            <a:r>
              <a:rPr lang="pt-BR" dirty="0"/>
              <a:t>Mesmo processo de como criamos a variável JAVA_HOME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Em Variáveis do sistema clique em Novo... E adicione as informações:</a:t>
            </a:r>
          </a:p>
          <a:p>
            <a:pPr marL="914400" lvl="2" indent="0">
              <a:buNone/>
            </a:pPr>
            <a:r>
              <a:rPr lang="pt-BR" dirty="0"/>
              <a:t>Nome da variável: CLASSPATH</a:t>
            </a:r>
          </a:p>
          <a:p>
            <a:pPr marL="914400" lvl="2" indent="0">
              <a:buNone/>
            </a:pPr>
            <a:r>
              <a:rPr lang="pt-BR" dirty="0"/>
              <a:t>Valor da variável: .;%JAVA_HOME%\</a:t>
            </a:r>
            <a:r>
              <a:rPr lang="pt-BR" dirty="0" err="1"/>
              <a:t>lib</a:t>
            </a:r>
            <a:r>
              <a:rPr lang="pt-BR" dirty="0"/>
              <a:t>\tools.jar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Após inserir essas informações clique em OK.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54" y="4412866"/>
            <a:ext cx="3952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4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 e configurar o ambiente de trabalho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ATENÇÃO: Esse passo pode danificar o sistema operacional.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Vamos editar a variável de ambiente path para o sistema reconhecer o Java</a:t>
            </a:r>
          </a:p>
          <a:p>
            <a:pPr marL="914400" lvl="2" indent="0">
              <a:buNone/>
            </a:pPr>
            <a:r>
              <a:rPr lang="pt-BR" dirty="0"/>
              <a:t>Mesmo processo de como criamos a variável JAVA_HOME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Em Variáveis do sistema localize a </a:t>
            </a:r>
            <a:r>
              <a:rPr lang="pt-BR" dirty="0" err="1"/>
              <a:t>a</a:t>
            </a:r>
            <a:r>
              <a:rPr lang="pt-BR" dirty="0"/>
              <a:t> variável Path</a:t>
            </a:r>
          </a:p>
          <a:p>
            <a:pPr marL="914400" lvl="2" indent="0">
              <a:buNone/>
            </a:pPr>
            <a:r>
              <a:rPr lang="pt-BR" dirty="0"/>
              <a:t>Adicione ao final do valor da variável: </a:t>
            </a:r>
          </a:p>
          <a:p>
            <a:pPr marL="914400" lvl="2" indent="0">
              <a:buNone/>
            </a:pPr>
            <a:r>
              <a:rPr lang="pt-BR" dirty="0"/>
              <a:t>;%JAVA_HOME%\bin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Após inserir essa informação clique em OK.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58" y="4412866"/>
            <a:ext cx="3952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Instalando e Configurando o Eclipse</a:t>
            </a:r>
          </a:p>
          <a:p>
            <a:endParaRPr lang="pt-BR" dirty="0"/>
          </a:p>
          <a:p>
            <a:pPr lvl="1"/>
            <a:r>
              <a:rPr lang="pt-BR" dirty="0"/>
              <a:t>Precisamos baixar o Eclipse, para acesse o site </a:t>
            </a:r>
            <a:r>
              <a:rPr lang="pt-BR" dirty="0">
                <a:hlinkClick r:id="rId2"/>
              </a:rPr>
              <a:t>Eclipse.org</a:t>
            </a:r>
            <a:r>
              <a:rPr lang="pt-BR" dirty="0"/>
              <a:t> e baixe a ultima versão do </a:t>
            </a:r>
            <a:r>
              <a:rPr lang="en-US" dirty="0"/>
              <a:t>Eclipse IDE for Java EE Developers e </a:t>
            </a:r>
            <a:r>
              <a:rPr lang="en-US" dirty="0" err="1"/>
              <a:t>extraia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pt-BR" dirty="0"/>
              <a:t>diretório</a:t>
            </a:r>
            <a:r>
              <a:rPr lang="en-US" dirty="0"/>
              <a:t> de </a:t>
            </a:r>
            <a:r>
              <a:rPr lang="pt-BR" dirty="0"/>
              <a:t>seu</a:t>
            </a:r>
            <a:r>
              <a:rPr lang="en-US" dirty="0"/>
              <a:t> </a:t>
            </a:r>
            <a:r>
              <a:rPr lang="pt-BR" dirty="0"/>
              <a:t>gosto</a:t>
            </a:r>
            <a:r>
              <a:rPr lang="en-US" dirty="0"/>
              <a:t>.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Ao abrir o Eclipse, não há necessidade de alterar o caminho do </a:t>
            </a:r>
            <a:r>
              <a:rPr lang="pt-BR" dirty="0" err="1"/>
              <a:t>workspace</a:t>
            </a:r>
            <a:r>
              <a:rPr lang="pt-BR" dirty="0"/>
              <a:t> que vem configurado nele.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3"/>
            <a:ext cx="7341460" cy="3599316"/>
          </a:xfrm>
        </p:spPr>
        <p:txBody>
          <a:bodyPr>
            <a:normAutofit/>
          </a:bodyPr>
          <a:lstStyle/>
          <a:p>
            <a:r>
              <a:rPr lang="pt-BR" dirty="0"/>
              <a:t>Instalando e Configurando o Eclipse</a:t>
            </a:r>
          </a:p>
          <a:p>
            <a:endParaRPr lang="pt-BR" dirty="0"/>
          </a:p>
          <a:p>
            <a:pPr lvl="1" algn="just"/>
            <a:r>
              <a:rPr lang="pt-BR" dirty="0"/>
              <a:t>Precisamos configurar o JDK no Eclipse, por padrão ele vem configurado com a JRE, isso implica no desenvolvimento de aplicativos, pois o Eclipse fica limitado a não ter suporte a todas as bibliotecas de desenvolvimento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552" y="3414604"/>
            <a:ext cx="3787054" cy="33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3"/>
            <a:ext cx="7684360" cy="3599316"/>
          </a:xfrm>
        </p:spPr>
        <p:txBody>
          <a:bodyPr>
            <a:normAutofit/>
          </a:bodyPr>
          <a:lstStyle/>
          <a:p>
            <a:r>
              <a:rPr lang="pt-BR" dirty="0"/>
              <a:t>Instalando e Configurando o Eclipse</a:t>
            </a:r>
          </a:p>
          <a:p>
            <a:endParaRPr lang="pt-BR" dirty="0"/>
          </a:p>
          <a:p>
            <a:pPr lvl="1"/>
            <a:r>
              <a:rPr lang="pt-BR" dirty="0"/>
              <a:t>Para configurar vá em:</a:t>
            </a:r>
          </a:p>
          <a:p>
            <a:pPr marL="914400" lvl="2" indent="0">
              <a:buNone/>
            </a:pPr>
            <a:r>
              <a:rPr lang="pt-BR" b="1" dirty="0" err="1"/>
              <a:t>Window</a:t>
            </a:r>
            <a:r>
              <a:rPr lang="pt-BR" b="1" dirty="0"/>
              <a:t> &gt; </a:t>
            </a:r>
            <a:r>
              <a:rPr lang="pt-BR" b="1" dirty="0" err="1"/>
              <a:t>Preferences</a:t>
            </a:r>
            <a:r>
              <a:rPr lang="pt-BR" b="1" dirty="0"/>
              <a:t> &gt; Java &gt; </a:t>
            </a:r>
            <a:r>
              <a:rPr lang="pt-BR" b="1" dirty="0" err="1"/>
              <a:t>Installed</a:t>
            </a:r>
            <a:r>
              <a:rPr lang="pt-BR" b="1" dirty="0"/>
              <a:t> </a:t>
            </a:r>
            <a:r>
              <a:rPr lang="pt-BR" b="1" dirty="0" err="1"/>
              <a:t>JREs</a:t>
            </a:r>
            <a:endParaRPr lang="pt-BR" b="1" dirty="0"/>
          </a:p>
          <a:p>
            <a:pPr lvl="1"/>
            <a:r>
              <a:rPr lang="pt-BR" dirty="0"/>
              <a:t>Remova o JRE configurado e vá em:</a:t>
            </a:r>
          </a:p>
          <a:p>
            <a:pPr marL="914400" lvl="2" indent="0">
              <a:buNone/>
            </a:pPr>
            <a:r>
              <a:rPr lang="pt-BR" b="1" dirty="0" err="1"/>
              <a:t>Add</a:t>
            </a:r>
            <a:r>
              <a:rPr lang="pt-BR" b="1" dirty="0"/>
              <a:t>... &gt; Standard VM</a:t>
            </a:r>
          </a:p>
          <a:p>
            <a:pPr lvl="1"/>
            <a:r>
              <a:rPr lang="pt-BR" dirty="0"/>
              <a:t>Na janela JRE </a:t>
            </a:r>
            <a:r>
              <a:rPr lang="pt-BR" dirty="0" err="1"/>
              <a:t>Definition</a:t>
            </a:r>
            <a:r>
              <a:rPr lang="pt-BR" dirty="0"/>
              <a:t> selecione o caminho aonde instalou o JDK.</a:t>
            </a:r>
          </a:p>
          <a:p>
            <a:pPr lvl="1"/>
            <a:r>
              <a:rPr lang="pt-BR" dirty="0"/>
              <a:t>normalmente fica em C:\arquivos de programas\</a:t>
            </a:r>
            <a:r>
              <a:rPr lang="pt-BR" dirty="0" err="1"/>
              <a:t>java</a:t>
            </a:r>
            <a:r>
              <a:rPr lang="pt-BR" dirty="0"/>
              <a:t>\Versão do JDK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552" y="3404754"/>
            <a:ext cx="3787054" cy="33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5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Instalando e Configurando o Eclipse</a:t>
            </a:r>
          </a:p>
          <a:p>
            <a:endParaRPr lang="pt-BR" dirty="0"/>
          </a:p>
          <a:p>
            <a:pPr lvl="1"/>
            <a:r>
              <a:rPr lang="pt-BR" dirty="0"/>
              <a:t>Precisamos alterar a perspectiva(ambiente de trabalho) do Eclipse que foi baixado por você, ele vem configurado com a versão Enterprise </a:t>
            </a:r>
            <a:r>
              <a:rPr lang="en-US" dirty="0"/>
              <a:t>Edition</a:t>
            </a:r>
            <a:r>
              <a:rPr lang="pt-BR" dirty="0"/>
              <a:t>, logo precisamos alterar para Standard </a:t>
            </a:r>
            <a:r>
              <a:rPr lang="en-US" dirty="0"/>
              <a:t>Edition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Para fazer isso, vá no canto superior a direita e clique na janela com um símbolo de (+) em amarelo.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04" y="5609196"/>
            <a:ext cx="942158" cy="9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lvl="1"/>
            <a:r>
              <a:rPr lang="pt-BR" dirty="0"/>
              <a:t>Vamos para nosso primeiro contato com o Java, abra o eclipse crie um projeto </a:t>
            </a:r>
            <a:r>
              <a:rPr lang="pt-BR" dirty="0" err="1"/>
              <a:t>java</a:t>
            </a:r>
            <a:r>
              <a:rPr lang="pt-BR" dirty="0"/>
              <a:t> (Java Project) dê o nome de aula01JavaSE.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94" y="3635825"/>
            <a:ext cx="4484914" cy="2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lvl="1"/>
            <a:r>
              <a:rPr lang="pt-BR" dirty="0"/>
              <a:t>Clique sobre </a:t>
            </a:r>
            <a:r>
              <a:rPr lang="pt-BR" dirty="0" err="1"/>
              <a:t>src</a:t>
            </a:r>
            <a:r>
              <a:rPr lang="pt-BR" dirty="0"/>
              <a:t> e clique um pacote chamado exemplos.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1" y="3635396"/>
            <a:ext cx="4485600" cy="28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Competências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Competências que serão abordadas nessa Unidade Curricular</a:t>
            </a:r>
          </a:p>
          <a:p>
            <a:endParaRPr lang="pt-BR" dirty="0"/>
          </a:p>
          <a:p>
            <a:pPr lvl="1"/>
            <a:r>
              <a:rPr lang="pt-BR" dirty="0"/>
              <a:t>Desenvolver, instanciar e manipular classes, aplicando encapsulamento de dados e criando relação de associação e de herança entre as mesmas</a:t>
            </a:r>
          </a:p>
          <a:p>
            <a:pPr lvl="1"/>
            <a:r>
              <a:rPr lang="pt-BR" dirty="0"/>
              <a:t>Criar e atribuir valores e instâncias para variáveis.</a:t>
            </a:r>
          </a:p>
          <a:p>
            <a:pPr lvl="1"/>
            <a:r>
              <a:rPr lang="pt-BR" dirty="0"/>
              <a:t>Desenvolver estruturas de controle de decisão e de interação</a:t>
            </a:r>
          </a:p>
          <a:p>
            <a:pPr lvl="1"/>
            <a:r>
              <a:rPr lang="pt-BR" dirty="0"/>
              <a:t>Armazenar objetos em estruturas com tamanho fixo ou variável</a:t>
            </a:r>
          </a:p>
          <a:p>
            <a:pPr lvl="1"/>
            <a:r>
              <a:rPr lang="pt-BR" dirty="0"/>
              <a:t>Criar e utilizar referências polimórficas</a:t>
            </a:r>
          </a:p>
          <a:p>
            <a:pPr lvl="1"/>
            <a:r>
              <a:rPr lang="pt-BR" dirty="0"/>
              <a:t>Criar interfaces gráficas para aplicações Desktop, usando componentes visuais da linguagem</a:t>
            </a:r>
          </a:p>
          <a:p>
            <a:pPr lvl="1"/>
            <a:r>
              <a:rPr lang="pt-BR" dirty="0"/>
              <a:t>Conectar a um SGBD e operar consultas SQL utilizando JDBC</a:t>
            </a:r>
          </a:p>
          <a:p>
            <a:pPr lvl="1"/>
            <a:r>
              <a:rPr lang="pt-BR" dirty="0"/>
              <a:t>Tratar erros e exceções utilizando os recursos da linguagem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6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lvl="1"/>
            <a:r>
              <a:rPr lang="pt-BR" dirty="0"/>
              <a:t>Clique sobre o pacote exemplos e crie uma classe chamada </a:t>
            </a:r>
            <a:r>
              <a:rPr lang="pt-BR" dirty="0" err="1"/>
              <a:t>HelloWorld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1" y="3635396"/>
            <a:ext cx="4485600" cy="28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lvl="1"/>
            <a:r>
              <a:rPr lang="pt-BR" dirty="0"/>
              <a:t>Com a classe aberta vamos escrever o seguinte código.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1" y="3252412"/>
            <a:ext cx="4485600" cy="17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6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Primeiros contatos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lvl="1"/>
            <a:r>
              <a:rPr lang="pt-BR" dirty="0"/>
              <a:t>Para Executar nossa aplicação clique no botão play verde 	    que está localizado na barra de ferramentas do </a:t>
            </a:r>
            <a:r>
              <a:rPr lang="pt-BR" dirty="0" err="1"/>
              <a:t>Eclpse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Ao executar, podemos observar o resultado na guia Console, como imagem abaixo: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88" y="4434564"/>
            <a:ext cx="6257925" cy="17430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24" y="2753405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Antes de continuarmos..</a:t>
            </a:r>
          </a:p>
          <a:p>
            <a:pPr lvl="1"/>
            <a:r>
              <a:rPr lang="pt-BR" dirty="0"/>
              <a:t>Quando programamos usando linguagem orientada a objetos, devemos utilizar as regras de nomenclatura para melhores praticas.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regras e convenções de nomenclatura, são dadas para os seguintes elementos: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Nome de Classes.</a:t>
            </a:r>
          </a:p>
          <a:p>
            <a:pPr lvl="2"/>
            <a:r>
              <a:rPr lang="pt-BR" dirty="0"/>
              <a:t>Nome de Pacotes</a:t>
            </a:r>
          </a:p>
          <a:p>
            <a:pPr lvl="2"/>
            <a:r>
              <a:rPr lang="pt-BR" dirty="0"/>
              <a:t>Nome de Projetos.</a:t>
            </a:r>
          </a:p>
          <a:p>
            <a:pPr lvl="2"/>
            <a:r>
              <a:rPr lang="pt-BR" dirty="0"/>
              <a:t>Nome de atributos ou variáveis</a:t>
            </a:r>
          </a:p>
          <a:p>
            <a:pPr lvl="2"/>
            <a:r>
              <a:rPr lang="pt-BR" dirty="0"/>
              <a:t>Nome de atributos finais ou constantes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Utilizamos para deixar nosso código o mais legível e documentável possível, pois um dos objetivos da programação orientada a objetos é o reaproveitamento do código.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Regras e convenções de nomenclatura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 de Classes.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Por convenção, toda classe deve começar com uma letra maiúscula e, de preferência, não pode conter letras não ASCII (caracteres de língua de origem latina, como caracteres acentuados). Portanto, não é possível declarar uma classe com qualquer caractere especial (@, #, $, %, &amp;, *, _, etc..) ou número.</a:t>
            </a:r>
          </a:p>
          <a:p>
            <a:pPr lvl="2"/>
            <a:r>
              <a:rPr lang="pt-BR" dirty="0"/>
              <a:t>Caso o nome de uma classe seja composto por mais de uma palavra, a primeira letra de cada palavra deve ser em maiúscula.</a:t>
            </a:r>
          </a:p>
          <a:p>
            <a:pPr lvl="2"/>
            <a:r>
              <a:rPr lang="pt-BR" dirty="0"/>
              <a:t>O nome da classe deve ser exatamente o mesmo nome de seu arquivo fonte ( .</a:t>
            </a:r>
            <a:r>
              <a:rPr lang="pt-BR" dirty="0" err="1"/>
              <a:t>java</a:t>
            </a:r>
            <a:r>
              <a:rPr lang="pt-BR" dirty="0"/>
              <a:t> ).</a:t>
            </a:r>
          </a:p>
          <a:p>
            <a:pPr lvl="2"/>
            <a:r>
              <a:rPr lang="pt-BR" dirty="0"/>
              <a:t>O nome da classe deve fazer referência total ao seu objeto (atributos e métodos contidos dentro da classe). Por exemplo: se tivermos uma classe com os atributos canal, volume e sintonia; e os métodos </a:t>
            </a:r>
            <a:r>
              <a:rPr lang="pt-BR" dirty="0" err="1"/>
              <a:t>mudarCanal</a:t>
            </a:r>
            <a:r>
              <a:rPr lang="pt-BR" dirty="0"/>
              <a:t> (), </a:t>
            </a:r>
            <a:r>
              <a:rPr lang="pt-BR" dirty="0" err="1"/>
              <a:t>aumentarVolume</a:t>
            </a:r>
            <a:r>
              <a:rPr lang="pt-BR" dirty="0"/>
              <a:t> () e </a:t>
            </a:r>
            <a:r>
              <a:rPr lang="pt-BR" dirty="0" err="1"/>
              <a:t>diminuirVolume</a:t>
            </a:r>
            <a:r>
              <a:rPr lang="pt-BR" dirty="0"/>
              <a:t> (); então, possivelmente chamaríamos esta classe de TV ou </a:t>
            </a:r>
            <a:r>
              <a:rPr lang="pt-BR" dirty="0" err="1"/>
              <a:t>Televisao</a:t>
            </a:r>
            <a:r>
              <a:rPr lang="pt-BR" dirty="0"/>
              <a:t>. Contudo, em uma classe que contivesse o atributo </a:t>
            </a:r>
            <a:r>
              <a:rPr lang="pt-BR" dirty="0" err="1"/>
              <a:t>corDasPenas</a:t>
            </a:r>
            <a:r>
              <a:rPr lang="pt-BR" dirty="0"/>
              <a:t> e o método voar () jamais chamaríamos de Pessoa (por que pessoas não tem penas e nem voam).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Exemplos de nomes de classes: Pessoa, </a:t>
            </a:r>
            <a:r>
              <a:rPr lang="pt-BR" dirty="0" err="1"/>
              <a:t>ImpostoDeRenda</a:t>
            </a:r>
            <a:r>
              <a:rPr lang="pt-BR" dirty="0"/>
              <a:t>, Conta, </a:t>
            </a:r>
            <a:r>
              <a:rPr lang="pt-BR" dirty="0" err="1"/>
              <a:t>AgenciaDeEmprego</a:t>
            </a:r>
            <a:r>
              <a:rPr lang="pt-BR" dirty="0"/>
              <a:t>, Aluno, Professor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Regras e convenções de nomenclatura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 de Pacotes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Os pacotes devem começar com uma letra minúscula e podem usar letras não ASCII. Jamais poderemos iniciar o nome de um pacote com caracteres especiais (@, #, $, %, &amp;, *, _, etc...) ou número.</a:t>
            </a:r>
          </a:p>
          <a:p>
            <a:pPr lvl="2"/>
            <a:r>
              <a:rPr lang="pt-BR" dirty="0"/>
              <a:t>Os pacotes só possuem letras minúsculas, não importa quantas palavras estejam contidas nele. Esse padrão existe para evitar ao máximo o conflito de pacotes de empresas diferentes.</a:t>
            </a:r>
          </a:p>
          <a:p>
            <a:pPr lvl="2"/>
            <a:r>
              <a:rPr lang="pt-BR" dirty="0"/>
              <a:t>O nome do pacote deve fazer referência total às funções exercidas pelas classes dentro do pacote, pois pacotes servem basicamente para organizar os arquivos de código fonte de nosso projeto.</a:t>
            </a:r>
          </a:p>
          <a:p>
            <a:pPr lvl="2"/>
            <a:r>
              <a:rPr lang="pt-BR" dirty="0"/>
              <a:t>Exemplos de nomes de pacotes: criptografia, </a:t>
            </a:r>
            <a:r>
              <a:rPr lang="pt-BR" dirty="0" err="1"/>
              <a:t>usuarios</a:t>
            </a:r>
            <a:r>
              <a:rPr lang="pt-BR" dirty="0"/>
              <a:t>, </a:t>
            </a:r>
            <a:r>
              <a:rPr lang="pt-BR" dirty="0" err="1"/>
              <a:t>conexoesdebancodedados</a:t>
            </a:r>
            <a:r>
              <a:rPr lang="pt-BR" dirty="0"/>
              <a:t> , </a:t>
            </a:r>
            <a:r>
              <a:rPr lang="pt-BR" dirty="0" err="1"/>
              <a:t>entity</a:t>
            </a:r>
            <a:r>
              <a:rPr lang="pt-BR" dirty="0"/>
              <a:t>, </a:t>
            </a:r>
            <a:r>
              <a:rPr lang="pt-BR" dirty="0" err="1"/>
              <a:t>beans</a:t>
            </a:r>
            <a:r>
              <a:rPr lang="pt-BR" dirty="0"/>
              <a:t>, </a:t>
            </a:r>
            <a:r>
              <a:rPr lang="pt-BR" dirty="0" err="1"/>
              <a:t>persistence</a:t>
            </a:r>
            <a:r>
              <a:rPr lang="pt-BR" dirty="0"/>
              <a:t>, </a:t>
            </a:r>
            <a:r>
              <a:rPr lang="pt-BR" dirty="0" err="1"/>
              <a:t>dao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Regras e convenções de nomenclatura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 de Pacotes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Geralmente utilizamos um padrão para nomear pacotes e camadas de um projeto, por exemplo:</a:t>
            </a:r>
          </a:p>
          <a:p>
            <a:pPr lvl="2"/>
            <a:r>
              <a:rPr lang="pt-BR" dirty="0"/>
              <a:t>Tiramos como base o padrão da </a:t>
            </a:r>
            <a:r>
              <a:rPr lang="pt-BR" dirty="0" err="1"/>
              <a:t>sun</a:t>
            </a:r>
            <a:r>
              <a:rPr lang="pt-BR" dirty="0"/>
              <a:t>(criadora e antiga dona do Java), que diz que o nome dos pacotes e o nome do projeto é relativo ao nome da empresa que desenvolve/desenvolveu 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04" y="5177652"/>
            <a:ext cx="3990975" cy="61912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900379" y="5177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Lembre-se de colocar somente letras minúsculas na nomenclatura de pacote + projeto.</a:t>
            </a:r>
          </a:p>
        </p:txBody>
      </p:sp>
    </p:spTree>
    <p:extLst>
      <p:ext uri="{BB962C8B-B14F-4D97-AF65-F5344CB8AC3E}">
        <p14:creationId xmlns:p14="http://schemas.microsoft.com/office/powerpoint/2010/main" val="215182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Regras e convenções de nomenclatura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 de atributos ou variáveis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Os atributos (variáveis) podem começar com qualquer letra e os caracteres $ ou _, porém não podem começar com números.</a:t>
            </a:r>
          </a:p>
          <a:p>
            <a:pPr lvl="2"/>
            <a:r>
              <a:rPr lang="pt-BR" dirty="0"/>
              <a:t>Caso o nome de um atributo (variável) seja composto por mais de uma palavra, a primeira letra de cada palavra deve ser em maiúscula.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Exemplos de nomes de atributos ou variáveis: x, y, resultado, </a:t>
            </a:r>
            <a:r>
              <a:rPr lang="pt-BR" dirty="0" err="1"/>
              <a:t>valorDeX</a:t>
            </a:r>
            <a:r>
              <a:rPr lang="pt-BR" dirty="0"/>
              <a:t>, </a:t>
            </a:r>
            <a:r>
              <a:rPr lang="pt-BR" dirty="0" err="1"/>
              <a:t>valorDeY</a:t>
            </a:r>
            <a:r>
              <a:rPr lang="pt-BR" dirty="0"/>
              <a:t>, ligado, ...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6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Convenções de nomenclatura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Regras e convenções de nomenclatura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 de atributos finais ou constantes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Os atributos finais (constantes) devem ser escritos em letras maiúsculas.</a:t>
            </a:r>
          </a:p>
          <a:p>
            <a:pPr lvl="2"/>
            <a:r>
              <a:rPr lang="pt-BR" dirty="0"/>
              <a:t>Usamos </a:t>
            </a:r>
            <a:r>
              <a:rPr lang="pt-BR" dirty="0" err="1"/>
              <a:t>underline</a:t>
            </a:r>
            <a:r>
              <a:rPr lang="pt-BR" dirty="0"/>
              <a:t> (_) para separar nomes compostos de atributos finais (constantes).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Exemplos de nomes de atributos finais ou constantes: TAMANHO, PARAR_DE_EXECUTAR, ...</a:t>
            </a:r>
          </a:p>
          <a:p>
            <a:pPr lvl="2"/>
            <a:endParaRPr lang="pt-BR" dirty="0"/>
          </a:p>
          <a:p>
            <a:r>
              <a:rPr lang="pt-BR" dirty="0"/>
              <a:t>Leia mais sobre as </a:t>
            </a:r>
            <a:r>
              <a:rPr lang="pt-BR" dirty="0" err="1"/>
              <a:t>converções</a:t>
            </a:r>
            <a:r>
              <a:rPr lang="pt-BR" dirty="0"/>
              <a:t> de nomenclaturas clicando </a:t>
            </a:r>
            <a:r>
              <a:rPr lang="pt-BR" dirty="0">
                <a:hlinkClick r:id="rId2"/>
              </a:rPr>
              <a:t>aqui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definimos um nome de variável ou atributos devemos tomar muito cuidado para não utilizarmos como identificador as palavras reservadas do Java.</a:t>
            </a:r>
          </a:p>
          <a:p>
            <a:endParaRPr lang="pt-BR" dirty="0"/>
          </a:p>
          <a:p>
            <a:r>
              <a:rPr lang="pt-BR" dirty="0"/>
              <a:t>Pois caso isso aconteça, pode acarretar um par de problemas em sua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9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História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 Plataforma Java é um dos ambientes de desenvolvimento de aplicações mais utilizados no mundo hoje. Desde as primeiras novidades – como </a:t>
            </a:r>
            <a:r>
              <a:rPr lang="pt-BR" dirty="0" err="1"/>
              <a:t>JavaBeans</a:t>
            </a:r>
            <a:r>
              <a:rPr lang="pt-BR" dirty="0"/>
              <a:t>, JDBC, </a:t>
            </a:r>
            <a:r>
              <a:rPr lang="pt-BR" dirty="0" err="1"/>
              <a:t>Applets</a:t>
            </a:r>
            <a:r>
              <a:rPr lang="pt-BR" dirty="0"/>
              <a:t>, AWT/Swing, RMI – passando pelas inovações na linguagem (</a:t>
            </a:r>
            <a:r>
              <a:rPr lang="pt-BR" dirty="0" err="1"/>
              <a:t>Annotations</a:t>
            </a:r>
            <a:r>
              <a:rPr lang="pt-BR" dirty="0"/>
              <a:t>, </a:t>
            </a:r>
            <a:r>
              <a:rPr lang="pt-BR" dirty="0" err="1"/>
              <a:t>Generics</a:t>
            </a:r>
            <a:r>
              <a:rPr lang="pt-BR" dirty="0"/>
              <a:t>) e chegando até as tecnologias Enterprise </a:t>
            </a:r>
            <a:r>
              <a:rPr lang="pt-BR" dirty="0" err="1"/>
              <a:t>Edition</a:t>
            </a:r>
            <a:r>
              <a:rPr lang="pt-BR" dirty="0"/>
              <a:t> (EJB, Web </a:t>
            </a:r>
            <a:r>
              <a:rPr lang="pt-BR" dirty="0" err="1"/>
              <a:t>services</a:t>
            </a:r>
            <a:r>
              <a:rPr lang="pt-BR" dirty="0"/>
              <a:t>, JSF, Spring), Java vem constantemente mudando a forma como construímos software, criando muitas oportunidades para o desenvolvedor.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6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67267"/>
              </p:ext>
            </p:extLst>
          </p:nvPr>
        </p:nvGraphicFramePr>
        <p:xfrm>
          <a:off x="845281" y="2488080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551">
                <a:tc gridSpan="5">
                  <a:txBody>
                    <a:bodyPr/>
                    <a:lstStyle/>
                    <a:p>
                      <a:r>
                        <a:rPr lang="pt-BR" dirty="0"/>
                        <a:t>Palavras reservadas do Java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assert</a:t>
                      </a:r>
                      <a:r>
                        <a:rPr lang="pt-BR" dirty="0"/>
                        <a:t> ³</a:t>
                      </a:r>
                      <a:endParaRPr lang="pt-B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goto 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package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synchronized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private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implements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protected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throw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import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public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throws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enum</a:t>
                      </a:r>
                      <a:r>
                        <a:rPr lang="pt-BR" dirty="0"/>
                        <a:t> </a:t>
                      </a:r>
                      <a:r>
                        <a:rPr lang="pt-BR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instanceof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return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transient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extends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finally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strictfp</a:t>
                      </a:r>
                      <a:r>
                        <a:rPr lang="pt-BR" dirty="0"/>
                        <a:t> 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volatile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55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const</a:t>
                      </a:r>
                      <a:r>
                        <a:rPr lang="pt-BR" dirty="0"/>
                        <a:t> 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native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super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while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071035" y="2488080"/>
            <a:ext cx="2946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¹ Não utilizado</a:t>
            </a:r>
          </a:p>
          <a:p>
            <a:r>
              <a:rPr lang="pt-BR" dirty="0"/>
              <a:t>² adicionado na versão 1.2</a:t>
            </a:r>
          </a:p>
          <a:p>
            <a:r>
              <a:rPr lang="pt-BR" dirty="0"/>
              <a:t>³ adicionado na versão 1.4</a:t>
            </a:r>
          </a:p>
          <a:p>
            <a:r>
              <a:rPr lang="pt-BR" baseline="30000" dirty="0"/>
              <a:t>4</a:t>
            </a:r>
            <a:r>
              <a:rPr lang="pt-BR" dirty="0"/>
              <a:t> adicionado na versão 5.0</a:t>
            </a:r>
          </a:p>
        </p:txBody>
      </p:sp>
      <p:pic>
        <p:nvPicPr>
          <p:cNvPr id="1026" name="Picture 2" descr="https://upload.wikimedia.org/wikipedia/commons/thumb/4/40/Wave.svg/2000px-Wa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72" y="4850984"/>
            <a:ext cx="921963" cy="16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77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variáveis</a:t>
            </a:r>
          </a:p>
          <a:p>
            <a:pPr lvl="1"/>
            <a:r>
              <a:rPr lang="pt-BR" dirty="0"/>
              <a:t>Os tipos primitivos são os habituais de outras linguagens de programação.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Tipos Primitivos</a:t>
            </a:r>
          </a:p>
          <a:p>
            <a:pPr lvl="2"/>
            <a:r>
              <a:rPr lang="pt-BR" dirty="0" err="1"/>
              <a:t>boolean</a:t>
            </a:r>
            <a:r>
              <a:rPr lang="pt-BR" dirty="0"/>
              <a:t>: Não é um valor numérico, só admite os valores </a:t>
            </a:r>
            <a:r>
              <a:rPr lang="pt-BR" dirty="0" err="1"/>
              <a:t>true</a:t>
            </a:r>
            <a:r>
              <a:rPr lang="pt-BR" dirty="0"/>
              <a:t> e false, ocupa 1 bit cada valor.</a:t>
            </a:r>
          </a:p>
          <a:p>
            <a:pPr lvl="2"/>
            <a:r>
              <a:rPr lang="pt-BR" dirty="0"/>
              <a:t>char: Usa o código UNICODE e ocupa cada caractere 2 bytes (16 bits)</a:t>
            </a:r>
          </a:p>
          <a:p>
            <a:pPr lvl="2"/>
            <a:r>
              <a:rPr lang="pt-BR" dirty="0"/>
              <a:t>Inteiros: Diferem nas precisões e podem ser positivos ou negativos.</a:t>
            </a:r>
          </a:p>
          <a:p>
            <a:pPr lvl="3"/>
            <a:r>
              <a:rPr lang="pt-BR" dirty="0"/>
              <a:t>byte: 1 byte (8 bits)</a:t>
            </a:r>
          </a:p>
          <a:p>
            <a:pPr lvl="3"/>
            <a:r>
              <a:rPr lang="pt-BR" dirty="0"/>
              <a:t>short: 2 bytes (16 bits)</a:t>
            </a:r>
          </a:p>
          <a:p>
            <a:pPr lvl="3"/>
            <a:r>
              <a:rPr lang="pt-BR" dirty="0" err="1"/>
              <a:t>int</a:t>
            </a:r>
            <a:r>
              <a:rPr lang="pt-BR" dirty="0"/>
              <a:t>: 4 bytes (32 bits)</a:t>
            </a:r>
          </a:p>
          <a:p>
            <a:pPr lvl="3"/>
            <a:r>
              <a:rPr lang="pt-BR" dirty="0" err="1"/>
              <a:t>long</a:t>
            </a:r>
            <a:r>
              <a:rPr lang="pt-BR" dirty="0"/>
              <a:t>: 8 bytes (64 bits)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5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variáveis</a:t>
            </a:r>
          </a:p>
          <a:p>
            <a:pPr lvl="1"/>
            <a:r>
              <a:rPr lang="pt-BR" dirty="0"/>
              <a:t>Os tipos primitivos são os habituais de outras linguagens de programação.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Tipos Primitivos</a:t>
            </a:r>
          </a:p>
          <a:p>
            <a:pPr lvl="2"/>
            <a:r>
              <a:rPr lang="pt-BR" dirty="0"/>
              <a:t>Reais: Igual que os inteiros, porém, trabalham com ponto flutuante.</a:t>
            </a:r>
          </a:p>
          <a:p>
            <a:pPr lvl="3"/>
            <a:r>
              <a:rPr lang="pt-BR" dirty="0" err="1"/>
              <a:t>float</a:t>
            </a:r>
            <a:r>
              <a:rPr lang="pt-BR" dirty="0"/>
              <a:t>: 4 bytes (32 bits)</a:t>
            </a:r>
          </a:p>
          <a:p>
            <a:pPr lvl="3"/>
            <a:r>
              <a:rPr lang="pt-BR" dirty="0" err="1"/>
              <a:t>double</a:t>
            </a:r>
            <a:r>
              <a:rPr lang="pt-BR" dirty="0"/>
              <a:t>: 8 bytes (64 bits)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variáveis</a:t>
            </a:r>
          </a:p>
          <a:p>
            <a:pPr lvl="1"/>
            <a:r>
              <a:rPr lang="pt-BR" dirty="0" err="1"/>
              <a:t>Exercicio</a:t>
            </a:r>
            <a:r>
              <a:rPr lang="pt-BR" dirty="0"/>
              <a:t>, vamos testar os tipos de variáveis. Crie um classe chamada </a:t>
            </a:r>
            <a:r>
              <a:rPr lang="pt-BR" dirty="0" err="1"/>
              <a:t>TiposDeVariaveis</a:t>
            </a:r>
            <a:r>
              <a:rPr lang="pt-BR" dirty="0"/>
              <a:t> e escreva o seguinte código: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63" y="3553686"/>
            <a:ext cx="4371975" cy="27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8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variáveis</a:t>
            </a:r>
          </a:p>
          <a:p>
            <a:pPr lvl="1"/>
            <a:r>
              <a:rPr lang="pt-BR" dirty="0"/>
              <a:t>O resultado deverá ser: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63" y="3412631"/>
            <a:ext cx="4600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2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variáveis</a:t>
            </a:r>
          </a:p>
          <a:p>
            <a:pPr lvl="1"/>
            <a:r>
              <a:rPr lang="pt-BR" dirty="0"/>
              <a:t>Tipos de Variáveis – Classes</a:t>
            </a:r>
          </a:p>
          <a:p>
            <a:pPr lvl="1"/>
            <a:r>
              <a:rPr lang="pt-BR" dirty="0"/>
              <a:t>Os tipos classes, são iguais os atributos primitivos, porém com mais recursos, por terem métodos atrelados a eles.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Alguns dos principais</a:t>
            </a:r>
          </a:p>
          <a:p>
            <a:pPr lvl="3"/>
            <a:r>
              <a:rPr lang="pt-BR" dirty="0" err="1"/>
              <a:t>Integer</a:t>
            </a:r>
            <a:endParaRPr lang="pt-BR" dirty="0"/>
          </a:p>
          <a:p>
            <a:pPr lvl="3"/>
            <a:r>
              <a:rPr lang="pt-BR" dirty="0" err="1"/>
              <a:t>Long</a:t>
            </a:r>
            <a:endParaRPr lang="pt-BR" dirty="0"/>
          </a:p>
          <a:p>
            <a:pPr lvl="3"/>
            <a:r>
              <a:rPr lang="pt-BR" dirty="0" err="1"/>
              <a:t>Boolean</a:t>
            </a:r>
            <a:endParaRPr lang="pt-BR" dirty="0"/>
          </a:p>
          <a:p>
            <a:pPr lvl="3"/>
            <a:r>
              <a:rPr lang="pt-BR" dirty="0"/>
              <a:t>Double</a:t>
            </a:r>
          </a:p>
          <a:p>
            <a:pPr lvl="3"/>
            <a:r>
              <a:rPr lang="pt-BR" dirty="0" err="1"/>
              <a:t>Float</a:t>
            </a:r>
            <a:endParaRPr lang="pt-BR" dirty="0"/>
          </a:p>
          <a:p>
            <a:pPr lvl="3"/>
            <a:r>
              <a:rPr lang="pt-BR" dirty="0" err="1"/>
              <a:t>String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  <a:p>
            <a:pPr lvl="1"/>
            <a:r>
              <a:rPr lang="pt-BR" dirty="0" err="1"/>
              <a:t>Exercicio</a:t>
            </a:r>
            <a:r>
              <a:rPr lang="pt-BR" dirty="0"/>
              <a:t>, vamos ver os possíveis valores de alguns tipos de variáveis. Crie um classe chamada </a:t>
            </a:r>
            <a:r>
              <a:rPr lang="pt-BR" dirty="0" err="1"/>
              <a:t>TiposDeDados</a:t>
            </a:r>
            <a:r>
              <a:rPr lang="pt-BR" dirty="0"/>
              <a:t> e escreva o seguinte código: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50" y="3581916"/>
            <a:ext cx="43719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9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  <a:p>
            <a:pPr lvl="1"/>
            <a:r>
              <a:rPr lang="pt-BR" dirty="0"/>
              <a:t>O resultado deverá ser: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88" y="3308722"/>
            <a:ext cx="2447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6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Decisão simples - </a:t>
            </a:r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/>
              <a:t>Estrutura de decisão são utilizado para a verifica um comando e efetuar decisão do mesmo.</a:t>
            </a:r>
          </a:p>
          <a:p>
            <a:pPr lvl="2"/>
            <a:r>
              <a:rPr lang="pt-BR" dirty="0"/>
              <a:t>Vamos exercitar as estruturas de decisão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64" y="3796319"/>
            <a:ext cx="3456775" cy="2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13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Decisão composta- </a:t>
            </a: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endParaRPr lang="pt-BR" dirty="0"/>
          </a:p>
          <a:p>
            <a:pPr lvl="1"/>
            <a:r>
              <a:rPr lang="pt-BR" dirty="0"/>
              <a:t>Estrutura de decisão são utilizado para a verifica um comando e efetuar decisão do mesmo.</a:t>
            </a:r>
          </a:p>
          <a:p>
            <a:pPr lvl="2"/>
            <a:r>
              <a:rPr lang="pt-BR" dirty="0"/>
              <a:t>Vamos exercitar as estruturas de decisão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6" y="3809996"/>
            <a:ext cx="4667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História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tudo começou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Já no lançamento da tecnologia, no início de 1995, em um mundo basicamente dominado por uma única visão de como se deveria desenvolver software, a noção revolucionária de independência de plataforma apresentado pela primeira Máquina Virtual Java (JVM – Java Virtual </a:t>
            </a:r>
            <a:r>
              <a:rPr lang="pt-BR" dirty="0" err="1"/>
              <a:t>Machine</a:t>
            </a:r>
            <a:r>
              <a:rPr lang="pt-BR" dirty="0"/>
              <a:t>), integrada à nascente “World </a:t>
            </a:r>
            <a:r>
              <a:rPr lang="pt-BR" dirty="0" err="1"/>
              <a:t>Wide</a:t>
            </a:r>
            <a:r>
              <a:rPr lang="pt-BR" dirty="0"/>
              <a:t> Web”, colocou o mercado de desenvolvimento de software em alta rotação. Nos anos seguintes, impulsionado pelas novas oportunidades de um mercado sem monopólios, novas empresas, novos modelos, novos sistemas e novas ideias chacoalharam e viraram de ponta cabeça tudo o que os desenvolvedores tinham antes como “certo”. Esse período de inovação foi fundamental para abrir caminho para as empresas do mundo Web 2.0 de hoje.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0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Decisão encadeada - </a:t>
            </a: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/>
              <a:t>Segundo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1" y="3271272"/>
            <a:ext cx="4485600" cy="32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2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compacto</a:t>
            </a:r>
          </a:p>
          <a:p>
            <a:pPr lvl="1"/>
            <a:r>
              <a:rPr lang="pt-BR" dirty="0"/>
              <a:t>Sempre que tivermos uma estrutura de decisão aonde o bloco de código do mesmo for somente uma linha, podemos omitir o uso de chaves: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01" y="3585006"/>
            <a:ext cx="4533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6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Decisão múltipla - Switch case</a:t>
            </a:r>
          </a:p>
          <a:p>
            <a:pPr lvl="1"/>
            <a:r>
              <a:rPr lang="pt-BR" dirty="0"/>
              <a:t>Switch case, são estruturas de decisão muito utilizadas quando queremos montar um menu.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1" y="3432497"/>
            <a:ext cx="4485600" cy="30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r>
              <a:rPr lang="pt-BR" dirty="0"/>
              <a:t>Operadores ternários</a:t>
            </a:r>
          </a:p>
          <a:p>
            <a:pPr lvl="1"/>
            <a:r>
              <a:rPr lang="pt-BR" dirty="0"/>
              <a:t>O operador ternário é um modo de fazer um teste condicional simples substituído a estrutura padrão do </a:t>
            </a:r>
            <a:r>
              <a:rPr lang="pt-BR" dirty="0" err="1"/>
              <a:t>if</a:t>
            </a:r>
            <a:r>
              <a:rPr lang="pt-BR" dirty="0"/>
              <a:t>.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	a sintaxe é: (Expressão) ? </a:t>
            </a:r>
            <a:r>
              <a:rPr lang="pt-BR" dirty="0" err="1"/>
              <a:t>ValorTrue</a:t>
            </a:r>
            <a:r>
              <a:rPr lang="pt-BR" dirty="0"/>
              <a:t> : </a:t>
            </a:r>
            <a:r>
              <a:rPr lang="pt-BR" dirty="0" err="1"/>
              <a:t>ValorFalse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0" y="4503501"/>
            <a:ext cx="4485600" cy="15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7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lógicos E (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&amp;&amp;</a:t>
            </a:r>
            <a:r>
              <a:rPr lang="pt-BR" dirty="0"/>
              <a:t>)  e OU (||)</a:t>
            </a:r>
          </a:p>
          <a:p>
            <a:pPr lvl="1"/>
            <a:r>
              <a:rPr lang="pt-BR" dirty="0"/>
              <a:t>Muitas vezes queremos testar se mais de uma condição é verdadeira, nesse momento nos deparamos de como juntar duas ou mais condições em um único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'E' e 'OU' são nossas analogias para linguagem humana.</a:t>
            </a:r>
          </a:p>
          <a:p>
            <a:pPr lvl="1"/>
            <a:r>
              <a:rPr lang="pt-BR" dirty="0"/>
              <a:t>O computador fala na linguagem dos bits, e tem sua linguagem especial.</a:t>
            </a:r>
          </a:p>
          <a:p>
            <a:pPr lvl="1"/>
            <a:r>
              <a:rPr lang="pt-BR" dirty="0"/>
              <a:t>Para representar o E </a:t>
            </a:r>
            <a:r>
              <a:rPr lang="pt-BR" dirty="0" err="1"/>
              <a:t>e</a:t>
            </a:r>
            <a:r>
              <a:rPr lang="pt-BR" dirty="0"/>
              <a:t> OU usamos as simbologias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&amp;&amp;</a:t>
            </a:r>
            <a:r>
              <a:rPr lang="pt-BR" dirty="0"/>
              <a:t> para E </a:t>
            </a:r>
            <a:r>
              <a:rPr lang="pt-BR" dirty="0" err="1"/>
              <a:t>e</a:t>
            </a:r>
            <a:r>
              <a:rPr lang="pt-BR" dirty="0"/>
              <a:t> || para o OU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Exemplo: Para você passar na UC de Java é necessário ter média &gt;= 6.0 E mínimo de frequência de 75%. Nesse caso, você precisa satisfazer as duas condições para estar aprovado, como faria em programação esse teste?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2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lógicos E (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&amp;&amp;</a:t>
            </a:r>
            <a:r>
              <a:rPr lang="pt-BR" dirty="0"/>
              <a:t>)  e OU (||)</a:t>
            </a:r>
          </a:p>
          <a:p>
            <a:pPr lvl="1"/>
            <a:r>
              <a:rPr lang="pt-BR" dirty="0"/>
              <a:t>Uma forma de trazer para o mundo de programação, seria o código abaixo: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1" y="3492081"/>
            <a:ext cx="8121600" cy="28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9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 de negação (!)</a:t>
            </a:r>
          </a:p>
          <a:p>
            <a:pPr lvl="1"/>
            <a:r>
              <a:rPr lang="pt-BR" dirty="0"/>
              <a:t>As vezes quando vamos fazer um teste, precisamos negar aquele resultado obtido. Para negar uma declaração ou condição usamos o símbolo de exclamação (!).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Exemplo: Vamos alterar o exemplo anterior, criando uma variável booleana para ser a condicional do status do aluno, de inicio todo aluno começa como aprovado, logo: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87" y="5107342"/>
            <a:ext cx="2286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9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 de negação (!)</a:t>
            </a:r>
          </a:p>
          <a:p>
            <a:pPr lvl="1"/>
            <a:r>
              <a:rPr lang="pt-BR" dirty="0"/>
              <a:t>Implementando a ideia, uma das formas que do algoritmo, seria: 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55" y="3244187"/>
            <a:ext cx="5339791" cy="34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31420"/>
              </p:ext>
            </p:extLst>
          </p:nvPr>
        </p:nvGraphicFramePr>
        <p:xfrm>
          <a:off x="680321" y="2966042"/>
          <a:ext cx="10431264" cy="297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maior que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ou igual</a:t>
                      </a:r>
                      <a:r>
                        <a:rPr lang="pt-BR" baseline="0" dirty="0"/>
                        <a:t>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maior</a:t>
                      </a:r>
                      <a:r>
                        <a:rPr lang="pt-BR" baseline="0" dirty="0"/>
                        <a:t> ou igual a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menor que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ou 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menor ou igual 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igual 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</a:t>
                      </a:r>
                      <a:r>
                        <a:rPr lang="pt-BR" baseline="0" dirty="0"/>
                        <a:t> 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diferente de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27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instanceof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Verifica instancia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</a:t>
                      </a:r>
                      <a:r>
                        <a:rPr lang="pt-BR" dirty="0" err="1"/>
                        <a:t>instanceof</a:t>
                      </a:r>
                      <a:r>
                        <a:rPr lang="pt-B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é instancia da</a:t>
                      </a:r>
                      <a:r>
                        <a:rPr lang="pt-BR" baseline="0" dirty="0"/>
                        <a:t> classe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96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matemáticos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7778"/>
              </p:ext>
            </p:extLst>
          </p:nvPr>
        </p:nvGraphicFramePr>
        <p:xfrm>
          <a:off x="794621" y="3002972"/>
          <a:ext cx="101415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3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somado de</a:t>
                      </a:r>
                      <a:r>
                        <a:rPr lang="pt-BR" baseline="0" dirty="0"/>
                        <a:t>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–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subtraído</a:t>
                      </a:r>
                      <a:r>
                        <a:rPr lang="pt-BR" baseline="0" dirty="0"/>
                        <a:t> de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dividido por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multiplicado por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</a:t>
                      </a:r>
                      <a:r>
                        <a:rPr lang="pt-BR" baseline="0" dirty="0"/>
                        <a:t> resto da divisão de X por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60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História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tudo começou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 história de Java começou a ser escrita quando James </a:t>
            </a:r>
            <a:r>
              <a:rPr lang="pt-BR" dirty="0" err="1"/>
              <a:t>Gosling</a:t>
            </a:r>
            <a:r>
              <a:rPr lang="pt-BR" dirty="0"/>
              <a:t>, Patrick </a:t>
            </a:r>
            <a:r>
              <a:rPr lang="pt-BR" dirty="0" err="1"/>
              <a:t>Naughton</a:t>
            </a:r>
            <a:r>
              <a:rPr lang="pt-BR" dirty="0"/>
              <a:t> e Mike Sheridan se uniram a dois fundadores da Sun, Andy </a:t>
            </a:r>
            <a:r>
              <a:rPr lang="pt-BR" dirty="0" err="1"/>
              <a:t>Bechtolsheim</a:t>
            </a:r>
            <a:r>
              <a:rPr lang="pt-BR" dirty="0"/>
              <a:t> e Bill </a:t>
            </a:r>
            <a:r>
              <a:rPr lang="pt-BR" dirty="0" err="1"/>
              <a:t>Joy</a:t>
            </a:r>
            <a:r>
              <a:rPr lang="pt-BR" dirty="0"/>
              <a:t>, para pensar sobre a nova onda do mundo digital. Eles não demoraram muito para concluir que seria a convergência de computadores aos dispositivos e eletrodomésticos utilizados no dia a dia, tudo interconectado e remotamente controlado.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3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Operadores lógicos e matemáticos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matemáticos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60587"/>
              </p:ext>
            </p:extLst>
          </p:nvPr>
        </p:nvGraphicFramePr>
        <p:xfrm>
          <a:off x="680321" y="2982190"/>
          <a:ext cx="1111336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6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 (soma)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r>
                        <a:rPr lang="pt-BR" baseline="0" dirty="0"/>
                        <a:t> recebe ele mesmo somado de 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 (subtração)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–=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r>
                        <a:rPr lang="pt-BR" baseline="0" dirty="0"/>
                        <a:t> recebe ele mesmo subtraído de 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 (divisão)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r>
                        <a:rPr lang="pt-BR" baseline="0" dirty="0"/>
                        <a:t> recebe ele mesmo dividido por 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 (multiplicação)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r>
                        <a:rPr lang="pt-BR" baseline="0" dirty="0"/>
                        <a:t> recebe ele mesmo multiplicado por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r>
                        <a:rPr lang="pt-BR" baseline="0" dirty="0"/>
                        <a:t> recebe p resto da divisão entre ele e  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++x ou 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é incrementado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--X ou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 </a:t>
                      </a:r>
                      <a:r>
                        <a:rPr lang="pt-BR"/>
                        <a:t>é decrementado </a:t>
                      </a:r>
                      <a:r>
                        <a:rPr lang="pt-BR" dirty="0"/>
                        <a:t>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79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</a:t>
            </a:r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trabalhar com números inteiros sendo atribuídos a uma variável </a:t>
            </a:r>
            <a:r>
              <a:rPr lang="pt-BR" dirty="0" err="1"/>
              <a:t>tipada</a:t>
            </a:r>
            <a:r>
              <a:rPr lang="pt-BR" dirty="0"/>
              <a:t> como real, porém, mesmo esse valor sendo inteiro, não é possível ser atribuído a uma variável </a:t>
            </a:r>
            <a:r>
              <a:rPr lang="pt-BR" dirty="0" err="1"/>
              <a:t>tipada</a:t>
            </a:r>
            <a:r>
              <a:rPr lang="pt-BR" dirty="0"/>
              <a:t> como inteira.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82" y="3659714"/>
            <a:ext cx="8305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1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</a:t>
            </a:r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 nesse momento nos deparamos, com uma problemática de programação, como fazemos para um tipo receber outro?</a:t>
            </a:r>
          </a:p>
          <a:p>
            <a:r>
              <a:rPr lang="pt-BR" dirty="0"/>
              <a:t>Em Java como em qualquer outra linguagem de programação, temos o conceito de conversão de valores, esse conceito é chamado de </a:t>
            </a:r>
            <a:r>
              <a:rPr lang="pt-BR" dirty="0" err="1"/>
              <a:t>casting</a:t>
            </a:r>
            <a:r>
              <a:rPr lang="pt-BR" dirty="0"/>
              <a:t>. Logo, nosso código ficaria assim: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30" y="4465098"/>
            <a:ext cx="9267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99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 literais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Java ao ser desenvolvido, utilizará de várias representações de tipos primitivos e nulos. Essas representações, chamaremos de literais primitivas.</a:t>
            </a:r>
          </a:p>
          <a:p>
            <a:r>
              <a:rPr lang="pt-BR" dirty="0"/>
              <a:t>As literais de ponto flutuante são, por padrão, do tipo primitivo </a:t>
            </a:r>
            <a:r>
              <a:rPr lang="pt-BR" dirty="0" err="1"/>
              <a:t>double</a:t>
            </a:r>
            <a:r>
              <a:rPr lang="pt-BR" dirty="0"/>
              <a:t>. Sendo assim, se tentar colocá-las em uma variável </a:t>
            </a:r>
            <a:r>
              <a:rPr lang="pt-BR" dirty="0" err="1"/>
              <a:t>double</a:t>
            </a:r>
            <a:r>
              <a:rPr lang="pt-BR" dirty="0"/>
              <a:t> do jeito “padrão” de sua representação, acontecerá um erro de compilação: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26" y="4574114"/>
            <a:ext cx="4438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15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Variáveis literais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035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consertar isto, é necessário declarar o valor como </a:t>
            </a:r>
            <a:r>
              <a:rPr lang="pt-BR" dirty="0" err="1"/>
              <a:t>float</a:t>
            </a:r>
            <a:r>
              <a:rPr lang="pt-BR" dirty="0"/>
              <a:t>. Desta forma, o compilador saberá que aquele número de ponto flutuante é, de fato, um </a:t>
            </a:r>
            <a:r>
              <a:rPr lang="pt-BR" dirty="0" err="1"/>
              <a:t>float</a:t>
            </a:r>
            <a:r>
              <a:rPr lang="pt-BR" dirty="0"/>
              <a:t>. Deste jeito: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mesma ideia é utilizada, para trabalhar com o tipo inteiro </a:t>
            </a:r>
            <a:r>
              <a:rPr lang="pt-BR" dirty="0" err="1"/>
              <a:t>long</a:t>
            </a:r>
            <a:r>
              <a:rPr lang="pt-BR" dirty="0"/>
              <a:t>, é necessário o valor </a:t>
            </a:r>
            <a:r>
              <a:rPr lang="pt-BR" dirty="0" err="1"/>
              <a:t>long</a:t>
            </a:r>
            <a:r>
              <a:rPr lang="pt-BR" dirty="0"/>
              <a:t> junto ao valor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46" y="3342980"/>
            <a:ext cx="4332409" cy="23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repetição ou laços de repetição são usadas quando queremos executar uma ou mais ações repetidamente, uma instrução ou bloco de instrução enquanto determinada condição estiver sendo satisfeita.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80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For(Para) – É uma estrutura de repetição compacta. Seus elementos de inicialização, condição e iteração são definidos no seu cabeçalho.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01" y="4012139"/>
            <a:ext cx="5676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59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(Enquanto) – É uma estrutura de repetição que executa, repetidamente uma única instrução ou um bloco delas “enquanto” uma expressão booleana for verdadeira.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63" y="3848470"/>
            <a:ext cx="4524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Do </a:t>
            </a:r>
            <a:r>
              <a:rPr lang="pt-BR" dirty="0" err="1"/>
              <a:t>While</a:t>
            </a:r>
            <a:r>
              <a:rPr lang="pt-BR" dirty="0"/>
              <a:t>(Faça enquanto) - A estrutura de repetição do-</a:t>
            </a:r>
            <a:r>
              <a:rPr lang="pt-BR" dirty="0" err="1"/>
              <a:t>while</a:t>
            </a:r>
            <a:r>
              <a:rPr lang="pt-BR" dirty="0"/>
              <a:t> é uma variação da estrutura </a:t>
            </a:r>
            <a:r>
              <a:rPr lang="pt-BR" dirty="0" err="1"/>
              <a:t>while</a:t>
            </a:r>
            <a:r>
              <a:rPr lang="pt-BR" dirty="0"/>
              <a:t>. Existe uma diferença sutil, porém importante, entre elas. Em um laço </a:t>
            </a:r>
            <a:r>
              <a:rPr lang="pt-BR" dirty="0" err="1"/>
              <a:t>while</a:t>
            </a:r>
            <a:r>
              <a:rPr lang="pt-BR" dirty="0"/>
              <a:t>, a condição é testada antes da primeira execução das instruções que compõem seu corpo. Desse modo, se a condição for falsa na primeira vez em que for avaliada, as instrução desse laço não serão executadas nenhuma vez. Em um laço do-</a:t>
            </a:r>
            <a:r>
              <a:rPr lang="pt-BR" dirty="0" err="1"/>
              <a:t>while</a:t>
            </a:r>
            <a:r>
              <a:rPr lang="pt-BR" dirty="0"/>
              <a:t>, por outro lado, a condição somente é avaliada depois que suas instruções são executadas pela primeira vez, assim, mesmo que a condição desse laço seja falsa antes de ele iniciar, suas instruções serão executadas pelo menos uma vez.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5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Do </a:t>
            </a:r>
            <a:r>
              <a:rPr lang="pt-BR" dirty="0" err="1"/>
              <a:t>While</a:t>
            </a:r>
            <a:r>
              <a:rPr lang="pt-BR" dirty="0"/>
              <a:t>(Faça enquanto)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26" y="3632354"/>
            <a:ext cx="4514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3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História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tudo começou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Iniciaram assim um projeto que receberia o nome de Green, com o objetivo de desenvolver um sistema que os permitissem construir uma rede distribuída e heterogênea de dispositivos eletrônicos voltados ao consumidor final, todos conversando entre si. O desafio escolhido foi criar um ambiente de software que fosse </a:t>
            </a:r>
            <a:r>
              <a:rPr lang="pt-BR" dirty="0" err="1"/>
              <a:t>super</a:t>
            </a:r>
            <a:r>
              <a:rPr lang="pt-BR" dirty="0"/>
              <a:t> legal (é, esse era um dos requerimentos!), interessante para o mercado consumidor em geral e ao mesmo tempo atraente para desenvolvedores de software. O sistema deveria envolver arte e design, e poder ser implementado por um pequeno grupo de pessoas em menos de um ano. A meta não era nada fácil.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4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r>
              <a:rPr lang="pt-BR" dirty="0"/>
              <a:t>(Para cada) - Foi introduzido a partir do Java 5, e é utilizado para realizar as varreduras em </a:t>
            </a:r>
            <a:r>
              <a:rPr lang="pt-BR" dirty="0" err="1"/>
              <a:t>collections</a:t>
            </a:r>
            <a:r>
              <a:rPr lang="pt-BR" dirty="0"/>
              <a:t>. Para cada iteração do for, o elemento da iteração é atribuído à variável. Utilizando o </a:t>
            </a:r>
            <a:r>
              <a:rPr lang="pt-BR" dirty="0" err="1"/>
              <a:t>enhanced</a:t>
            </a:r>
            <a:r>
              <a:rPr lang="pt-BR" dirty="0"/>
              <a:t>-for, você é obrigado a percorrer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51" y="4240739"/>
            <a:ext cx="4419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5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Leitura do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lermos uma informação digitado pelo usuário no console, podemos utilizar a Classe Scanner, qual tem justamente a finalidade de facilitar a entrada de dados no modo Console. Essa classe apareceu a partir do Java 5, antes dessa versão era complicado criar programas que recebiam valores de variáveis no modo console.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2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Leitura do Teclado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992" y="2669309"/>
            <a:ext cx="6536517" cy="359886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1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de termos condições booleanas nos nossos laços, em algum momento, podemos decidir parar o loop por algum motivo especial sem que o resto do laço seja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25" y="3608319"/>
            <a:ext cx="5438422" cy="30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50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do slide anterior, vai percorrer os números entre x e y e parar quando encontrar um número divisível por 19, uma vez que foi utilizada a palavra chave break.</a:t>
            </a:r>
          </a:p>
          <a:p>
            <a:r>
              <a:rPr lang="pt-BR" dirty="0"/>
              <a:t>Da mesma maneira, é possível obrigar o loop a executar o próximo laço. Para isso usamos a palavra chave continue.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73" y="4274815"/>
            <a:ext cx="4257675" cy="19431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75361" y="4584441"/>
            <a:ext cx="473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código não vai imprimir alguns números. (Quais exatamente?)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75361" y="5410313"/>
            <a:ext cx="4731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51, 52, 53, 54, 55, 56, 57, 58, 59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75361" y="58947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 continue, força o loop parar a leitura do bloco de comando do for e ir para o próximo laço.</a:t>
            </a:r>
          </a:p>
        </p:txBody>
      </p:sp>
    </p:spTree>
    <p:extLst>
      <p:ext uri="{BB962C8B-B14F-4D97-AF65-F5344CB8AC3E}">
        <p14:creationId xmlns:p14="http://schemas.microsoft.com/office/powerpoint/2010/main" val="17008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Impressão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trabalhamos com Java OO, o primeiro recurso para mostrar resultados é utilizando a biblioteca System.out.* do </a:t>
            </a:r>
            <a:r>
              <a:rPr lang="pt-BR" dirty="0" err="1"/>
              <a:t>java.lang</a:t>
            </a:r>
            <a:r>
              <a:rPr lang="pt-BR" dirty="0"/>
              <a:t>, abaixo algumas formas de utilizar esse recurso.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Printf</a:t>
            </a:r>
            <a:r>
              <a:rPr lang="pt-BR" dirty="0"/>
              <a:t> (herdada do C)</a:t>
            </a:r>
          </a:p>
          <a:p>
            <a:pPr lvl="1"/>
            <a:r>
              <a:rPr lang="pt-BR" dirty="0"/>
              <a:t>Forma mas primitiva de impressão, originada da linguagem C.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422639" y="5765953"/>
            <a:ext cx="8416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'f' de '</a:t>
            </a:r>
            <a:r>
              <a:rPr lang="pt-BR" dirty="0" err="1"/>
              <a:t>printf</a:t>
            </a:r>
            <a:r>
              <a:rPr lang="pt-BR" dirty="0"/>
              <a:t>' é referente a formatação, serve pra quando você for colocar números, </a:t>
            </a:r>
            <a:r>
              <a:rPr lang="pt-BR" dirty="0" err="1"/>
              <a:t>strings</a:t>
            </a:r>
            <a:r>
              <a:rPr lang="pt-BR" dirty="0"/>
              <a:t> (textos), alinhar e fazer outros tipos de formatação usando as saídas.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39" y="4594191"/>
            <a:ext cx="8001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5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Impressão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Print</a:t>
            </a:r>
          </a:p>
          <a:p>
            <a:pPr lvl="1"/>
            <a:r>
              <a:rPr lang="pt-BR" dirty="0"/>
              <a:t>Print o mais básico, demonstra as saídas na mesma linha.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01" y="3636123"/>
            <a:ext cx="4762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3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Impressão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Println</a:t>
            </a:r>
            <a:endParaRPr lang="pt-BR" dirty="0"/>
          </a:p>
          <a:p>
            <a:pPr lvl="1"/>
            <a:r>
              <a:rPr lang="pt-BR" dirty="0" err="1"/>
              <a:t>Println</a:t>
            </a:r>
            <a:r>
              <a:rPr lang="pt-BR" dirty="0"/>
              <a:t> o mesmo que o Print, porém a cada impressão ele quebra uma linha ao final.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1" y="4136531"/>
            <a:ext cx="5105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6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Impressão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DecimalFormat</a:t>
            </a:r>
            <a:endParaRPr lang="pt-BR" dirty="0"/>
          </a:p>
          <a:p>
            <a:pPr lvl="1"/>
            <a:r>
              <a:rPr lang="pt-BR" dirty="0"/>
              <a:t>Com a evolução do Java, na sua versão 7 foi implementado um recurso no qual faz formatação de valores flutuantes, com isso podemos de forma simples controlar as casas decimais por exemplo.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19" y="4136531"/>
            <a:ext cx="5753100" cy="1714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806460" y="5936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Utilização do decimal </a:t>
            </a:r>
            <a:r>
              <a:rPr lang="pt-BR" dirty="0" err="1"/>
              <a:t>format</a:t>
            </a:r>
            <a:r>
              <a:rPr lang="pt-BR" dirty="0"/>
              <a:t> pode ser usado no </a:t>
            </a:r>
            <a:r>
              <a:rPr lang="pt-BR" dirty="0" err="1"/>
              <a:t>print</a:t>
            </a:r>
            <a:r>
              <a:rPr lang="pt-BR" dirty="0"/>
              <a:t>, </a:t>
            </a:r>
            <a:r>
              <a:rPr lang="pt-BR" dirty="0" err="1"/>
              <a:t>println</a:t>
            </a:r>
            <a:r>
              <a:rPr lang="pt-BR" dirty="0"/>
              <a:t> e </a:t>
            </a:r>
            <a:r>
              <a:rPr lang="pt-BR" dirty="0" err="1"/>
              <a:t>printf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350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por em prática o que vimos nessa aula.</a:t>
            </a:r>
          </a:p>
          <a:p>
            <a:endParaRPr lang="pt-BR" dirty="0"/>
          </a:p>
          <a:p>
            <a:r>
              <a:rPr lang="pt-BR" dirty="0"/>
              <a:t>Desenvolva um programa para leia valores via teclado em um loop e os some acumulando uma variável.</a:t>
            </a:r>
          </a:p>
          <a:p>
            <a:pPr lvl="1"/>
            <a:r>
              <a:rPr lang="pt-BR" dirty="0"/>
              <a:t>A) O determinador de parada é quando o usuário entrar o valor 0.</a:t>
            </a:r>
          </a:p>
          <a:p>
            <a:pPr lvl="1"/>
            <a:r>
              <a:rPr lang="pt-BR" dirty="0"/>
              <a:t>B) Seu programa deverá somente ter duas variáveis, utilize o conceito de operadores matemáticos para acumular os valores digitados.</a:t>
            </a:r>
          </a:p>
          <a:p>
            <a:pPr lvl="1"/>
            <a:r>
              <a:rPr lang="pt-BR" dirty="0"/>
              <a:t>C) Quando o loop for parado, seu programa deverá informar o total somado.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História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tudo começou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divisão inicial das tarefas, Mike Sheridan ficou com o desenvolvimento de negócios, Patrick </a:t>
            </a:r>
            <a:r>
              <a:rPr lang="pt-BR" dirty="0" err="1"/>
              <a:t>Naughton</a:t>
            </a:r>
            <a:r>
              <a:rPr lang="pt-BR" dirty="0"/>
              <a:t>, com o sistema de gráficos, e James (que era o líder do projeto) foi estudar a linguagem de programação adequada para o projeto. Ao longo de um ano e meio, o projeto Green aos poucos foi ganhando novos membros, chegando a ter 13 pessoas.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marL="914400" lvl="2" indent="0" algn="just">
              <a:buNone/>
            </a:pPr>
            <a:r>
              <a:rPr lang="pt-BR" sz="1050" dirty="0"/>
              <a:t>The Green Team. Da esquerda para a </a:t>
            </a:r>
            <a:r>
              <a:rPr lang="pt-BR" sz="1050" dirty="0" err="1"/>
              <a:t>direita,Al</a:t>
            </a:r>
            <a:r>
              <a:rPr lang="pt-BR" sz="1050" dirty="0"/>
              <a:t> </a:t>
            </a:r>
            <a:r>
              <a:rPr lang="pt-BR" sz="1050" dirty="0" err="1"/>
              <a:t>Frazier</a:t>
            </a:r>
            <a:r>
              <a:rPr lang="pt-BR" sz="1050" dirty="0"/>
              <a:t>, Joe </a:t>
            </a:r>
            <a:r>
              <a:rPr lang="pt-BR" sz="1050" dirty="0" err="1"/>
              <a:t>Palrang</a:t>
            </a:r>
            <a:r>
              <a:rPr lang="pt-BR" sz="1050" dirty="0"/>
              <a:t>, Mike Sheridan, Ed Frank, </a:t>
            </a:r>
          </a:p>
          <a:p>
            <a:pPr marL="914400" lvl="2" indent="0" algn="just">
              <a:buNone/>
            </a:pPr>
            <a:r>
              <a:rPr lang="pt-BR" sz="1050" dirty="0"/>
              <a:t>Don Jackson, Faye </a:t>
            </a:r>
            <a:r>
              <a:rPr lang="pt-BR" sz="1050" dirty="0" err="1"/>
              <a:t>Baxter</a:t>
            </a:r>
            <a:r>
              <a:rPr lang="pt-BR" sz="1050" dirty="0"/>
              <a:t>, Patrick </a:t>
            </a:r>
            <a:r>
              <a:rPr lang="pt-BR" sz="1050" dirty="0" err="1"/>
              <a:t>Naughton</a:t>
            </a:r>
            <a:r>
              <a:rPr lang="pt-BR" sz="1050" dirty="0"/>
              <a:t>, Chris </a:t>
            </a:r>
            <a:r>
              <a:rPr lang="pt-BR" sz="1050" dirty="0" err="1"/>
              <a:t>Warth</a:t>
            </a:r>
            <a:r>
              <a:rPr lang="pt-BR" sz="1050" dirty="0"/>
              <a:t>, James </a:t>
            </a:r>
            <a:r>
              <a:rPr lang="pt-BR" sz="1050" dirty="0" err="1"/>
              <a:t>Gosling</a:t>
            </a:r>
            <a:r>
              <a:rPr lang="pt-BR" sz="1050" dirty="0"/>
              <a:t>, Bob </a:t>
            </a:r>
            <a:r>
              <a:rPr lang="pt-BR" sz="1050" dirty="0" err="1"/>
              <a:t>Weisblatt</a:t>
            </a:r>
            <a:r>
              <a:rPr lang="pt-BR" sz="1050" dirty="0"/>
              <a:t>, </a:t>
            </a:r>
          </a:p>
          <a:p>
            <a:pPr marL="914400" lvl="2" indent="0" algn="just">
              <a:buNone/>
            </a:pPr>
            <a:r>
              <a:rPr lang="pt-BR" sz="1050" dirty="0"/>
              <a:t>David </a:t>
            </a:r>
            <a:r>
              <a:rPr lang="pt-BR" sz="1050" dirty="0" err="1"/>
              <a:t>Lavallee</a:t>
            </a:r>
            <a:r>
              <a:rPr lang="pt-BR" sz="1050" dirty="0"/>
              <a:t> e Jon Payne. Ausentes: Cindy </a:t>
            </a:r>
            <a:r>
              <a:rPr lang="pt-BR" sz="1050" dirty="0" err="1"/>
              <a:t>Long</a:t>
            </a:r>
            <a:r>
              <a:rPr lang="pt-BR" sz="1050" dirty="0"/>
              <a:t>, Chuck </a:t>
            </a:r>
            <a:r>
              <a:rPr lang="pt-BR" sz="1050" dirty="0" err="1"/>
              <a:t>Clanton</a:t>
            </a:r>
            <a:r>
              <a:rPr lang="pt-BR" sz="1050" dirty="0"/>
              <a:t>, </a:t>
            </a:r>
            <a:r>
              <a:rPr lang="pt-BR" sz="1050" dirty="0" err="1"/>
              <a:t>Sheueling</a:t>
            </a:r>
            <a:r>
              <a:rPr lang="pt-BR" sz="1050" dirty="0"/>
              <a:t> Chang e Craig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://arquivo.devmedia.com.br/REVISTAS/easyjava/imagens/1/2/imag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94" y="4526070"/>
            <a:ext cx="2517488" cy="14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46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Contatos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6523"/>
          </a:xfrm>
        </p:spPr>
        <p:txBody>
          <a:bodyPr>
            <a:noAutofit/>
          </a:bodyPr>
          <a:lstStyle/>
          <a:p>
            <a:r>
              <a:rPr lang="pt-BR" sz="4400" dirty="0"/>
              <a:t>  </a:t>
            </a:r>
            <a:r>
              <a:rPr lang="pt-BR" sz="4400"/>
              <a:t>21 </a:t>
            </a:r>
            <a:r>
              <a:rPr lang="pt-BR" sz="4400" smtClean="0"/>
              <a:t>96487-5646</a:t>
            </a:r>
            <a:endParaRPr lang="pt-BR" sz="4400" dirty="0"/>
          </a:p>
          <a:p>
            <a:r>
              <a:rPr lang="pt-BR" sz="4400" dirty="0"/>
              <a:t>  prof.lpjunior@gmail.com</a:t>
            </a:r>
          </a:p>
          <a:p>
            <a:r>
              <a:rPr lang="pt-BR" sz="4400" dirty="0"/>
              <a:t>  </a:t>
            </a:r>
            <a:r>
              <a:rPr lang="pt-BR" sz="4400" dirty="0" err="1"/>
              <a:t>lpjunior</a:t>
            </a:r>
            <a:endParaRPr lang="pt-BR" sz="4400" dirty="0"/>
          </a:p>
          <a:p>
            <a:r>
              <a:rPr lang="pt-BR" sz="4400" dirty="0"/>
              <a:t>  </a:t>
            </a:r>
            <a:r>
              <a:rPr lang="pt-BR" sz="4400" dirty="0" err="1"/>
              <a:t>Fox’eyes</a:t>
            </a:r>
            <a:endParaRPr lang="pt-BR" sz="4400" dirty="0"/>
          </a:p>
          <a:p>
            <a:r>
              <a:rPr lang="pt-BR" sz="4400" dirty="0"/>
              <a:t>  Sepphy#1707</a:t>
            </a:r>
          </a:p>
          <a:p>
            <a:r>
              <a:rPr lang="pt-BR" sz="4400" dirty="0"/>
              <a:t>  </a:t>
            </a:r>
            <a:r>
              <a:rPr lang="pt-BR" sz="4400" dirty="0" err="1"/>
              <a:t>Lord</a:t>
            </a:r>
            <a:r>
              <a:rPr lang="pt-BR" sz="4400" dirty="0"/>
              <a:t> </a:t>
            </a:r>
            <a:r>
              <a:rPr lang="pt-BR" sz="4400" dirty="0" err="1"/>
              <a:t>Hast</a:t>
            </a:r>
            <a:r>
              <a:rPr lang="pt-BR" sz="4400" dirty="0"/>
              <a:t>, Don </a:t>
            </a:r>
            <a:r>
              <a:rPr lang="pt-BR" sz="4400" dirty="0" err="1"/>
              <a:t>Hast</a:t>
            </a:r>
            <a:r>
              <a:rPr lang="pt-BR" sz="4400" dirty="0"/>
              <a:t>, </a:t>
            </a:r>
            <a:r>
              <a:rPr lang="pt-BR" sz="4400" dirty="0" err="1"/>
              <a:t>Didulok</a:t>
            </a:r>
            <a:endParaRPr lang="pt-BR" sz="4400" dirty="0"/>
          </a:p>
        </p:txBody>
      </p:sp>
      <p:pic>
        <p:nvPicPr>
          <p:cNvPr id="1028" name="Picture 4" descr="Resultado de imagem para 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5" y="3142734"/>
            <a:ext cx="585009" cy="5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6" y="4620320"/>
            <a:ext cx="587400" cy="5874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9" y="6044776"/>
            <a:ext cx="586800" cy="586800"/>
          </a:xfrm>
          <a:prstGeom prst="rect">
            <a:avLst/>
          </a:prstGeom>
        </p:spPr>
      </p:pic>
      <p:pic>
        <p:nvPicPr>
          <p:cNvPr id="1026" name="Picture 2" descr="Resultado de imagem para java logo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4" y="34011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p.bitcointalk.org/?u=https%3A%2F%2Fsintez.global%2Fother%2Fbitcointalk%2Fsocial-github.png&amp;t=586&amp;c=CTA1HwQUmMhPYQ">
            <a:extLst>
              <a:ext uri="{FF2B5EF4-FFF2-40B4-BE49-F238E27FC236}">
                <a16:creationId xmlns:a16="http://schemas.microsoft.com/office/drawing/2014/main" id="{0C9DA96B-9EB5-4260-B786-C5F3D4C8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9" y="3918033"/>
            <a:ext cx="586800" cy="5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m para blizzard icon">
            <a:extLst>
              <a:ext uri="{FF2B5EF4-FFF2-40B4-BE49-F238E27FC236}">
                <a16:creationId xmlns:a16="http://schemas.microsoft.com/office/drawing/2014/main" id="{22EF12C4-25DA-4659-A178-2225AA32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9" y="5338757"/>
            <a:ext cx="586800" cy="5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whatsapp ico">
            <a:extLst>
              <a:ext uri="{FF2B5EF4-FFF2-40B4-BE49-F238E27FC236}">
                <a16:creationId xmlns:a16="http://schemas.microsoft.com/office/drawing/2014/main" id="{12BEA94A-8835-4C9C-9061-260C728B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6" y="2424897"/>
            <a:ext cx="586800" cy="5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5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http://docs.oracle.com/javase/7/docs/</a:t>
            </a:r>
          </a:p>
          <a:p>
            <a:r>
              <a:rPr lang="pt-BR" dirty="0">
                <a:hlinkClick r:id="rId2"/>
              </a:rPr>
              <a:t>http://www.devmedia.com.br/entendendo-as-literais-em-java/26526</a:t>
            </a:r>
            <a:endParaRPr lang="pt-BR" dirty="0"/>
          </a:p>
          <a:p>
            <a:r>
              <a:rPr lang="pt-BR" dirty="0">
                <a:hlinkClick r:id="rId3"/>
              </a:rPr>
              <a:t>https://pt.wikibooks.org/wiki/Java/Operadores</a:t>
            </a:r>
            <a:endParaRPr lang="pt-BR" dirty="0"/>
          </a:p>
          <a:p>
            <a:r>
              <a:rPr lang="pt-BR" dirty="0">
                <a:hlinkClick r:id="rId4"/>
              </a:rPr>
              <a:t>http://www.devmedia.com.br/operadores-logicos-e-matematicos-da-linguagem-java/25248</a:t>
            </a:r>
          </a:p>
          <a:p>
            <a:r>
              <a:rPr lang="pt-BR" dirty="0">
                <a:hlinkClick r:id="rId4"/>
              </a:rPr>
              <a:t>http://pt.slideshare.net/ludimila_monjardim/poo-08operadores-dojava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9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JRE, JDK o que são?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JRE – 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endParaRPr lang="pt-BR" dirty="0"/>
          </a:p>
          <a:p>
            <a:pPr lvl="3"/>
            <a:r>
              <a:rPr lang="pt-BR" dirty="0"/>
              <a:t>Ambiente de execução Java, formado pela JVM e bibliotecas, tudo que precisa para executar uma aplicação Java.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JDK – Java </a:t>
            </a:r>
            <a:r>
              <a:rPr lang="pt-BR" dirty="0" err="1"/>
              <a:t>Development</a:t>
            </a:r>
            <a:r>
              <a:rPr lang="pt-BR" dirty="0"/>
              <a:t> Kit</a:t>
            </a:r>
          </a:p>
          <a:p>
            <a:pPr lvl="3"/>
            <a:r>
              <a:rPr lang="pt-BR" dirty="0"/>
              <a:t>Ferramenta para desenvolvedores, formado pela JRE somado a algumas ferramentas como o compilador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Instalação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JVM o que é?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JVM – Virtual </a:t>
            </a:r>
            <a:r>
              <a:rPr lang="pt-BR" dirty="0" err="1"/>
              <a:t>Machine</a:t>
            </a:r>
            <a:r>
              <a:rPr lang="pt-BR" dirty="0"/>
              <a:t> (máquina virtual)</a:t>
            </a:r>
          </a:p>
          <a:p>
            <a:pPr lvl="3"/>
            <a:r>
              <a:rPr lang="pt-BR" dirty="0"/>
              <a:t>Vem inclusa no JRE, e é a camada responsável por “traduzir” (mas não apenas isso) o que o sua aplicação deseja fazer para as respectivas chamadas do sistema operacional aonde ela está rodando.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5295888" y="45729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Dessa forma, a maneira com a qual você abre uma janela no Linux ou no Windows ou qualquer outro sistema operacional e a mesma. Você ganha independência de sistema operacional. Ou seja, independência de plataforma em geral.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60" y="4402743"/>
            <a:ext cx="2706400" cy="21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34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Letreiro Digita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3375</TotalTime>
  <Words>4170</Words>
  <Application>Microsoft Office PowerPoint</Application>
  <PresentationFormat>Widescreen</PresentationFormat>
  <Paragraphs>587</Paragraphs>
  <Slides>71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Aharoni</vt:lpstr>
      <vt:lpstr>Arial</vt:lpstr>
      <vt:lpstr>Calibri</vt:lpstr>
      <vt:lpstr>Trebuchet MS</vt:lpstr>
      <vt:lpstr>Berlim</vt:lpstr>
      <vt:lpstr>Java</vt:lpstr>
      <vt:lpstr>Java – Competências</vt:lpstr>
      <vt:lpstr>Java – História do Java</vt:lpstr>
      <vt:lpstr>Java – História do Java</vt:lpstr>
      <vt:lpstr>Java – História do Java</vt:lpstr>
      <vt:lpstr>Java – História do Java</vt:lpstr>
      <vt:lpstr>Java – História do Java</vt:lpstr>
      <vt:lpstr>Java – Instalação e configuração</vt:lpstr>
      <vt:lpstr>Java – Instalação e configuração</vt:lpstr>
      <vt:lpstr>Java – Instalação e configuração</vt:lpstr>
      <vt:lpstr>Java – Instalação e configuração</vt:lpstr>
      <vt:lpstr>Java – Instalação e configuração</vt:lpstr>
      <vt:lpstr>Java – Instalação e configuração</vt:lpstr>
      <vt:lpstr>Java – Primeiros contatos</vt:lpstr>
      <vt:lpstr>Java – Primeiros contatos</vt:lpstr>
      <vt:lpstr>Java – Primeiros contatos</vt:lpstr>
      <vt:lpstr>Java – Primeiros contatos</vt:lpstr>
      <vt:lpstr>Java – Primeiros contatos</vt:lpstr>
      <vt:lpstr>Java – Primeiros contatos</vt:lpstr>
      <vt:lpstr>Java – Primeiros contatos</vt:lpstr>
      <vt:lpstr>Java – Primeiros contatos</vt:lpstr>
      <vt:lpstr>Java – Primeiros contatos</vt:lpstr>
      <vt:lpstr>Java – Convenções de nomenclatura</vt:lpstr>
      <vt:lpstr>Java – Convenções de nomenclatura</vt:lpstr>
      <vt:lpstr>Java – Convenções de nomenclatura</vt:lpstr>
      <vt:lpstr>Java – Convenções de nomenclatura</vt:lpstr>
      <vt:lpstr>Java – Convenções de nomenclatura</vt:lpstr>
      <vt:lpstr>Java – Convenções de nomenclatura</vt:lpstr>
      <vt:lpstr>Java – Variáveis</vt:lpstr>
      <vt:lpstr>Java – Variáveis</vt:lpstr>
      <vt:lpstr>Java – Variáveis</vt:lpstr>
      <vt:lpstr>Java – Variáveis</vt:lpstr>
      <vt:lpstr>Java – Variáveis</vt:lpstr>
      <vt:lpstr>Java – Variáveis</vt:lpstr>
      <vt:lpstr>Java – Variáveis</vt:lpstr>
      <vt:lpstr>Java – Variáveis</vt:lpstr>
      <vt:lpstr>Java – Variáveis</vt:lpstr>
      <vt:lpstr>Java – Estrutura de decisão</vt:lpstr>
      <vt:lpstr>Java – Estrutura de decisão</vt:lpstr>
      <vt:lpstr>Java – Estrutura de decisão</vt:lpstr>
      <vt:lpstr>Java – Estrutura de decisão</vt:lpstr>
      <vt:lpstr>Java – Estrutura de decisão</vt:lpstr>
      <vt:lpstr>Java – Estrutura de decisão</vt:lpstr>
      <vt:lpstr>Java – Operadores lógicos e matemáticos</vt:lpstr>
      <vt:lpstr>Java – Operadores lógicos e matemáticos</vt:lpstr>
      <vt:lpstr>Java – Operadores lógicos e matemáticos</vt:lpstr>
      <vt:lpstr>Java – Operadores lógicos e matemáticos</vt:lpstr>
      <vt:lpstr>Java – Operadores lógicos e matemáticos</vt:lpstr>
      <vt:lpstr>Java – Operadores lógicos e matemáticos</vt:lpstr>
      <vt:lpstr>Java – Operadores lógicos e matemáticos</vt:lpstr>
      <vt:lpstr>Java – Casting</vt:lpstr>
      <vt:lpstr>Java – Casting</vt:lpstr>
      <vt:lpstr>Java – Variáveis literais</vt:lpstr>
      <vt:lpstr>Java – Variáveis literais</vt:lpstr>
      <vt:lpstr>Java – Estrutura de Repetição</vt:lpstr>
      <vt:lpstr>Java – Estrutura de Repetição</vt:lpstr>
      <vt:lpstr>Java – Estrutura de Repetição</vt:lpstr>
      <vt:lpstr>Java – Estrutura de Repetição</vt:lpstr>
      <vt:lpstr>Java – Estrutura de Repetição</vt:lpstr>
      <vt:lpstr>Java – Estrutura de Repetição</vt:lpstr>
      <vt:lpstr>Java – Leitura do Teclado</vt:lpstr>
      <vt:lpstr>Java – Leitura do Teclado</vt:lpstr>
      <vt:lpstr>Java – Controle de fluxo</vt:lpstr>
      <vt:lpstr>Java – Controle de fluxo</vt:lpstr>
      <vt:lpstr>Java – Impressão</vt:lpstr>
      <vt:lpstr>Java – Impressão</vt:lpstr>
      <vt:lpstr>Java – Impressão</vt:lpstr>
      <vt:lpstr>Java – Impressão</vt:lpstr>
      <vt:lpstr>Java – Exercício</vt:lpstr>
      <vt:lpstr>Java – Contatos</vt:lpstr>
      <vt:lpstr>Java –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Luis Paulo</dc:creator>
  <cp:lastModifiedBy>Luis Paulo Lessa de Assis Junior</cp:lastModifiedBy>
  <cp:revision>86</cp:revision>
  <dcterms:created xsi:type="dcterms:W3CDTF">2015-10-25T20:39:00Z</dcterms:created>
  <dcterms:modified xsi:type="dcterms:W3CDTF">2019-03-15T17:19:19Z</dcterms:modified>
</cp:coreProperties>
</file>