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62" r:id="rId5"/>
    <p:sldId id="265" r:id="rId6"/>
    <p:sldId id="264" r:id="rId7"/>
    <p:sldId id="266" r:id="rId8"/>
    <p:sldId id="267" r:id="rId9"/>
    <p:sldId id="268" r:id="rId10"/>
    <p:sldId id="269" r:id="rId11"/>
    <p:sldId id="270" r:id="rId12"/>
    <p:sldId id="271"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7385"/>
    <a:srgbClr val="343E48"/>
    <a:srgbClr val="AAABB2"/>
    <a:srgbClr val="888994"/>
    <a:srgbClr val="BDBDC3"/>
    <a:srgbClr val="9BA9B7"/>
    <a:srgbClr val="677B8F"/>
    <a:srgbClr val="CF7BFD"/>
    <a:srgbClr val="A711FB"/>
    <a:srgbClr val="DF9E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5897" autoAdjust="0"/>
  </p:normalViewPr>
  <p:slideViewPr>
    <p:cSldViewPr snapToGrid="0">
      <p:cViewPr varScale="1">
        <p:scale>
          <a:sx n="109" d="100"/>
          <a:sy n="109" d="100"/>
        </p:scale>
        <p:origin x="3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D497-7928-4828-AD18-F7F288D8B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B272D9-A3D5-41BC-9D74-EFCE7B1A2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0FBC3-B0BF-4F83-A918-683A2621C828}"/>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29D26052-3F82-408E-876D-F4855758B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F80D3-D01A-4AA8-ABCF-57C60B16E5A7}"/>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51762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7154-EAC6-4990-9DD3-E73C10D5A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7B57EC-A40A-4E16-9DBA-D92406EECA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6C16C-A4FA-4143-B96D-64B5BA16F5CF}"/>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C2B0F50E-795C-4A41-BD82-3F2D2B476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12599-3ECB-406A-8A3F-F1AB86ECEFD3}"/>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138695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C5FE1-78B5-496E-90A8-52F2ACF319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B3FB80-BFAB-4E03-89F0-9A9FA45257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2B581-7E14-4540-9685-D0AC1C44334E}"/>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144719FA-6131-494C-86C6-8FE661797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9A698-193C-479D-82BB-F88156558302}"/>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123157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636-41AE-4D08-9170-095D4064F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5AFDA-54CB-4EE6-A6E7-A356143AF7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208C2-9F42-4D06-8AC3-97F4FABE0FB0}"/>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1D191915-5FA6-4550-9CDE-F6C279B0B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1EBA1-0D5C-4D63-BD07-198709B4599B}"/>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175073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2EA1C-A4DB-4EF7-9151-255A0B4E9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A5124-12CC-4B65-8D69-2C7BC7ECF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679AFE-3D80-410C-9120-CB812CCB9543}"/>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4549DEEF-21DC-49EB-B66F-30B94B1C8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A4DDA-D686-4371-8C23-437ACC4AF3A2}"/>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125967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47AC-EACF-46B5-8DFB-7A056DBC8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879DF-8190-49D7-9C56-9685AF35C8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7A6E05-60BB-4D9F-B764-CF424E74D5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293BB-E2B5-479B-934C-C4FBC08CAEAC}"/>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6" name="Footer Placeholder 5">
            <a:extLst>
              <a:ext uri="{FF2B5EF4-FFF2-40B4-BE49-F238E27FC236}">
                <a16:creationId xmlns:a16="http://schemas.microsoft.com/office/drawing/2014/main" id="{CB552A84-77E4-49AF-B667-3C81157EC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2412A-F750-41C1-911A-6E5E61462D31}"/>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323172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DF5A-63DC-4142-9296-FABDDC48F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1157CC-D6FB-4E9E-B7E2-2A1C2E0BB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152CF7-85DA-424B-A2D4-E8511C86AF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32F5B-416F-4D1E-8E76-A76572706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E2E32E-24FF-45A6-81BE-F3FC57C6B6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1EC43-06D7-46FC-9EB1-6A6B33EE62A4}"/>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8" name="Footer Placeholder 7">
            <a:extLst>
              <a:ext uri="{FF2B5EF4-FFF2-40B4-BE49-F238E27FC236}">
                <a16:creationId xmlns:a16="http://schemas.microsoft.com/office/drawing/2014/main" id="{621557F3-E719-40D2-9EF0-AAFDF44FA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882DD-8EF4-4F0F-8021-133870718078}"/>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10869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6CD2-3B20-42CF-B175-3E01960B2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F1AE1-481C-4191-8989-D3520A8BFDB1}"/>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4" name="Footer Placeholder 3">
            <a:extLst>
              <a:ext uri="{FF2B5EF4-FFF2-40B4-BE49-F238E27FC236}">
                <a16:creationId xmlns:a16="http://schemas.microsoft.com/office/drawing/2014/main" id="{5B7B389F-4862-4C20-A932-2D472AFEE1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305D7-ACA0-4AF8-8AB9-854933F26F32}"/>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49534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B1D66-61DB-4025-AF8C-37FD48F0AD65}"/>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3" name="Footer Placeholder 2">
            <a:extLst>
              <a:ext uri="{FF2B5EF4-FFF2-40B4-BE49-F238E27FC236}">
                <a16:creationId xmlns:a16="http://schemas.microsoft.com/office/drawing/2014/main" id="{801A7BA0-D5AD-430F-8993-09C30A89D4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2E7AF7-CDBA-4266-BAA3-2AA128DD4311}"/>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5495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D81F-575B-4DAC-8024-0051FE452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3DB81-E851-4A58-AAE2-F09150674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C6E11B-4909-4077-BAA7-2FDDFA0AD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FBB4A4-7EB6-455C-BDDE-DDB7A76C1AAE}"/>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6" name="Footer Placeholder 5">
            <a:extLst>
              <a:ext uri="{FF2B5EF4-FFF2-40B4-BE49-F238E27FC236}">
                <a16:creationId xmlns:a16="http://schemas.microsoft.com/office/drawing/2014/main" id="{B3C50CEA-578C-4BC9-B274-0F5A1FDEE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7C1C5-E10E-4F1C-AFF7-758AFBBEAACF}"/>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412549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927C-02EE-4A26-B8EB-7B7916DF3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BE6C0E-5F22-414E-AD8F-FFFE5A06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F7825-8630-4AE4-A4D0-02527AD2C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C31B53-4C0A-4E9F-B687-565CA558CEBB}"/>
              </a:ext>
            </a:extLst>
          </p:cNvPr>
          <p:cNvSpPr>
            <a:spLocks noGrp="1"/>
          </p:cNvSpPr>
          <p:nvPr>
            <p:ph type="dt" sz="half" idx="10"/>
          </p:nvPr>
        </p:nvSpPr>
        <p:spPr/>
        <p:txBody>
          <a:bodyPr/>
          <a:lstStyle/>
          <a:p>
            <a:fld id="{835DC671-AE47-4674-A005-E71857B17AF9}" type="datetimeFigureOut">
              <a:rPr lang="en-US" smtClean="0"/>
              <a:t>9/10/19</a:t>
            </a:fld>
            <a:endParaRPr lang="en-US"/>
          </a:p>
        </p:txBody>
      </p:sp>
      <p:sp>
        <p:nvSpPr>
          <p:cNvPr id="6" name="Footer Placeholder 5">
            <a:extLst>
              <a:ext uri="{FF2B5EF4-FFF2-40B4-BE49-F238E27FC236}">
                <a16:creationId xmlns:a16="http://schemas.microsoft.com/office/drawing/2014/main" id="{20DA3454-513C-4880-A46B-950B99066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F1A07-4284-4414-921D-BF71E1FDAD9A}"/>
              </a:ext>
            </a:extLst>
          </p:cNvPr>
          <p:cNvSpPr>
            <a:spLocks noGrp="1"/>
          </p:cNvSpPr>
          <p:nvPr>
            <p:ph type="sldNum" sz="quarter" idx="12"/>
          </p:nvPr>
        </p:nvSpPr>
        <p:spPr/>
        <p:txBody>
          <a:bodyPr/>
          <a:lstStyle/>
          <a:p>
            <a:fld id="{290CFA36-8BA7-4F17-8412-F85AC937E5CF}" type="slidenum">
              <a:rPr lang="en-US" smtClean="0"/>
              <a:t>‹#›</a:t>
            </a:fld>
            <a:endParaRPr lang="en-US"/>
          </a:p>
        </p:txBody>
      </p:sp>
    </p:spTree>
    <p:extLst>
      <p:ext uri="{BB962C8B-B14F-4D97-AF65-F5344CB8AC3E}">
        <p14:creationId xmlns:p14="http://schemas.microsoft.com/office/powerpoint/2010/main" val="299392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DE4E6-3B8E-49F0-B6E7-22004C07E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98B015-334F-4A89-A072-88B9A8A86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F75D1-4751-4F15-AE61-677FA0D9C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C671-AE47-4674-A005-E71857B17AF9}" type="datetimeFigureOut">
              <a:rPr lang="en-US" smtClean="0"/>
              <a:t>9/10/19</a:t>
            </a:fld>
            <a:endParaRPr lang="en-US"/>
          </a:p>
        </p:txBody>
      </p:sp>
      <p:sp>
        <p:nvSpPr>
          <p:cNvPr id="5" name="Footer Placeholder 4">
            <a:extLst>
              <a:ext uri="{FF2B5EF4-FFF2-40B4-BE49-F238E27FC236}">
                <a16:creationId xmlns:a16="http://schemas.microsoft.com/office/drawing/2014/main" id="{FBBB89B6-B414-4DD6-AC20-1F9D673EB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46477B-8102-4A8E-9AA4-7AC13A769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CFA36-8BA7-4F17-8412-F85AC937E5CF}" type="slidenum">
              <a:rPr lang="en-US" smtClean="0"/>
              <a:t>‹#›</a:t>
            </a:fld>
            <a:endParaRPr lang="en-US"/>
          </a:p>
        </p:txBody>
      </p:sp>
    </p:spTree>
    <p:extLst>
      <p:ext uri="{BB962C8B-B14F-4D97-AF65-F5344CB8AC3E}">
        <p14:creationId xmlns:p14="http://schemas.microsoft.com/office/powerpoint/2010/main" val="199650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A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3ED469-88AF-4CE5-BD5B-1C14FDEB6415}"/>
              </a:ext>
            </a:extLst>
          </p:cNvPr>
          <p:cNvSpPr txBox="1"/>
          <p:nvPr/>
        </p:nvSpPr>
        <p:spPr>
          <a:xfrm>
            <a:off x="8742912" y="0"/>
            <a:ext cx="3843130" cy="707886"/>
          </a:xfrm>
          <a:prstGeom prst="rect">
            <a:avLst/>
          </a:prstGeom>
          <a:noFill/>
        </p:spPr>
        <p:txBody>
          <a:bodyPr wrap="square" rtlCol="0">
            <a:spAutoFit/>
          </a:bodyPr>
          <a:lstStyle/>
          <a:p>
            <a:pPr algn="ctr"/>
            <a:r>
              <a:rPr lang="en-US" sz="4000" b="1" dirty="0">
                <a:solidFill>
                  <a:srgbClr val="FFFFFF"/>
                </a:solidFill>
                <a:latin typeface="Agency FB" panose="020B0503020202020204" pitchFamily="34" charset="0"/>
              </a:rPr>
              <a:t>IST 687 Project</a:t>
            </a:r>
          </a:p>
        </p:txBody>
      </p:sp>
      <p:sp>
        <p:nvSpPr>
          <p:cNvPr id="6" name="TextBox 5">
            <a:extLst>
              <a:ext uri="{FF2B5EF4-FFF2-40B4-BE49-F238E27FC236}">
                <a16:creationId xmlns:a16="http://schemas.microsoft.com/office/drawing/2014/main" id="{090F4083-C49F-456A-AC7E-08722A1AE3F5}"/>
              </a:ext>
            </a:extLst>
          </p:cNvPr>
          <p:cNvSpPr txBox="1"/>
          <p:nvPr/>
        </p:nvSpPr>
        <p:spPr>
          <a:xfrm>
            <a:off x="9333602" y="707886"/>
            <a:ext cx="3252440" cy="307777"/>
          </a:xfrm>
          <a:prstGeom prst="rect">
            <a:avLst/>
          </a:prstGeom>
          <a:noFill/>
        </p:spPr>
        <p:txBody>
          <a:bodyPr wrap="square" rtlCol="0">
            <a:spAutoFit/>
          </a:bodyPr>
          <a:lstStyle/>
          <a:p>
            <a:pPr algn="ctr"/>
            <a:r>
              <a:rPr lang="en-US" sz="1400" dirty="0">
                <a:solidFill>
                  <a:srgbClr val="FFFFFF"/>
                </a:solidFill>
              </a:rPr>
              <a:t>California Protected Land Analysis</a:t>
            </a:r>
          </a:p>
        </p:txBody>
      </p:sp>
      <p:cxnSp>
        <p:nvCxnSpPr>
          <p:cNvPr id="8" name="Straight Connector 7">
            <a:extLst>
              <a:ext uri="{FF2B5EF4-FFF2-40B4-BE49-F238E27FC236}">
                <a16:creationId xmlns:a16="http://schemas.microsoft.com/office/drawing/2014/main" id="{980F8D25-918D-4F55-96A0-7E92276F2000}"/>
              </a:ext>
            </a:extLst>
          </p:cNvPr>
          <p:cNvCxnSpPr>
            <a:cxnSpLocks/>
            <a:stCxn id="32" idx="4"/>
          </p:cNvCxnSpPr>
          <p:nvPr/>
        </p:nvCxnSpPr>
        <p:spPr>
          <a:xfrm>
            <a:off x="6109253" y="3838634"/>
            <a:ext cx="0" cy="301936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4F05E5-66E5-451A-922E-237FDE35085A}"/>
              </a:ext>
            </a:extLst>
          </p:cNvPr>
          <p:cNvSpPr txBox="1"/>
          <p:nvPr/>
        </p:nvSpPr>
        <p:spPr>
          <a:xfrm>
            <a:off x="4218349" y="639336"/>
            <a:ext cx="1629285" cy="1569660"/>
          </a:xfrm>
          <a:prstGeom prst="rect">
            <a:avLst/>
          </a:prstGeom>
          <a:noFill/>
          <a:ln>
            <a:noFill/>
          </a:ln>
        </p:spPr>
        <p:txBody>
          <a:bodyPr wrap="square" rtlCol="0">
            <a:spAutoFit/>
          </a:bodyPr>
          <a:lstStyle/>
          <a:p>
            <a:pPr algn="ctr"/>
            <a:r>
              <a:rPr lang="en-US" sz="9600" b="1" dirty="0">
                <a:solidFill>
                  <a:srgbClr val="BC0000"/>
                </a:solidFill>
                <a:latin typeface="Agency FB" panose="020B0503020202020204" pitchFamily="34" charset="0"/>
              </a:rPr>
              <a:t>01</a:t>
            </a:r>
          </a:p>
        </p:txBody>
      </p:sp>
      <p:sp>
        <p:nvSpPr>
          <p:cNvPr id="24" name="TextBox 23">
            <a:extLst>
              <a:ext uri="{FF2B5EF4-FFF2-40B4-BE49-F238E27FC236}">
                <a16:creationId xmlns:a16="http://schemas.microsoft.com/office/drawing/2014/main" id="{DBD428FF-BA9C-4CEB-97BF-A5BFFD1D3087}"/>
              </a:ext>
            </a:extLst>
          </p:cNvPr>
          <p:cNvSpPr txBox="1"/>
          <p:nvPr/>
        </p:nvSpPr>
        <p:spPr>
          <a:xfrm>
            <a:off x="0" y="1747445"/>
            <a:ext cx="1454588" cy="231909"/>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Objective</a:t>
            </a:r>
          </a:p>
        </p:txBody>
      </p:sp>
      <p:grpSp>
        <p:nvGrpSpPr>
          <p:cNvPr id="30" name="Group 29">
            <a:extLst>
              <a:ext uri="{FF2B5EF4-FFF2-40B4-BE49-F238E27FC236}">
                <a16:creationId xmlns:a16="http://schemas.microsoft.com/office/drawing/2014/main" id="{B1A8385B-AF30-4C21-9A65-1FA0032AB909}"/>
              </a:ext>
            </a:extLst>
          </p:cNvPr>
          <p:cNvGrpSpPr/>
          <p:nvPr/>
        </p:nvGrpSpPr>
        <p:grpSpPr>
          <a:xfrm>
            <a:off x="5179613" y="1979354"/>
            <a:ext cx="1859280" cy="1859280"/>
            <a:chOff x="5022574" y="2992647"/>
            <a:chExt cx="2146852" cy="2146852"/>
          </a:xfrm>
        </p:grpSpPr>
        <p:sp>
          <p:nvSpPr>
            <p:cNvPr id="32" name="Circle: Hollow 31">
              <a:extLst>
                <a:ext uri="{FF2B5EF4-FFF2-40B4-BE49-F238E27FC236}">
                  <a16:creationId xmlns:a16="http://schemas.microsoft.com/office/drawing/2014/main" id="{811DEDE6-D1FA-4671-9525-0725657FC967}"/>
                </a:ext>
              </a:extLst>
            </p:cNvPr>
            <p:cNvSpPr/>
            <p:nvPr/>
          </p:nvSpPr>
          <p:spPr>
            <a:xfrm>
              <a:off x="5022574" y="2992647"/>
              <a:ext cx="2146852" cy="2146852"/>
            </a:xfrm>
            <a:prstGeom prst="donut">
              <a:avLst>
                <a:gd name="adj" fmla="val 2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D8F611D4-4DB1-43B5-AE6D-359399872DBD}"/>
                </a:ext>
              </a:extLst>
            </p:cNvPr>
            <p:cNvSpPr/>
            <p:nvPr/>
          </p:nvSpPr>
          <p:spPr>
            <a:xfrm>
              <a:off x="5194300" y="3164373"/>
              <a:ext cx="1803400" cy="18034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0008ED62-F435-464F-B61E-01B1791ABDD2}"/>
              </a:ext>
            </a:extLst>
          </p:cNvPr>
          <p:cNvSpPr txBox="1"/>
          <p:nvPr/>
        </p:nvSpPr>
        <p:spPr>
          <a:xfrm>
            <a:off x="10344548" y="5934670"/>
            <a:ext cx="1847452" cy="923330"/>
          </a:xfrm>
          <a:prstGeom prst="rect">
            <a:avLst/>
          </a:prstGeom>
          <a:noFill/>
        </p:spPr>
        <p:txBody>
          <a:bodyPr wrap="square" rtlCol="0">
            <a:spAutoFit/>
          </a:bodyPr>
          <a:lstStyle/>
          <a:p>
            <a:r>
              <a:rPr lang="en-US" b="1" dirty="0">
                <a:solidFill>
                  <a:srgbClr val="FFFFFF"/>
                </a:solidFill>
                <a:latin typeface="Century Gothic" panose="020B0502020202020204" pitchFamily="34" charset="0"/>
                <a:ea typeface="Tahoma" panose="020B0604030504040204" pitchFamily="34" charset="0"/>
                <a:cs typeface="Tahoma" panose="020B0604030504040204" pitchFamily="34" charset="0"/>
              </a:rPr>
              <a:t>Lauren Lawless</a:t>
            </a:r>
          </a:p>
          <a:p>
            <a:r>
              <a:rPr lang="en-US" b="1" dirty="0">
                <a:solidFill>
                  <a:srgbClr val="FFFFFF"/>
                </a:solidFill>
                <a:latin typeface="Century Gothic" panose="020B0502020202020204" pitchFamily="34" charset="0"/>
                <a:ea typeface="Tahoma" panose="020B0604030504040204" pitchFamily="34" charset="0"/>
                <a:cs typeface="Tahoma" panose="020B0604030504040204" pitchFamily="34" charset="0"/>
              </a:rPr>
              <a:t>Dan Kochman</a:t>
            </a:r>
          </a:p>
          <a:p>
            <a:r>
              <a:rPr lang="en-US" b="1" dirty="0">
                <a:solidFill>
                  <a:srgbClr val="FFFFFF"/>
                </a:solidFill>
                <a:latin typeface="Century Gothic" panose="020B0502020202020204" pitchFamily="34" charset="0"/>
                <a:ea typeface="Tahoma" panose="020B0604030504040204" pitchFamily="34" charset="0"/>
                <a:cs typeface="Tahoma" panose="020B0604030504040204" pitchFamily="34" charset="0"/>
              </a:rPr>
              <a:t>David </a:t>
            </a:r>
            <a:r>
              <a:rPr lang="en-US" b="1" dirty="0" err="1">
                <a:solidFill>
                  <a:srgbClr val="FFFFFF"/>
                </a:solidFill>
                <a:latin typeface="Century Gothic" panose="020B0502020202020204" pitchFamily="34" charset="0"/>
                <a:ea typeface="Tahoma" panose="020B0604030504040204" pitchFamily="34" charset="0"/>
                <a:cs typeface="Tahoma" panose="020B0604030504040204" pitchFamily="34" charset="0"/>
              </a:rPr>
              <a:t>Yamin</a:t>
            </a:r>
            <a:endParaRPr lang="en-US" b="1" dirty="0">
              <a:solidFill>
                <a:srgbClr val="FFFFFF"/>
              </a:solidFill>
              <a:latin typeface="Century Gothic" panose="020B050202020202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6305CD76-6D98-4AB4-94D5-9168C83E015C}"/>
              </a:ext>
            </a:extLst>
          </p:cNvPr>
          <p:cNvSpPr/>
          <p:nvPr/>
        </p:nvSpPr>
        <p:spPr>
          <a:xfrm>
            <a:off x="16929" y="2208996"/>
            <a:ext cx="5013961" cy="3139321"/>
          </a:xfrm>
          <a:prstGeom prst="rect">
            <a:avLst/>
          </a:prstGeom>
        </p:spPr>
        <p:txBody>
          <a:bodyPr wrap="square">
            <a:spAutoFit/>
          </a:bodyPr>
          <a:lstStyle/>
          <a:p>
            <a:r>
              <a:rPr lang="en-US" dirty="0">
                <a:solidFill>
                  <a:schemeClr val="bg1"/>
                </a:solidFill>
                <a:latin typeface="Century Gothic" panose="020B0502020202020204" pitchFamily="34" charset="0"/>
              </a:rPr>
              <a:t>The goal of this project was to analyze data from California gathered in 2010 to see if there is any disparity in access of protected land (also known as “green space”, such as parks). The data contained information on median income, average income, racial breakdown, educational breakdown, voting information and distance from the center of a tract (subsection of a county) to the center of the nearest protected land area.</a:t>
            </a:r>
          </a:p>
        </p:txBody>
      </p:sp>
      <p:pic>
        <p:nvPicPr>
          <p:cNvPr id="9" name="Graphic 8" descr="Magnifying glass">
            <a:extLst>
              <a:ext uri="{FF2B5EF4-FFF2-40B4-BE49-F238E27FC236}">
                <a16:creationId xmlns:a16="http://schemas.microsoft.com/office/drawing/2014/main" id="{27DEB150-4FAE-48FB-93B2-FAF8D72A3D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2053" y="2451794"/>
            <a:ext cx="914400" cy="914400"/>
          </a:xfrm>
          <a:prstGeom prst="rect">
            <a:avLst/>
          </a:prstGeom>
        </p:spPr>
      </p:pic>
      <p:pic>
        <p:nvPicPr>
          <p:cNvPr id="17" name="Picture 16" descr="A close up of a map&#10;&#10;Description automatically generated">
            <a:extLst>
              <a:ext uri="{FF2B5EF4-FFF2-40B4-BE49-F238E27FC236}">
                <a16:creationId xmlns:a16="http://schemas.microsoft.com/office/drawing/2014/main" id="{8F99772F-B8E7-4DB0-B3F2-89F8500AD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893" y="3498811"/>
            <a:ext cx="4949347" cy="2318575"/>
          </a:xfrm>
          <a:prstGeom prst="rect">
            <a:avLst/>
          </a:prstGeom>
        </p:spPr>
      </p:pic>
    </p:spTree>
    <p:extLst>
      <p:ext uri="{BB962C8B-B14F-4D97-AF65-F5344CB8AC3E}">
        <p14:creationId xmlns:p14="http://schemas.microsoft.com/office/powerpoint/2010/main" val="246227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752DA"/>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39BE1F7-4CDD-4AE0-9020-FA266F7CD125}"/>
              </a:ext>
            </a:extLst>
          </p:cNvPr>
          <p:cNvGrpSpPr/>
          <p:nvPr/>
        </p:nvGrpSpPr>
        <p:grpSpPr>
          <a:xfrm>
            <a:off x="1858584" y="233740"/>
            <a:ext cx="10246661" cy="3248639"/>
            <a:chOff x="1858584" y="233740"/>
            <a:chExt cx="10246661" cy="3248639"/>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rgbClr val="C752DA"/>
              </a:solidFill>
              <a:ln>
                <a:solidFill>
                  <a:srgbClr val="C752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DF9EEA"/>
                  </a:solidFill>
                  <a:latin typeface="Agency FB" panose="020B0503020202020204" pitchFamily="34" charset="0"/>
                </a:rPr>
                <a:t>10</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2367461" y="664627"/>
              <a:ext cx="9737784" cy="2817752"/>
              <a:chOff x="2317135" y="2290227"/>
              <a:chExt cx="9737784" cy="2817752"/>
            </a:xfrm>
          </p:grpSpPr>
          <p:sp>
            <p:nvSpPr>
              <p:cNvPr id="24" name="TextBox 23">
                <a:extLst>
                  <a:ext uri="{FF2B5EF4-FFF2-40B4-BE49-F238E27FC236}">
                    <a16:creationId xmlns:a16="http://schemas.microsoft.com/office/drawing/2014/main" id="{A03E3004-419F-41F9-B866-9D196FC72794}"/>
                  </a:ext>
                </a:extLst>
              </p:cNvPr>
              <p:cNvSpPr txBox="1"/>
              <p:nvPr/>
            </p:nvSpPr>
            <p:spPr>
              <a:xfrm>
                <a:off x="2317135" y="2290227"/>
                <a:ext cx="2044643"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Registration and Race</a:t>
                </a:r>
              </a:p>
            </p:txBody>
          </p:sp>
          <p:sp>
            <p:nvSpPr>
              <p:cNvPr id="25" name="TextBox 24">
                <a:extLst>
                  <a:ext uri="{FF2B5EF4-FFF2-40B4-BE49-F238E27FC236}">
                    <a16:creationId xmlns:a16="http://schemas.microsoft.com/office/drawing/2014/main" id="{42F022D4-E496-470B-B38A-C44DF1BA0F5C}"/>
                  </a:ext>
                </a:extLst>
              </p:cNvPr>
              <p:cNvSpPr txBox="1"/>
              <p:nvPr/>
            </p:nvSpPr>
            <p:spPr>
              <a:xfrm>
                <a:off x="6130815" y="3630651"/>
                <a:ext cx="5924104" cy="1477328"/>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All minority populations show decreased voter registration compared to white populations in non-rural counties in California; especially Native Americans, multiracial and other population groups.</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Checklist">
            <a:extLst>
              <a:ext uri="{FF2B5EF4-FFF2-40B4-BE49-F238E27FC236}">
                <a16:creationId xmlns:a16="http://schemas.microsoft.com/office/drawing/2014/main" id="{2EE68214-CDA8-4E61-8BB2-F01D73E2FA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7908" y="750120"/>
            <a:ext cx="536900" cy="536900"/>
          </a:xfrm>
          <a:prstGeom prst="rect">
            <a:avLst/>
          </a:prstGeom>
        </p:spPr>
      </p:pic>
      <p:pic>
        <p:nvPicPr>
          <p:cNvPr id="3" name="Picture 2" descr="A close up of a map&#10;&#10;Description automatically generated">
            <a:extLst>
              <a:ext uri="{FF2B5EF4-FFF2-40B4-BE49-F238E27FC236}">
                <a16:creationId xmlns:a16="http://schemas.microsoft.com/office/drawing/2014/main" id="{ACC8FB08-553B-418C-A5C6-9D8145AF8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5" y="2135779"/>
            <a:ext cx="5884218" cy="2843674"/>
          </a:xfrm>
          <a:prstGeom prst="rect">
            <a:avLst/>
          </a:prstGeom>
        </p:spPr>
      </p:pic>
    </p:spTree>
    <p:extLst>
      <p:ext uri="{BB962C8B-B14F-4D97-AF65-F5344CB8AC3E}">
        <p14:creationId xmlns:p14="http://schemas.microsoft.com/office/powerpoint/2010/main" val="859309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711FB"/>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147713" y="154946"/>
            <a:ext cx="10210102" cy="3175808"/>
            <a:chOff x="147713" y="154946"/>
            <a:chExt cx="10210102" cy="3175808"/>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CF7BFD"/>
                  </a:solidFill>
                  <a:latin typeface="Agency FB" panose="020B0503020202020204" pitchFamily="34" charset="0"/>
                </a:rPr>
                <a:t>11</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147713" y="587905"/>
              <a:ext cx="10058390" cy="2742849"/>
              <a:chOff x="-5854141" y="2272043"/>
              <a:chExt cx="10058390" cy="2742849"/>
            </a:xfrm>
          </p:grpSpPr>
          <p:sp>
            <p:nvSpPr>
              <p:cNvPr id="47" name="TextBox 46">
                <a:extLst>
                  <a:ext uri="{FF2B5EF4-FFF2-40B4-BE49-F238E27FC236}">
                    <a16:creationId xmlns:a16="http://schemas.microsoft.com/office/drawing/2014/main" id="{08589219-068A-4D2B-9424-9EF7F635348F}"/>
                  </a:ext>
                </a:extLst>
              </p:cNvPr>
              <p:cNvSpPr txBox="1"/>
              <p:nvPr/>
            </p:nvSpPr>
            <p:spPr>
              <a:xfrm>
                <a:off x="1836173" y="2272043"/>
                <a:ext cx="2368076"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Registration and Education</a:t>
                </a:r>
              </a:p>
            </p:txBody>
          </p:sp>
          <p:sp>
            <p:nvSpPr>
              <p:cNvPr id="48" name="TextBox 47">
                <a:extLst>
                  <a:ext uri="{FF2B5EF4-FFF2-40B4-BE49-F238E27FC236}">
                    <a16:creationId xmlns:a16="http://schemas.microsoft.com/office/drawing/2014/main" id="{E8A05D50-E4A5-4348-96D3-F63E49C1A6F8}"/>
                  </a:ext>
                </a:extLst>
              </p:cNvPr>
              <p:cNvSpPr txBox="1"/>
              <p:nvPr/>
            </p:nvSpPr>
            <p:spPr>
              <a:xfrm>
                <a:off x="-5854141" y="3537564"/>
                <a:ext cx="5639294" cy="1477328"/>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As education level increases, so does voter registration, except for communities with higher proportions of doctorates, where we see registration levels much lower than all other education levels.</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A711FB"/>
              </a:solidFill>
              <a:ln>
                <a:solidFill>
                  <a:srgbClr val="A71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iploma roll">
            <a:extLst>
              <a:ext uri="{FF2B5EF4-FFF2-40B4-BE49-F238E27FC236}">
                <a16:creationId xmlns:a16="http://schemas.microsoft.com/office/drawing/2014/main" id="{19BF90B3-DC21-41C6-ADAD-754C2CF8D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627" y="552273"/>
            <a:ext cx="687599" cy="687599"/>
          </a:xfrm>
          <a:prstGeom prst="rect">
            <a:avLst/>
          </a:prstGeom>
        </p:spPr>
      </p:pic>
      <p:pic>
        <p:nvPicPr>
          <p:cNvPr id="3" name="Picture 2" descr="A close up of a map&#10;&#10;Description automatically generated">
            <a:extLst>
              <a:ext uri="{FF2B5EF4-FFF2-40B4-BE49-F238E27FC236}">
                <a16:creationId xmlns:a16="http://schemas.microsoft.com/office/drawing/2014/main" id="{593BFD83-E4D8-464B-90FA-E7D7E4F13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528" y="1935230"/>
            <a:ext cx="5779708" cy="2793167"/>
          </a:xfrm>
          <a:prstGeom prst="rect">
            <a:avLst/>
          </a:prstGeom>
        </p:spPr>
      </p:pic>
    </p:spTree>
    <p:extLst>
      <p:ext uri="{BB962C8B-B14F-4D97-AF65-F5344CB8AC3E}">
        <p14:creationId xmlns:p14="http://schemas.microsoft.com/office/powerpoint/2010/main" val="95642490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88994"/>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39BE1F7-4CDD-4AE0-9020-FA266F7CD125}"/>
              </a:ext>
            </a:extLst>
          </p:cNvPr>
          <p:cNvGrpSpPr/>
          <p:nvPr/>
        </p:nvGrpSpPr>
        <p:grpSpPr>
          <a:xfrm>
            <a:off x="1858584" y="233740"/>
            <a:ext cx="10246661" cy="3802636"/>
            <a:chOff x="1858584" y="233740"/>
            <a:chExt cx="10246661" cy="3802636"/>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rgbClr val="888994"/>
              </a:solidFill>
              <a:ln>
                <a:solidFill>
                  <a:srgbClr val="888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a:ln>
              <a:noFill/>
            </a:ln>
          </p:spPr>
          <p:txBody>
            <a:bodyPr wrap="square" rtlCol="0">
              <a:spAutoFit/>
            </a:bodyPr>
            <a:lstStyle/>
            <a:p>
              <a:pPr algn="ctr"/>
              <a:r>
                <a:rPr lang="en-US" sz="9600" b="1" dirty="0">
                  <a:solidFill>
                    <a:srgbClr val="AAABB2"/>
                  </a:solidFill>
                  <a:latin typeface="Agency FB" panose="020B0503020202020204" pitchFamily="34" charset="0"/>
                </a:rPr>
                <a:t>12</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2367461" y="664627"/>
              <a:ext cx="9737784" cy="3371749"/>
              <a:chOff x="2317135" y="2290227"/>
              <a:chExt cx="9737784" cy="3371749"/>
            </a:xfrm>
          </p:grpSpPr>
          <p:sp>
            <p:nvSpPr>
              <p:cNvPr id="24" name="TextBox 23">
                <a:extLst>
                  <a:ext uri="{FF2B5EF4-FFF2-40B4-BE49-F238E27FC236}">
                    <a16:creationId xmlns:a16="http://schemas.microsoft.com/office/drawing/2014/main" id="{A03E3004-419F-41F9-B866-9D196FC72794}"/>
                  </a:ext>
                </a:extLst>
              </p:cNvPr>
              <p:cNvSpPr txBox="1"/>
              <p:nvPr/>
            </p:nvSpPr>
            <p:spPr>
              <a:xfrm>
                <a:off x="2317135" y="2290227"/>
                <a:ext cx="2044643"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Where to do the most good</a:t>
                </a:r>
              </a:p>
            </p:txBody>
          </p:sp>
          <p:sp>
            <p:nvSpPr>
              <p:cNvPr id="25" name="TextBox 24">
                <a:extLst>
                  <a:ext uri="{FF2B5EF4-FFF2-40B4-BE49-F238E27FC236}">
                    <a16:creationId xmlns:a16="http://schemas.microsoft.com/office/drawing/2014/main" id="{42F022D4-E496-470B-B38A-C44DF1BA0F5C}"/>
                  </a:ext>
                </a:extLst>
              </p:cNvPr>
              <p:cNvSpPr txBox="1"/>
              <p:nvPr/>
            </p:nvSpPr>
            <p:spPr>
              <a:xfrm>
                <a:off x="6130815" y="3630651"/>
                <a:ext cx="5924104" cy="2031325"/>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Using </a:t>
                </a:r>
                <a:r>
                  <a:rPr lang="en-US" dirty="0" err="1">
                    <a:solidFill>
                      <a:srgbClr val="FFFFFF"/>
                    </a:solidFill>
                    <a:latin typeface="Century Gothic" panose="020B0502020202020204" pitchFamily="34" charset="0"/>
                    <a:ea typeface="Tahoma" panose="020B0604030504040204" pitchFamily="34" charset="0"/>
                    <a:cs typeface="Tahoma" panose="020B0604030504040204" pitchFamily="34" charset="0"/>
                  </a:rPr>
                  <a:t>ksvm</a:t>
                </a:r>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 we can use the data we have available to identify non-rural census tracts where voter engagement (registration) is low and efforts to improve it would be most beneficial to the community by engaging larger proportions of the population in local politics, thereby eventually (and hopefully) increasing access to protected lands.</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Database">
            <a:extLst>
              <a:ext uri="{FF2B5EF4-FFF2-40B4-BE49-F238E27FC236}">
                <a16:creationId xmlns:a16="http://schemas.microsoft.com/office/drawing/2014/main" id="{097BC38C-5869-450F-99D2-6D291B390E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7657" y="741334"/>
            <a:ext cx="491032" cy="491032"/>
          </a:xfrm>
          <a:prstGeom prst="rect">
            <a:avLst/>
          </a:prstGeom>
        </p:spPr>
      </p:pic>
      <p:pic>
        <p:nvPicPr>
          <p:cNvPr id="10" name="Picture 9" descr="A close up of a map&#10;&#10;Description automatically generated">
            <a:extLst>
              <a:ext uri="{FF2B5EF4-FFF2-40B4-BE49-F238E27FC236}">
                <a16:creationId xmlns:a16="http://schemas.microsoft.com/office/drawing/2014/main" id="{D84A8EE4-D422-495C-8A37-38477F96B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92" y="2005051"/>
            <a:ext cx="5762492" cy="2699502"/>
          </a:xfrm>
          <a:prstGeom prst="rect">
            <a:avLst/>
          </a:prstGeom>
        </p:spPr>
      </p:pic>
    </p:spTree>
    <p:extLst>
      <p:ext uri="{BB962C8B-B14F-4D97-AF65-F5344CB8AC3E}">
        <p14:creationId xmlns:p14="http://schemas.microsoft.com/office/powerpoint/2010/main" val="30801118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E211855-B3FC-4B11-9575-CDF06CE879E0}"/>
              </a:ext>
            </a:extLst>
          </p:cNvPr>
          <p:cNvCxnSpPr>
            <a:cxnSpLocks/>
          </p:cNvCxnSpPr>
          <p:nvPr/>
        </p:nvCxnSpPr>
        <p:spPr>
          <a:xfrm>
            <a:off x="6109253" y="-14514"/>
            <a:ext cx="0" cy="306125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7F7A5C2-0600-4723-AE76-04E3A7033C36}"/>
              </a:ext>
            </a:extLst>
          </p:cNvPr>
          <p:cNvGrpSpPr/>
          <p:nvPr/>
        </p:nvGrpSpPr>
        <p:grpSpPr>
          <a:xfrm>
            <a:off x="5176457" y="3031107"/>
            <a:ext cx="1859280" cy="1859280"/>
            <a:chOff x="5022574" y="2992647"/>
            <a:chExt cx="2146852" cy="2146852"/>
          </a:xfrm>
        </p:grpSpPr>
        <p:sp>
          <p:nvSpPr>
            <p:cNvPr id="19" name="Circle: Hollow 18">
              <a:extLst>
                <a:ext uri="{FF2B5EF4-FFF2-40B4-BE49-F238E27FC236}">
                  <a16:creationId xmlns:a16="http://schemas.microsoft.com/office/drawing/2014/main" id="{3971D724-835D-4B1E-B0DB-4ABC5341A292}"/>
                </a:ext>
              </a:extLst>
            </p:cNvPr>
            <p:cNvSpPr/>
            <p:nvPr/>
          </p:nvSpPr>
          <p:spPr>
            <a:xfrm>
              <a:off x="5022574" y="2992647"/>
              <a:ext cx="2146852" cy="2146852"/>
            </a:xfrm>
            <a:prstGeom prst="donut">
              <a:avLst>
                <a:gd name="adj" fmla="val 2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380F2759-631B-4310-9ADB-2F68F87F7008}"/>
                </a:ext>
              </a:extLst>
            </p:cNvPr>
            <p:cNvSpPr/>
            <p:nvPr/>
          </p:nvSpPr>
          <p:spPr>
            <a:xfrm>
              <a:off x="5194300" y="3164373"/>
              <a:ext cx="1803400" cy="18034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AC9190C-B033-46D6-8D64-7FA5DD85093B}"/>
              </a:ext>
            </a:extLst>
          </p:cNvPr>
          <p:cNvSpPr txBox="1"/>
          <p:nvPr/>
        </p:nvSpPr>
        <p:spPr>
          <a:xfrm>
            <a:off x="6340257" y="4532047"/>
            <a:ext cx="1629285" cy="1569660"/>
          </a:xfrm>
          <a:prstGeom prst="rect">
            <a:avLst/>
          </a:prstGeom>
          <a:noFill/>
        </p:spPr>
        <p:txBody>
          <a:bodyPr wrap="square" rtlCol="0">
            <a:spAutoFit/>
          </a:bodyPr>
          <a:lstStyle/>
          <a:p>
            <a:pPr algn="ctr"/>
            <a:r>
              <a:rPr lang="en-US" sz="9600" b="1" dirty="0">
                <a:solidFill>
                  <a:srgbClr val="617385"/>
                </a:solidFill>
                <a:latin typeface="Agency FB" panose="020B0503020202020204" pitchFamily="34" charset="0"/>
              </a:rPr>
              <a:t>13</a:t>
            </a:r>
          </a:p>
        </p:txBody>
      </p:sp>
      <p:sp>
        <p:nvSpPr>
          <p:cNvPr id="26" name="TextBox 25">
            <a:extLst>
              <a:ext uri="{FF2B5EF4-FFF2-40B4-BE49-F238E27FC236}">
                <a16:creationId xmlns:a16="http://schemas.microsoft.com/office/drawing/2014/main" id="{0647E3EC-E862-44A6-8956-C243D63C462E}"/>
              </a:ext>
            </a:extLst>
          </p:cNvPr>
          <p:cNvSpPr txBox="1"/>
          <p:nvPr/>
        </p:nvSpPr>
        <p:spPr>
          <a:xfrm>
            <a:off x="119546" y="75715"/>
            <a:ext cx="5101883" cy="400110"/>
          </a:xfrm>
          <a:prstGeom prst="rect">
            <a:avLst/>
          </a:prstGeom>
          <a:noFill/>
        </p:spPr>
        <p:txBody>
          <a:bodyPr wrap="square" rtlCol="0">
            <a:spAutoFit/>
          </a:bodyPr>
          <a:lstStyle/>
          <a:p>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Income and voter registration</a:t>
            </a:r>
          </a:p>
        </p:txBody>
      </p:sp>
      <p:sp>
        <p:nvSpPr>
          <p:cNvPr id="27" name="TextBox 26">
            <a:extLst>
              <a:ext uri="{FF2B5EF4-FFF2-40B4-BE49-F238E27FC236}">
                <a16:creationId xmlns:a16="http://schemas.microsoft.com/office/drawing/2014/main" id="{EF3616E7-0CCF-4CF9-9445-5B1CA9CBBE99}"/>
              </a:ext>
            </a:extLst>
          </p:cNvPr>
          <p:cNvSpPr txBox="1"/>
          <p:nvPr/>
        </p:nvSpPr>
        <p:spPr>
          <a:xfrm>
            <a:off x="119546" y="572912"/>
            <a:ext cx="4937748" cy="4524315"/>
          </a:xfrm>
          <a:prstGeom prst="rect">
            <a:avLst/>
          </a:prstGeom>
          <a:noFill/>
        </p:spPr>
        <p:txBody>
          <a:bodyPr wrap="square" rtlCol="0">
            <a:spAutoFit/>
          </a:bodyPr>
          <a:lstStyle/>
          <a:p>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Voter registration, a significant indicator of access to protected land areas by census tract, is reduced in:</a:t>
            </a:r>
          </a:p>
          <a:p>
            <a:pPr marL="285750" indent="-285750">
              <a:buFont typeface="Arial" panose="020B0604020202020204" pitchFamily="34" charset="0"/>
              <a:buChar char="•"/>
            </a:pPr>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Certain communities of color</a:t>
            </a:r>
          </a:p>
          <a:p>
            <a:pPr marL="285750" indent="-285750">
              <a:buFont typeface="Arial" panose="020B0604020202020204" pitchFamily="34" charset="0"/>
              <a:buChar char="•"/>
            </a:pPr>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Less educated communities</a:t>
            </a:r>
          </a:p>
          <a:p>
            <a:pPr marL="285750" indent="-285750">
              <a:buFont typeface="Arial" panose="020B0604020202020204" pitchFamily="34" charset="0"/>
              <a:buChar char="•"/>
            </a:pPr>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Lower income communities</a:t>
            </a:r>
          </a:p>
          <a:p>
            <a:pPr marL="285750" indent="-285750">
              <a:buFont typeface="Arial" panose="020B0604020202020204" pitchFamily="34" charset="0"/>
              <a:buChar char="•"/>
            </a:pPr>
            <a:endPar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endParaRPr>
          </a:p>
          <a:p>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Without direct intervention in designating protected land areas in disadvantaged communities, we suggest a </a:t>
            </a:r>
            <a:r>
              <a:rPr lang="en-US" sz="1600" b="1" dirty="0">
                <a:solidFill>
                  <a:srgbClr val="FFFFFF"/>
                </a:solidFill>
                <a:latin typeface="Century Gothic" panose="020B0502020202020204" pitchFamily="34" charset="0"/>
                <a:ea typeface="Tahoma" panose="020B0604030504040204" pitchFamily="34" charset="0"/>
                <a:cs typeface="Tahoma" panose="020B0604030504040204" pitchFamily="34" charset="0"/>
              </a:rPr>
              <a:t>focus on increasing voter registration in those communities </a:t>
            </a:r>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as a gateway for increased voter engagement.</a:t>
            </a:r>
          </a:p>
          <a:p>
            <a:endPar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endParaRPr>
          </a:p>
          <a:p>
            <a:r>
              <a:rPr lang="en-US" sz="1600">
                <a:solidFill>
                  <a:srgbClr val="FFFFFF"/>
                </a:solidFill>
                <a:latin typeface="Century Gothic" panose="020B0502020202020204" pitchFamily="34" charset="0"/>
                <a:ea typeface="Tahoma" panose="020B0604030504040204" pitchFamily="34" charset="0"/>
                <a:cs typeface="Tahoma" panose="020B0604030504040204" pitchFamily="34" charset="0"/>
              </a:rPr>
              <a:t>That </a:t>
            </a:r>
            <a:r>
              <a:rPr lang="en-US" sz="1600" dirty="0">
                <a:solidFill>
                  <a:srgbClr val="FFFFFF"/>
                </a:solidFill>
                <a:latin typeface="Century Gothic" panose="020B0502020202020204" pitchFamily="34" charset="0"/>
                <a:ea typeface="Tahoma" panose="020B0604030504040204" pitchFamily="34" charset="0"/>
                <a:cs typeface="Tahoma" panose="020B0604030504040204" pitchFamily="34" charset="0"/>
              </a:rPr>
              <a:t>being said, direct intervention may be necessary, as disadvantaged communities often have more difficulty engaging with politics (lack of flexible working hours, inaccessibility to engagement opportunities).</a:t>
            </a:r>
          </a:p>
        </p:txBody>
      </p:sp>
      <p:pic>
        <p:nvPicPr>
          <p:cNvPr id="3" name="Graphic 2" descr="Checkmark">
            <a:extLst>
              <a:ext uri="{FF2B5EF4-FFF2-40B4-BE49-F238E27FC236}">
                <a16:creationId xmlns:a16="http://schemas.microsoft.com/office/drawing/2014/main" id="{DA4F557E-007E-4911-9A21-94966DB57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8897" y="3503547"/>
            <a:ext cx="914400" cy="914400"/>
          </a:xfrm>
          <a:prstGeom prst="rect">
            <a:avLst/>
          </a:prstGeom>
        </p:spPr>
      </p:pic>
      <p:pic>
        <p:nvPicPr>
          <p:cNvPr id="4" name="Picture 3" descr="A close up of a map&#10;&#10;Description automatically generated">
            <a:extLst>
              <a:ext uri="{FF2B5EF4-FFF2-40B4-BE49-F238E27FC236}">
                <a16:creationId xmlns:a16="http://schemas.microsoft.com/office/drawing/2014/main" id="{BFBABD89-EC03-4DAC-BE90-EF400A4CC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590" y="111758"/>
            <a:ext cx="5811864" cy="2808707"/>
          </a:xfrm>
          <a:prstGeom prst="rect">
            <a:avLst/>
          </a:prstGeom>
        </p:spPr>
      </p:pic>
    </p:spTree>
    <p:extLst>
      <p:ext uri="{BB962C8B-B14F-4D97-AF65-F5344CB8AC3E}">
        <p14:creationId xmlns:p14="http://schemas.microsoft.com/office/powerpoint/2010/main" val="13614671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7575"/>
        </a:solidFill>
        <a:effectLst/>
      </p:bgPr>
    </p:bg>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3A17CFBD-0342-4DAE-B3B6-3C2686AC75D7}"/>
              </a:ext>
            </a:extLst>
          </p:cNvPr>
          <p:cNvSpPr/>
          <p:nvPr/>
        </p:nvSpPr>
        <p:spPr>
          <a:xfrm>
            <a:off x="4677408" y="684244"/>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0CF28EE-A360-46B6-9D76-D2CA1E8777C8}"/>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897D3E2F-487F-4E91-A855-5F21A52081E1}"/>
              </a:ext>
            </a:extLst>
          </p:cNvPr>
          <p:cNvGrpSpPr/>
          <p:nvPr/>
        </p:nvGrpSpPr>
        <p:grpSpPr>
          <a:xfrm>
            <a:off x="1858584" y="233740"/>
            <a:ext cx="9916073" cy="5032939"/>
            <a:chOff x="1858584" y="233740"/>
            <a:chExt cx="9916073" cy="5032939"/>
          </a:xfrm>
        </p:grpSpPr>
        <p:grpSp>
          <p:nvGrpSpPr>
            <p:cNvPr id="10" name="Group 9">
              <a:extLst>
                <a:ext uri="{FF2B5EF4-FFF2-40B4-BE49-F238E27FC236}">
                  <a16:creationId xmlns:a16="http://schemas.microsoft.com/office/drawing/2014/main" id="{B446595E-D72E-4DD1-947B-6689D008485A}"/>
                </a:ext>
              </a:extLst>
            </p:cNvPr>
            <p:cNvGrpSpPr/>
            <p:nvPr/>
          </p:nvGrpSpPr>
          <p:grpSpPr>
            <a:xfrm>
              <a:off x="1858584" y="1501775"/>
              <a:ext cx="5824916" cy="336550"/>
              <a:chOff x="1796261" y="3127375"/>
              <a:chExt cx="5914711" cy="336550"/>
            </a:xfrm>
          </p:grpSpPr>
          <p:cxnSp>
            <p:nvCxnSpPr>
              <p:cNvPr id="11" name="Straight Connector 10">
                <a:extLst>
                  <a:ext uri="{FF2B5EF4-FFF2-40B4-BE49-F238E27FC236}">
                    <a16:creationId xmlns:a16="http://schemas.microsoft.com/office/drawing/2014/main" id="{AB778996-AD30-4FBF-A783-1332ACBC832D}"/>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C3F866E-413D-401C-AD9F-F8C2AEA5119B}"/>
                  </a:ext>
                </a:extLst>
              </p:cNvPr>
              <p:cNvSpPr/>
              <p:nvPr/>
            </p:nvSpPr>
            <p:spPr>
              <a:xfrm>
                <a:off x="5967483" y="3153880"/>
                <a:ext cx="283540" cy="283540"/>
              </a:xfrm>
              <a:prstGeom prst="ellipse">
                <a:avLst/>
              </a:prstGeom>
              <a:solidFill>
                <a:srgbClr val="FF7575"/>
              </a:solidFill>
              <a:ln>
                <a:solidFill>
                  <a:srgbClr val="FF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ircle: Hollow 12">
                <a:extLst>
                  <a:ext uri="{FF2B5EF4-FFF2-40B4-BE49-F238E27FC236}">
                    <a16:creationId xmlns:a16="http://schemas.microsoft.com/office/drawing/2014/main" id="{A443766E-CCA8-406C-ACC0-5D2E9F077FE8}"/>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E0DB6A4C-91D6-407D-91BF-A87FED17C39F}"/>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001181C0-CF60-423E-837F-F4EB8CEDDE04}"/>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FF9F9F"/>
                  </a:solidFill>
                  <a:latin typeface="Agency FB" panose="020B0503020202020204" pitchFamily="34" charset="0"/>
                </a:rPr>
                <a:t>02</a:t>
              </a:r>
            </a:p>
          </p:txBody>
        </p:sp>
        <p:grpSp>
          <p:nvGrpSpPr>
            <p:cNvPr id="17" name="Group 16">
              <a:extLst>
                <a:ext uri="{FF2B5EF4-FFF2-40B4-BE49-F238E27FC236}">
                  <a16:creationId xmlns:a16="http://schemas.microsoft.com/office/drawing/2014/main" id="{49ED43F8-F390-4A29-B830-9A13F70C2614}"/>
                </a:ext>
              </a:extLst>
            </p:cNvPr>
            <p:cNvGrpSpPr/>
            <p:nvPr/>
          </p:nvGrpSpPr>
          <p:grpSpPr>
            <a:xfrm>
              <a:off x="2376867" y="638123"/>
              <a:ext cx="9397790" cy="4628556"/>
              <a:chOff x="2326541" y="2263723"/>
              <a:chExt cx="9397790" cy="4628556"/>
            </a:xfrm>
          </p:grpSpPr>
          <p:sp>
            <p:nvSpPr>
              <p:cNvPr id="18" name="TextBox 17">
                <a:extLst>
                  <a:ext uri="{FF2B5EF4-FFF2-40B4-BE49-F238E27FC236}">
                    <a16:creationId xmlns:a16="http://schemas.microsoft.com/office/drawing/2014/main" id="{B7DCDC61-A70B-43BA-A3BC-6F2EB8110427}"/>
                  </a:ext>
                </a:extLst>
              </p:cNvPr>
              <p:cNvSpPr txBox="1"/>
              <p:nvPr/>
            </p:nvSpPr>
            <p:spPr>
              <a:xfrm>
                <a:off x="2326541" y="2263723"/>
                <a:ext cx="2044643"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Population Distribution</a:t>
                </a:r>
              </a:p>
            </p:txBody>
          </p:sp>
          <p:sp>
            <p:nvSpPr>
              <p:cNvPr id="19" name="TextBox 18">
                <a:extLst>
                  <a:ext uri="{FF2B5EF4-FFF2-40B4-BE49-F238E27FC236}">
                    <a16:creationId xmlns:a16="http://schemas.microsoft.com/office/drawing/2014/main" id="{2F2FEE86-EE06-4EA8-867E-A9C80AEBA748}"/>
                  </a:ext>
                </a:extLst>
              </p:cNvPr>
              <p:cNvSpPr txBox="1"/>
              <p:nvPr/>
            </p:nvSpPr>
            <p:spPr>
              <a:xfrm>
                <a:off x="6238159" y="3752958"/>
                <a:ext cx="5486172" cy="3139321"/>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To get a better understanding of California’s population, we should first look at where people live. By a substantial margin, there is a disproportionate number of people living in the southwest area of the state, with Los Angeles county accounting for roughly 27% of California’s total population. With such a concentration of people in a small area, we will see several tie-ins to urban populations and how it affects wealth and protected land access.</a:t>
                </a:r>
              </a:p>
            </p:txBody>
          </p:sp>
        </p:grpSp>
      </p:grpSp>
      <p:pic>
        <p:nvPicPr>
          <p:cNvPr id="3" name="Graphic 2" descr="Scales of justice">
            <a:extLst>
              <a:ext uri="{FF2B5EF4-FFF2-40B4-BE49-F238E27FC236}">
                <a16:creationId xmlns:a16="http://schemas.microsoft.com/office/drawing/2014/main" id="{792B1939-AD85-46A5-A3EF-22B3BE90F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38850" y="745686"/>
            <a:ext cx="715315" cy="715315"/>
          </a:xfrm>
          <a:prstGeom prst="rect">
            <a:avLst/>
          </a:prstGeom>
        </p:spPr>
      </p:pic>
      <p:pic>
        <p:nvPicPr>
          <p:cNvPr id="6" name="Picture 5" descr="A picture containing sky, wall, object, flock&#10;&#10;Description automatically generated">
            <a:extLst>
              <a:ext uri="{FF2B5EF4-FFF2-40B4-BE49-F238E27FC236}">
                <a16:creationId xmlns:a16="http://schemas.microsoft.com/office/drawing/2014/main" id="{CDBEEAFB-C56D-48EE-BCE3-36C2D3D67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6" y="2127359"/>
            <a:ext cx="5873586" cy="2838536"/>
          </a:xfrm>
          <a:prstGeom prst="rect">
            <a:avLst/>
          </a:prstGeom>
        </p:spPr>
      </p:pic>
    </p:spTree>
    <p:extLst>
      <p:ext uri="{BB962C8B-B14F-4D97-AF65-F5344CB8AC3E}">
        <p14:creationId xmlns:p14="http://schemas.microsoft.com/office/powerpoint/2010/main" val="36105794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5C22"/>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106301" y="154946"/>
            <a:ext cx="10251514" cy="3729805"/>
            <a:chOff x="106301" y="154946"/>
            <a:chExt cx="10251514" cy="3729805"/>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E9936D"/>
                  </a:solidFill>
                  <a:latin typeface="Agency FB" panose="020B0503020202020204" pitchFamily="34" charset="0"/>
                </a:rPr>
                <a:t>03</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106301" y="587905"/>
              <a:ext cx="10099802" cy="3296846"/>
              <a:chOff x="-5895553" y="2272043"/>
              <a:chExt cx="10099802" cy="3296846"/>
            </a:xfrm>
          </p:grpSpPr>
          <p:sp>
            <p:nvSpPr>
              <p:cNvPr id="47" name="TextBox 46">
                <a:extLst>
                  <a:ext uri="{FF2B5EF4-FFF2-40B4-BE49-F238E27FC236}">
                    <a16:creationId xmlns:a16="http://schemas.microsoft.com/office/drawing/2014/main" id="{08589219-068A-4D2B-9424-9EF7F635348F}"/>
                  </a:ext>
                </a:extLst>
              </p:cNvPr>
              <p:cNvSpPr txBox="1"/>
              <p:nvPr/>
            </p:nvSpPr>
            <p:spPr>
              <a:xfrm>
                <a:off x="1836173" y="2272043"/>
                <a:ext cx="2368076"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Urban and Suburban Access</a:t>
                </a:r>
              </a:p>
            </p:txBody>
          </p:sp>
          <p:sp>
            <p:nvSpPr>
              <p:cNvPr id="48" name="TextBox 47">
                <a:extLst>
                  <a:ext uri="{FF2B5EF4-FFF2-40B4-BE49-F238E27FC236}">
                    <a16:creationId xmlns:a16="http://schemas.microsoft.com/office/drawing/2014/main" id="{E8A05D50-E4A5-4348-96D3-F63E49C1A6F8}"/>
                  </a:ext>
                </a:extLst>
              </p:cNvPr>
              <p:cNvSpPr txBox="1"/>
              <p:nvPr/>
            </p:nvSpPr>
            <p:spPr>
              <a:xfrm>
                <a:off x="-5895553" y="3537564"/>
                <a:ext cx="5680706" cy="2031325"/>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Citizens living in urban and suburban areas have decreased distance, and therefore increased access, to protected land compared to their more rural counterparts. In fact, we found that living in the suburbs garnered a 67.75% increase in access while living in an urban area provided an increase of 78.48% access to protected land.</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DE5C22"/>
              </a:solidFill>
              <a:ln>
                <a:solidFill>
                  <a:srgbClr val="DE5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City">
            <a:extLst>
              <a:ext uri="{FF2B5EF4-FFF2-40B4-BE49-F238E27FC236}">
                <a16:creationId xmlns:a16="http://schemas.microsoft.com/office/drawing/2014/main" id="{89AF9ED7-7D6C-4BCC-81AD-1A65B2765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0480" y="515029"/>
            <a:ext cx="752768" cy="752768"/>
          </a:xfrm>
          <a:prstGeom prst="rect">
            <a:avLst/>
          </a:prstGeom>
        </p:spPr>
      </p:pic>
      <p:pic>
        <p:nvPicPr>
          <p:cNvPr id="4" name="Picture 3" descr="A close up of a map&#10;&#10;Description automatically generated">
            <a:extLst>
              <a:ext uri="{FF2B5EF4-FFF2-40B4-BE49-F238E27FC236}">
                <a16:creationId xmlns:a16="http://schemas.microsoft.com/office/drawing/2014/main" id="{3E5CA8C5-8AF5-466C-9AD6-CE96E09CA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036" y="2024042"/>
            <a:ext cx="5716085" cy="2762420"/>
          </a:xfrm>
          <a:prstGeom prst="rect">
            <a:avLst/>
          </a:prstGeom>
        </p:spPr>
      </p:pic>
    </p:spTree>
    <p:extLst>
      <p:ext uri="{BB962C8B-B14F-4D97-AF65-F5344CB8AC3E}">
        <p14:creationId xmlns:p14="http://schemas.microsoft.com/office/powerpoint/2010/main" val="33947744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39BE1F7-4CDD-4AE0-9020-FA266F7CD125}"/>
              </a:ext>
            </a:extLst>
          </p:cNvPr>
          <p:cNvGrpSpPr/>
          <p:nvPr/>
        </p:nvGrpSpPr>
        <p:grpSpPr>
          <a:xfrm>
            <a:off x="1858584" y="233740"/>
            <a:ext cx="10147471" cy="4356634"/>
            <a:chOff x="1858584" y="233740"/>
            <a:chExt cx="10147471" cy="4356634"/>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FFD85D"/>
                  </a:solidFill>
                  <a:latin typeface="Agency FB" panose="020B0503020202020204" pitchFamily="34" charset="0"/>
                </a:rPr>
                <a:t>04</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2367461" y="664627"/>
              <a:ext cx="9638594" cy="3925747"/>
              <a:chOff x="2317135" y="2290227"/>
              <a:chExt cx="9638594" cy="3925747"/>
            </a:xfrm>
          </p:grpSpPr>
          <p:sp>
            <p:nvSpPr>
              <p:cNvPr id="24" name="TextBox 23">
                <a:extLst>
                  <a:ext uri="{FF2B5EF4-FFF2-40B4-BE49-F238E27FC236}">
                    <a16:creationId xmlns:a16="http://schemas.microsoft.com/office/drawing/2014/main" id="{A03E3004-419F-41F9-B866-9D196FC72794}"/>
                  </a:ext>
                </a:extLst>
              </p:cNvPr>
              <p:cNvSpPr txBox="1"/>
              <p:nvPr/>
            </p:nvSpPr>
            <p:spPr>
              <a:xfrm>
                <a:off x="2317135" y="2290227"/>
                <a:ext cx="2044643"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Income and Housing Price</a:t>
                </a:r>
              </a:p>
            </p:txBody>
          </p:sp>
          <p:sp>
            <p:nvSpPr>
              <p:cNvPr id="25" name="TextBox 24">
                <a:extLst>
                  <a:ext uri="{FF2B5EF4-FFF2-40B4-BE49-F238E27FC236}">
                    <a16:creationId xmlns:a16="http://schemas.microsoft.com/office/drawing/2014/main" id="{42F022D4-E496-470B-B38A-C44DF1BA0F5C}"/>
                  </a:ext>
                </a:extLst>
              </p:cNvPr>
              <p:cNvSpPr txBox="1"/>
              <p:nvPr/>
            </p:nvSpPr>
            <p:spPr>
              <a:xfrm>
                <a:off x="6130815" y="3630651"/>
                <a:ext cx="5824914" cy="2585323"/>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Not surprisingly, this model showed that average income and urban locations seem to be the primary drivers of housing prices in California; though suburban housing prices are also on the higher end compared to rural houses. It should be noted that housing prices were capped at 1 million dollars. This means the top graph could (and likely would) show a larger dispersion of observations than what is being shown here.</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Dollar">
            <a:extLst>
              <a:ext uri="{FF2B5EF4-FFF2-40B4-BE49-F238E27FC236}">
                <a16:creationId xmlns:a16="http://schemas.microsoft.com/office/drawing/2014/main" id="{74351AA4-A652-4AFE-8317-777681F87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6140" y="627191"/>
            <a:ext cx="729749" cy="729749"/>
          </a:xfrm>
          <a:prstGeom prst="rect">
            <a:avLst/>
          </a:prstGeom>
        </p:spPr>
      </p:pic>
      <p:pic>
        <p:nvPicPr>
          <p:cNvPr id="4" name="Picture 3" descr="A close up of a map&#10;&#10;Description automatically generated">
            <a:extLst>
              <a:ext uri="{FF2B5EF4-FFF2-40B4-BE49-F238E27FC236}">
                <a16:creationId xmlns:a16="http://schemas.microsoft.com/office/drawing/2014/main" id="{5E9764D0-8576-416C-AD12-2E41B8F85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45" y="2142928"/>
            <a:ext cx="5713930" cy="2761379"/>
          </a:xfrm>
          <a:prstGeom prst="rect">
            <a:avLst/>
          </a:prstGeom>
        </p:spPr>
      </p:pic>
    </p:spTree>
    <p:extLst>
      <p:ext uri="{BB962C8B-B14F-4D97-AF65-F5344CB8AC3E}">
        <p14:creationId xmlns:p14="http://schemas.microsoft.com/office/powerpoint/2010/main" val="1040495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B01"/>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168825" y="154946"/>
            <a:ext cx="10188990" cy="3729805"/>
            <a:chOff x="168825" y="154946"/>
            <a:chExt cx="10188990" cy="3729805"/>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FFF2A3"/>
                  </a:solidFill>
                  <a:latin typeface="Agency FB" panose="020B0503020202020204" pitchFamily="34" charset="0"/>
                </a:rPr>
                <a:t>05</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168825" y="691358"/>
              <a:ext cx="10030244" cy="3193393"/>
              <a:chOff x="-5833029" y="2375496"/>
              <a:chExt cx="10030244" cy="3193393"/>
            </a:xfrm>
          </p:grpSpPr>
          <p:sp>
            <p:nvSpPr>
              <p:cNvPr id="47" name="TextBox 46">
                <a:extLst>
                  <a:ext uri="{FF2B5EF4-FFF2-40B4-BE49-F238E27FC236}">
                    <a16:creationId xmlns:a16="http://schemas.microsoft.com/office/drawing/2014/main" id="{08589219-068A-4D2B-9424-9EF7F635348F}"/>
                  </a:ext>
                </a:extLst>
              </p:cNvPr>
              <p:cNvSpPr txBox="1"/>
              <p:nvPr/>
            </p:nvSpPr>
            <p:spPr>
              <a:xfrm>
                <a:off x="1829139" y="2375496"/>
                <a:ext cx="2368076"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Race and Access</a:t>
                </a:r>
              </a:p>
            </p:txBody>
          </p:sp>
          <p:sp>
            <p:nvSpPr>
              <p:cNvPr id="48" name="TextBox 47">
                <a:extLst>
                  <a:ext uri="{FF2B5EF4-FFF2-40B4-BE49-F238E27FC236}">
                    <a16:creationId xmlns:a16="http://schemas.microsoft.com/office/drawing/2014/main" id="{E8A05D50-E4A5-4348-96D3-F63E49C1A6F8}"/>
                  </a:ext>
                </a:extLst>
              </p:cNvPr>
              <p:cNvSpPr txBox="1"/>
              <p:nvPr/>
            </p:nvSpPr>
            <p:spPr>
              <a:xfrm>
                <a:off x="-5833029" y="3537564"/>
                <a:ext cx="5618182" cy="2031325"/>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Here we see that most racial groups have slightly increased access to protected land compared to white populations. Of notable except is that of Native American populations which see highly decreased access (increased distance) due to native land not being included in the group of designated protected lands.</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FFDB01"/>
              </a:solidFill>
              <a:ln>
                <a:solidFill>
                  <a:srgbClr val="FFD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User">
            <a:extLst>
              <a:ext uri="{FF2B5EF4-FFF2-40B4-BE49-F238E27FC236}">
                <a16:creationId xmlns:a16="http://schemas.microsoft.com/office/drawing/2014/main" id="{8F378A7C-F95E-4E11-B7AE-F255024F2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9169" y="511556"/>
            <a:ext cx="730515" cy="730515"/>
          </a:xfrm>
          <a:prstGeom prst="rect">
            <a:avLst/>
          </a:prstGeom>
        </p:spPr>
      </p:pic>
      <p:pic>
        <p:nvPicPr>
          <p:cNvPr id="3" name="Picture 2" descr="A bunch of different types of map&#10;&#10;Description automatically generated">
            <a:extLst>
              <a:ext uri="{FF2B5EF4-FFF2-40B4-BE49-F238E27FC236}">
                <a16:creationId xmlns:a16="http://schemas.microsoft.com/office/drawing/2014/main" id="{CA8C602C-3C2A-4537-9F19-757BCF676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527" y="1908726"/>
            <a:ext cx="5745631" cy="2776699"/>
          </a:xfrm>
          <a:prstGeom prst="rect">
            <a:avLst/>
          </a:prstGeom>
        </p:spPr>
      </p:pic>
    </p:spTree>
    <p:extLst>
      <p:ext uri="{BB962C8B-B14F-4D97-AF65-F5344CB8AC3E}">
        <p14:creationId xmlns:p14="http://schemas.microsoft.com/office/powerpoint/2010/main" val="40854728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39BE1F7-4CDD-4AE0-9020-FA266F7CD125}"/>
              </a:ext>
            </a:extLst>
          </p:cNvPr>
          <p:cNvGrpSpPr/>
          <p:nvPr/>
        </p:nvGrpSpPr>
        <p:grpSpPr>
          <a:xfrm>
            <a:off x="1858584" y="233740"/>
            <a:ext cx="10147466" cy="3248639"/>
            <a:chOff x="1858584" y="233740"/>
            <a:chExt cx="10147466" cy="3248639"/>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C7E6A4"/>
                  </a:solidFill>
                  <a:latin typeface="Agency FB" panose="020B0503020202020204" pitchFamily="34" charset="0"/>
                </a:rPr>
                <a:t>06</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2367461" y="664627"/>
              <a:ext cx="9638589" cy="2817752"/>
              <a:chOff x="2317135" y="2290227"/>
              <a:chExt cx="9638589" cy="2817752"/>
            </a:xfrm>
          </p:grpSpPr>
          <p:sp>
            <p:nvSpPr>
              <p:cNvPr id="24" name="TextBox 23">
                <a:extLst>
                  <a:ext uri="{FF2B5EF4-FFF2-40B4-BE49-F238E27FC236}">
                    <a16:creationId xmlns:a16="http://schemas.microsoft.com/office/drawing/2014/main" id="{A03E3004-419F-41F9-B866-9D196FC72794}"/>
                  </a:ext>
                </a:extLst>
              </p:cNvPr>
              <p:cNvSpPr txBox="1"/>
              <p:nvPr/>
            </p:nvSpPr>
            <p:spPr>
              <a:xfrm>
                <a:off x="2317135" y="2290227"/>
                <a:ext cx="2044643"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Race and Income</a:t>
                </a:r>
              </a:p>
            </p:txBody>
          </p:sp>
          <p:sp>
            <p:nvSpPr>
              <p:cNvPr id="25" name="TextBox 24">
                <a:extLst>
                  <a:ext uri="{FF2B5EF4-FFF2-40B4-BE49-F238E27FC236}">
                    <a16:creationId xmlns:a16="http://schemas.microsoft.com/office/drawing/2014/main" id="{42F022D4-E496-470B-B38A-C44DF1BA0F5C}"/>
                  </a:ext>
                </a:extLst>
              </p:cNvPr>
              <p:cNvSpPr txBox="1"/>
              <p:nvPr/>
            </p:nvSpPr>
            <p:spPr>
              <a:xfrm>
                <a:off x="6130815" y="3630651"/>
                <a:ext cx="5824909" cy="1477328"/>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Sadly, aside from those who identified as a racial group that wasn’t specifically stated in the survey (i.e. “other”), all racial groups in California are shown to be making less income on average than their white counterparts.</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Bar graph with downward trend">
            <a:extLst>
              <a:ext uri="{FF2B5EF4-FFF2-40B4-BE49-F238E27FC236}">
                <a16:creationId xmlns:a16="http://schemas.microsoft.com/office/drawing/2014/main" id="{6379512B-B633-47C2-9339-8E3804B5B0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38044" y="656937"/>
            <a:ext cx="670257" cy="670257"/>
          </a:xfrm>
          <a:prstGeom prst="rect">
            <a:avLst/>
          </a:prstGeom>
        </p:spPr>
      </p:pic>
      <p:pic>
        <p:nvPicPr>
          <p:cNvPr id="3" name="Picture 2" descr="A close up of a map&#10;&#10;Description automatically generated">
            <a:extLst>
              <a:ext uri="{FF2B5EF4-FFF2-40B4-BE49-F238E27FC236}">
                <a16:creationId xmlns:a16="http://schemas.microsoft.com/office/drawing/2014/main" id="{0C527E72-9CA4-4670-878E-F70985FA0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71" y="2090723"/>
            <a:ext cx="5759313" cy="2783311"/>
          </a:xfrm>
          <a:prstGeom prst="rect">
            <a:avLst/>
          </a:prstGeom>
        </p:spPr>
      </p:pic>
    </p:spTree>
    <p:extLst>
      <p:ext uri="{BB962C8B-B14F-4D97-AF65-F5344CB8AC3E}">
        <p14:creationId xmlns:p14="http://schemas.microsoft.com/office/powerpoint/2010/main" val="40536944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175853" y="154946"/>
            <a:ext cx="10181962" cy="3729805"/>
            <a:chOff x="175853" y="154946"/>
            <a:chExt cx="10181962" cy="3729805"/>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81BB59"/>
                  </a:solidFill>
                  <a:latin typeface="Agency FB" panose="020B0503020202020204" pitchFamily="34" charset="0"/>
                </a:rPr>
                <a:t>07</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175853" y="587905"/>
              <a:ext cx="10030250" cy="3296846"/>
              <a:chOff x="-5826001" y="2272043"/>
              <a:chExt cx="10030250" cy="3296846"/>
            </a:xfrm>
          </p:grpSpPr>
          <p:sp>
            <p:nvSpPr>
              <p:cNvPr id="47" name="TextBox 46">
                <a:extLst>
                  <a:ext uri="{FF2B5EF4-FFF2-40B4-BE49-F238E27FC236}">
                    <a16:creationId xmlns:a16="http://schemas.microsoft.com/office/drawing/2014/main" id="{08589219-068A-4D2B-9424-9EF7F635348F}"/>
                  </a:ext>
                </a:extLst>
              </p:cNvPr>
              <p:cNvSpPr txBox="1"/>
              <p:nvPr/>
            </p:nvSpPr>
            <p:spPr>
              <a:xfrm>
                <a:off x="1836173" y="2272043"/>
                <a:ext cx="2368076" cy="707886"/>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Education and Access</a:t>
                </a:r>
              </a:p>
            </p:txBody>
          </p:sp>
          <p:sp>
            <p:nvSpPr>
              <p:cNvPr id="48" name="TextBox 47">
                <a:extLst>
                  <a:ext uri="{FF2B5EF4-FFF2-40B4-BE49-F238E27FC236}">
                    <a16:creationId xmlns:a16="http://schemas.microsoft.com/office/drawing/2014/main" id="{E8A05D50-E4A5-4348-96D3-F63E49C1A6F8}"/>
                  </a:ext>
                </a:extLst>
              </p:cNvPr>
              <p:cNvSpPr txBox="1"/>
              <p:nvPr/>
            </p:nvSpPr>
            <p:spPr>
              <a:xfrm>
                <a:off x="-5826001" y="3537564"/>
                <a:ext cx="5611154" cy="2031325"/>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Most education levels show a slight increase in distance (decrease in access) to protected lands with the exceptions being those with Professional degrees (Lawyers, Physicians, etc.) who see a marked decrease in access; while those holding a Bachelors degree have a slight increase in access.</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Graduation cap">
            <a:extLst>
              <a:ext uri="{FF2B5EF4-FFF2-40B4-BE49-F238E27FC236}">
                <a16:creationId xmlns:a16="http://schemas.microsoft.com/office/drawing/2014/main" id="{0EA32DE8-22A4-40DE-843F-D660CD77E3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7670" y="539316"/>
            <a:ext cx="713514" cy="71351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F1FA1CC-A0DE-4137-8E3C-C8D866A80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528" y="1935231"/>
            <a:ext cx="5738613" cy="2773307"/>
          </a:xfrm>
          <a:prstGeom prst="rect">
            <a:avLst/>
          </a:prstGeom>
        </p:spPr>
      </p:pic>
    </p:spTree>
    <p:extLst>
      <p:ext uri="{BB962C8B-B14F-4D97-AF65-F5344CB8AC3E}">
        <p14:creationId xmlns:p14="http://schemas.microsoft.com/office/powerpoint/2010/main" val="13637379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39BE1F7-4CDD-4AE0-9020-FA266F7CD125}"/>
              </a:ext>
            </a:extLst>
          </p:cNvPr>
          <p:cNvGrpSpPr/>
          <p:nvPr/>
        </p:nvGrpSpPr>
        <p:grpSpPr>
          <a:xfrm>
            <a:off x="1858584" y="233740"/>
            <a:ext cx="10197427" cy="6295626"/>
            <a:chOff x="1858584" y="233740"/>
            <a:chExt cx="10197427" cy="6295626"/>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3381C7"/>
                  </a:solidFill>
                  <a:latin typeface="Agency FB" panose="020B0503020202020204" pitchFamily="34" charset="0"/>
                </a:rPr>
                <a:t>08</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2702450" y="504559"/>
              <a:ext cx="9353561" cy="6024807"/>
              <a:chOff x="2652124" y="2130159"/>
              <a:chExt cx="9353561" cy="6024807"/>
            </a:xfrm>
          </p:grpSpPr>
          <p:sp>
            <p:nvSpPr>
              <p:cNvPr id="24" name="TextBox 23">
                <a:extLst>
                  <a:ext uri="{FF2B5EF4-FFF2-40B4-BE49-F238E27FC236}">
                    <a16:creationId xmlns:a16="http://schemas.microsoft.com/office/drawing/2014/main" id="{A03E3004-419F-41F9-B866-9D196FC72794}"/>
                  </a:ext>
                </a:extLst>
              </p:cNvPr>
              <p:cNvSpPr txBox="1"/>
              <p:nvPr/>
            </p:nvSpPr>
            <p:spPr>
              <a:xfrm>
                <a:off x="2652124" y="2130159"/>
                <a:ext cx="1517858" cy="1015663"/>
              </a:xfrm>
              <a:prstGeom prst="rect">
                <a:avLst/>
              </a:prstGeom>
              <a:noFill/>
            </p:spPr>
            <p:txBody>
              <a:bodyPr wrap="square" rtlCol="0">
                <a:spAutoFit/>
              </a:bodyPr>
              <a:lstStyle/>
              <a:p>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Location, Location, Location</a:t>
                </a:r>
              </a:p>
            </p:txBody>
          </p:sp>
          <p:sp>
            <p:nvSpPr>
              <p:cNvPr id="25" name="TextBox 24">
                <a:extLst>
                  <a:ext uri="{FF2B5EF4-FFF2-40B4-BE49-F238E27FC236}">
                    <a16:creationId xmlns:a16="http://schemas.microsoft.com/office/drawing/2014/main" id="{42F022D4-E496-470B-B38A-C44DF1BA0F5C}"/>
                  </a:ext>
                </a:extLst>
              </p:cNvPr>
              <p:cNvSpPr txBox="1"/>
              <p:nvPr/>
            </p:nvSpPr>
            <p:spPr>
              <a:xfrm>
                <a:off x="6130815" y="3630651"/>
                <a:ext cx="5874870" cy="4524315"/>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Looking purely at non-rural areas (urban and suburban combined), we see that a combination of median housing price and average income, when taken with appropriate magnitudes, would oftentimes indicate increased access for higher-income communities (overall negative effect on distance) over lower-income communities. We also see mostly negative coefficients (decreased distance and thus increased access) for more educated communities, compared to mostly positive coefficients (increased distance and thus decreased access) for less educated communities. Therefore, while we cannot establish racial inequality in access to protected lands in urban and suburban areas, we can reasonably state that there is income and education-related inequality.</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Map with pin">
            <a:extLst>
              <a:ext uri="{FF2B5EF4-FFF2-40B4-BE49-F238E27FC236}">
                <a16:creationId xmlns:a16="http://schemas.microsoft.com/office/drawing/2014/main" id="{0AB2F7AB-A1CF-48D4-A671-4ECC96870F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0298" y="659191"/>
            <a:ext cx="665749" cy="665749"/>
          </a:xfrm>
          <a:prstGeom prst="rect">
            <a:avLst/>
          </a:prstGeom>
        </p:spPr>
      </p:pic>
      <p:pic>
        <p:nvPicPr>
          <p:cNvPr id="3" name="Picture 2" descr="A close up of a map&#10;&#10;Description automatically generated">
            <a:extLst>
              <a:ext uri="{FF2B5EF4-FFF2-40B4-BE49-F238E27FC236}">
                <a16:creationId xmlns:a16="http://schemas.microsoft.com/office/drawing/2014/main" id="{266EF5B8-D36B-47EA-BB5B-309B8B190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5" y="2097126"/>
            <a:ext cx="5852292" cy="2828245"/>
          </a:xfrm>
          <a:prstGeom prst="rect">
            <a:avLst/>
          </a:prstGeom>
        </p:spPr>
      </p:pic>
    </p:spTree>
    <p:extLst>
      <p:ext uri="{BB962C8B-B14F-4D97-AF65-F5344CB8AC3E}">
        <p14:creationId xmlns:p14="http://schemas.microsoft.com/office/powerpoint/2010/main" val="40226841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96F6"/>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106301" y="154946"/>
            <a:ext cx="10251514" cy="4006804"/>
            <a:chOff x="106301" y="154946"/>
            <a:chExt cx="10251514" cy="4006804"/>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7EC8FA"/>
                  </a:solidFill>
                  <a:latin typeface="Agency FB" panose="020B0503020202020204" pitchFamily="34" charset="0"/>
                </a:rPr>
                <a:t>09</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106301" y="696018"/>
              <a:ext cx="10085735" cy="3465732"/>
              <a:chOff x="-5895553" y="2380156"/>
              <a:chExt cx="10085735" cy="3465732"/>
            </a:xfrm>
          </p:grpSpPr>
          <p:sp>
            <p:nvSpPr>
              <p:cNvPr id="47" name="TextBox 46">
                <a:extLst>
                  <a:ext uri="{FF2B5EF4-FFF2-40B4-BE49-F238E27FC236}">
                    <a16:creationId xmlns:a16="http://schemas.microsoft.com/office/drawing/2014/main" id="{08589219-068A-4D2B-9424-9EF7F635348F}"/>
                  </a:ext>
                </a:extLst>
              </p:cNvPr>
              <p:cNvSpPr txBox="1"/>
              <p:nvPr/>
            </p:nvSpPr>
            <p:spPr>
              <a:xfrm>
                <a:off x="1822106" y="2380156"/>
                <a:ext cx="2368076"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So now what?</a:t>
                </a:r>
              </a:p>
            </p:txBody>
          </p:sp>
          <p:sp>
            <p:nvSpPr>
              <p:cNvPr id="48" name="TextBox 47">
                <a:extLst>
                  <a:ext uri="{FF2B5EF4-FFF2-40B4-BE49-F238E27FC236}">
                    <a16:creationId xmlns:a16="http://schemas.microsoft.com/office/drawing/2014/main" id="{E8A05D50-E4A5-4348-96D3-F63E49C1A6F8}"/>
                  </a:ext>
                </a:extLst>
              </p:cNvPr>
              <p:cNvSpPr txBox="1"/>
              <p:nvPr/>
            </p:nvSpPr>
            <p:spPr>
              <a:xfrm>
                <a:off x="-5895553" y="3537564"/>
                <a:ext cx="5680706" cy="2308324"/>
              </a:xfrm>
              <a:prstGeom prst="rect">
                <a:avLst/>
              </a:prstGeom>
              <a:noFill/>
            </p:spPr>
            <p:txBody>
              <a:bodyPr wrap="square" rtlCol="0">
                <a:spAutoFit/>
              </a:bodyPr>
              <a:lstStyle/>
              <a:p>
                <a:r>
                  <a:rPr lang="en-US" dirty="0">
                    <a:solidFill>
                      <a:srgbClr val="FFFFFF"/>
                    </a:solidFill>
                    <a:latin typeface="Century Gothic" panose="020B0502020202020204" pitchFamily="34" charset="0"/>
                    <a:ea typeface="Tahoma" panose="020B0604030504040204" pitchFamily="34" charset="0"/>
                    <a:cs typeface="Tahoma" panose="020B0604030504040204" pitchFamily="34" charset="0"/>
                  </a:rPr>
                  <a:t>This model shows that higher voter registration and lower voter participation are associated with increased access to protected land areas. Speculatively, this may indicate that voter engagement (interacting with local officials and politics in ways other than voting) may impact local protected areas more so than just voter participation.</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0A96F6"/>
              </a:solidFill>
              <a:ln>
                <a:solidFill>
                  <a:srgbClr val="0A96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Confused person">
            <a:extLst>
              <a:ext uri="{FF2B5EF4-FFF2-40B4-BE49-F238E27FC236}">
                <a16:creationId xmlns:a16="http://schemas.microsoft.com/office/drawing/2014/main" id="{C30E4118-97F3-4DF2-B8AD-F62ACC0B21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8958" y="590604"/>
            <a:ext cx="610937" cy="610937"/>
          </a:xfrm>
          <a:prstGeom prst="rect">
            <a:avLst/>
          </a:prstGeom>
        </p:spPr>
      </p:pic>
      <p:pic>
        <p:nvPicPr>
          <p:cNvPr id="3" name="Picture 2" descr="A close up of a map&#10;&#10;Description automatically generated">
            <a:extLst>
              <a:ext uri="{FF2B5EF4-FFF2-40B4-BE49-F238E27FC236}">
                <a16:creationId xmlns:a16="http://schemas.microsoft.com/office/drawing/2014/main" id="{DA29D603-9708-4D4A-A22C-E4F239BFE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473" y="1933572"/>
            <a:ext cx="5733361" cy="2770769"/>
          </a:xfrm>
          <a:prstGeom prst="rect">
            <a:avLst/>
          </a:prstGeom>
        </p:spPr>
      </p:pic>
    </p:spTree>
    <p:extLst>
      <p:ext uri="{BB962C8B-B14F-4D97-AF65-F5344CB8AC3E}">
        <p14:creationId xmlns:p14="http://schemas.microsoft.com/office/powerpoint/2010/main" val="21077767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2358</TotalTime>
  <Words>903</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Agency FB</vt: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Lauren Paige Lawless</cp:lastModifiedBy>
  <cp:revision>74</cp:revision>
  <dcterms:created xsi:type="dcterms:W3CDTF">2017-08-30T08:36:23Z</dcterms:created>
  <dcterms:modified xsi:type="dcterms:W3CDTF">2019-09-10T22:22:59Z</dcterms:modified>
</cp:coreProperties>
</file>