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81"/>
  </p:normalViewPr>
  <p:slideViewPr>
    <p:cSldViewPr snapToGrid="0">
      <p:cViewPr varScale="1">
        <p:scale>
          <a:sx n="107" d="100"/>
          <a:sy n="10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F1BEF-286C-4E55-8F92-C28960275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4A6450E6-100D-4144-A53E-898EC4B11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Public opinion polling is an integral part of political campaigns:</a:t>
          </a:r>
        </a:p>
      </dgm:t>
    </dgm:pt>
    <dgm:pt modelId="{92B47ECE-9261-4171-9EC1-EE292F0B912E}" type="parTrans" cxnId="{9D099533-2DE1-4DF6-82CC-3667F40A5CBE}">
      <dgm:prSet/>
      <dgm:spPr/>
      <dgm:t>
        <a:bodyPr/>
        <a:lstStyle/>
        <a:p>
          <a:endParaRPr lang="en-US"/>
        </a:p>
      </dgm:t>
    </dgm:pt>
    <dgm:pt modelId="{2F3B3456-5487-4C81-BDA5-EACE8DA22DA4}" type="sibTrans" cxnId="{9D099533-2DE1-4DF6-82CC-3667F40A5CBE}">
      <dgm:prSet/>
      <dgm:spPr/>
      <dgm:t>
        <a:bodyPr/>
        <a:lstStyle/>
        <a:p>
          <a:endParaRPr lang="en-US"/>
        </a:p>
      </dgm:t>
    </dgm:pt>
    <dgm:pt modelId="{E103AB8B-6783-4B45-A420-10D1157851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Gauges voter sentiment/support</a:t>
          </a:r>
        </a:p>
      </dgm:t>
    </dgm:pt>
    <dgm:pt modelId="{D83B32C1-45E6-4BCA-84E1-27B1D6C3C0F4}" type="parTrans" cxnId="{84814BEB-1509-40DD-BA8D-71485C83DC26}">
      <dgm:prSet/>
      <dgm:spPr/>
      <dgm:t>
        <a:bodyPr/>
        <a:lstStyle/>
        <a:p>
          <a:endParaRPr lang="en-US"/>
        </a:p>
      </dgm:t>
    </dgm:pt>
    <dgm:pt modelId="{749CA165-A1B3-4B89-8579-E39B8501141E}" type="sibTrans" cxnId="{84814BEB-1509-40DD-BA8D-71485C83DC26}">
      <dgm:prSet/>
      <dgm:spPr/>
      <dgm:t>
        <a:bodyPr/>
        <a:lstStyle/>
        <a:p>
          <a:endParaRPr lang="en-US"/>
        </a:p>
      </dgm:t>
    </dgm:pt>
    <dgm:pt modelId="{A7521FD8-8BFB-4CBE-A473-1E7D5EA7C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Predicts turnout</a:t>
          </a:r>
        </a:p>
      </dgm:t>
    </dgm:pt>
    <dgm:pt modelId="{6D4EB4C6-27AD-4265-A7D5-E2E8BDFA0989}" type="parTrans" cxnId="{17DB2689-8430-42E7-AEEE-FDEFDC7B74CC}">
      <dgm:prSet/>
      <dgm:spPr/>
      <dgm:t>
        <a:bodyPr/>
        <a:lstStyle/>
        <a:p>
          <a:endParaRPr lang="en-US"/>
        </a:p>
      </dgm:t>
    </dgm:pt>
    <dgm:pt modelId="{55D5B905-270C-4DE3-8333-59A03504A1E5}" type="sibTrans" cxnId="{17DB2689-8430-42E7-AEEE-FDEFDC7B74CC}">
      <dgm:prSet/>
      <dgm:spPr/>
      <dgm:t>
        <a:bodyPr/>
        <a:lstStyle/>
        <a:p>
          <a:endParaRPr lang="en-US"/>
        </a:p>
      </dgm:t>
    </dgm:pt>
    <dgm:pt modelId="{D9458641-B4B2-4C63-ACEF-0880BF784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Becoming more expensive</a:t>
          </a:r>
        </a:p>
      </dgm:t>
    </dgm:pt>
    <dgm:pt modelId="{E4F75113-4FC4-4647-A2F3-C318CD111726}" type="parTrans" cxnId="{BF46A01C-5430-4DA5-864D-A0A812F8C6F1}">
      <dgm:prSet/>
      <dgm:spPr/>
      <dgm:t>
        <a:bodyPr/>
        <a:lstStyle/>
        <a:p>
          <a:endParaRPr lang="en-US"/>
        </a:p>
      </dgm:t>
    </dgm:pt>
    <dgm:pt modelId="{37531829-51C7-45BA-854A-1CD3430D837B}" type="sibTrans" cxnId="{BF46A01C-5430-4DA5-864D-A0A812F8C6F1}">
      <dgm:prSet/>
      <dgm:spPr/>
      <dgm:t>
        <a:bodyPr/>
        <a:lstStyle/>
        <a:p>
          <a:endParaRPr lang="en-US"/>
        </a:p>
      </dgm:t>
    </dgm:pt>
    <dgm:pt modelId="{3D16ABEF-94AE-46E5-AA1A-24054A3CC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23520321-D013-4E01-A777-4E4A08D45BE9}" type="parTrans" cxnId="{F64FD5E6-B030-4648-AC86-1B1B85BCEF21}">
      <dgm:prSet/>
      <dgm:spPr/>
      <dgm:t>
        <a:bodyPr/>
        <a:lstStyle/>
        <a:p>
          <a:endParaRPr lang="en-US"/>
        </a:p>
      </dgm:t>
    </dgm:pt>
    <dgm:pt modelId="{9ACA2DE8-01AB-48B6-A64A-EF32CA78AD90}" type="sibTrans" cxnId="{F64FD5E6-B030-4648-AC86-1B1B85BCEF21}">
      <dgm:prSet/>
      <dgm:spPr/>
      <dgm:t>
        <a:bodyPr/>
        <a:lstStyle/>
        <a:p>
          <a:endParaRPr lang="en-US"/>
        </a:p>
      </dgm:t>
    </dgm:pt>
    <dgm:pt modelId="{E5EE0C54-CA19-444C-BED4-20024B698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efficient polling without sacrificing accuracy</a:t>
          </a:r>
        </a:p>
      </dgm:t>
    </dgm:pt>
    <dgm:pt modelId="{2FDAB791-BA24-4A8B-9FA8-94D483F5B916}" type="parTrans" cxnId="{6AC03DBF-203B-40EF-A15E-21DA231138C4}">
      <dgm:prSet/>
      <dgm:spPr/>
      <dgm:t>
        <a:bodyPr/>
        <a:lstStyle/>
        <a:p>
          <a:endParaRPr lang="en-US"/>
        </a:p>
      </dgm:t>
    </dgm:pt>
    <dgm:pt modelId="{EA2D0BEB-027B-4F4E-BD6E-D69BBD4988D6}" type="sibTrans" cxnId="{6AC03DBF-203B-40EF-A15E-21DA231138C4}">
      <dgm:prSet/>
      <dgm:spPr/>
      <dgm:t>
        <a:bodyPr/>
        <a:lstStyle/>
        <a:p>
          <a:endParaRPr lang="en-US"/>
        </a:p>
      </dgm:t>
    </dgm:pt>
    <dgm:pt modelId="{26E971A0-0C1D-49DD-B684-1BCF20777A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Driving question:</a:t>
          </a:r>
        </a:p>
      </dgm:t>
    </dgm:pt>
    <dgm:pt modelId="{48CE29C0-8ED9-414E-9974-8082235421ED}" type="parTrans" cxnId="{81FBBC09-6226-44C9-93F0-78613D1E2ABD}">
      <dgm:prSet/>
      <dgm:spPr/>
      <dgm:t>
        <a:bodyPr/>
        <a:lstStyle/>
        <a:p>
          <a:endParaRPr lang="en-US"/>
        </a:p>
      </dgm:t>
    </dgm:pt>
    <dgm:pt modelId="{3388A48B-C1D5-4F3E-9D0D-0E8895752381}" type="sibTrans" cxnId="{81FBBC09-6226-44C9-93F0-78613D1E2ABD}">
      <dgm:prSet/>
      <dgm:spPr/>
      <dgm:t>
        <a:bodyPr/>
        <a:lstStyle/>
        <a:p>
          <a:endParaRPr lang="en-US"/>
        </a:p>
      </dgm:t>
    </dgm:pt>
    <dgm:pt modelId="{0A30236D-3438-4B9D-A532-BEFFD5EB3A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individual attributes are predictively valuable without being “too” personal?</a:t>
          </a:r>
        </a:p>
      </dgm:t>
    </dgm:pt>
    <dgm:pt modelId="{E60775C6-9DC9-4A2A-A1AD-1DE206100CC3}" type="parTrans" cxnId="{E57B4B5E-8189-4FDD-9240-F2A8253DF5AD}">
      <dgm:prSet/>
      <dgm:spPr/>
      <dgm:t>
        <a:bodyPr/>
        <a:lstStyle/>
        <a:p>
          <a:endParaRPr lang="en-US"/>
        </a:p>
      </dgm:t>
    </dgm:pt>
    <dgm:pt modelId="{98BB5D7B-E4B5-4574-94FE-57F5764FDBA3}" type="sibTrans" cxnId="{E57B4B5E-8189-4FDD-9240-F2A8253DF5AD}">
      <dgm:prSet/>
      <dgm:spPr/>
      <dgm:t>
        <a:bodyPr/>
        <a:lstStyle/>
        <a:p>
          <a:endParaRPr lang="en-US"/>
        </a:p>
      </dgm:t>
    </dgm:pt>
    <dgm:pt modelId="{7894AFF5-1215-4C71-82E3-1524AE3920C2}" type="pres">
      <dgm:prSet presAssocID="{463F1BEF-286C-4E55-8F92-C28960275023}" presName="root" presStyleCnt="0">
        <dgm:presLayoutVars>
          <dgm:dir/>
          <dgm:resizeHandles val="exact"/>
        </dgm:presLayoutVars>
      </dgm:prSet>
      <dgm:spPr/>
    </dgm:pt>
    <dgm:pt modelId="{9F92336F-0109-4AAF-B1FE-D0787050904B}" type="pres">
      <dgm:prSet presAssocID="{4A6450E6-100D-4144-A53E-898EC4B11C71}" presName="compNode" presStyleCnt="0"/>
      <dgm:spPr/>
    </dgm:pt>
    <dgm:pt modelId="{8EB60220-24D7-4537-8DFE-02DBC50E06D6}" type="pres">
      <dgm:prSet presAssocID="{4A6450E6-100D-4144-A53E-898EC4B11C71}" presName="bgRect" presStyleLbl="bgShp" presStyleIdx="0" presStyleCnt="3"/>
      <dgm:spPr/>
    </dgm:pt>
    <dgm:pt modelId="{85DAF33B-FE05-455E-878C-C873AFAF14DA}" type="pres">
      <dgm:prSet presAssocID="{4A6450E6-100D-4144-A53E-898EC4B11C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AD166D0-9ED7-478D-A714-255FF986E05E}" type="pres">
      <dgm:prSet presAssocID="{4A6450E6-100D-4144-A53E-898EC4B11C71}" presName="spaceRect" presStyleCnt="0"/>
      <dgm:spPr/>
    </dgm:pt>
    <dgm:pt modelId="{E6B32B0C-81D4-4F04-BA79-00C2B59CE85E}" type="pres">
      <dgm:prSet presAssocID="{4A6450E6-100D-4144-A53E-898EC4B11C71}" presName="parTx" presStyleLbl="revTx" presStyleIdx="0" presStyleCnt="6">
        <dgm:presLayoutVars>
          <dgm:chMax val="0"/>
          <dgm:chPref val="0"/>
        </dgm:presLayoutVars>
      </dgm:prSet>
      <dgm:spPr/>
    </dgm:pt>
    <dgm:pt modelId="{7197BA4B-5E41-472B-A255-296877EEFC87}" type="pres">
      <dgm:prSet presAssocID="{4A6450E6-100D-4144-A53E-898EC4B11C71}" presName="desTx" presStyleLbl="revTx" presStyleIdx="1" presStyleCnt="6">
        <dgm:presLayoutVars/>
      </dgm:prSet>
      <dgm:spPr/>
    </dgm:pt>
    <dgm:pt modelId="{0C151E06-D7EA-4706-8DC4-F6B23C15410C}" type="pres">
      <dgm:prSet presAssocID="{2F3B3456-5487-4C81-BDA5-EACE8DA22DA4}" presName="sibTrans" presStyleCnt="0"/>
      <dgm:spPr/>
    </dgm:pt>
    <dgm:pt modelId="{43A054AB-5A5C-4E9A-9B3E-8543A64B8426}" type="pres">
      <dgm:prSet presAssocID="{3D16ABEF-94AE-46E5-AA1A-24054A3CC116}" presName="compNode" presStyleCnt="0"/>
      <dgm:spPr/>
    </dgm:pt>
    <dgm:pt modelId="{BEA4D83D-4DDD-41C2-85BF-F27897F50F48}" type="pres">
      <dgm:prSet presAssocID="{3D16ABEF-94AE-46E5-AA1A-24054A3CC116}" presName="bgRect" presStyleLbl="bgShp" presStyleIdx="1" presStyleCnt="3"/>
      <dgm:spPr/>
    </dgm:pt>
    <dgm:pt modelId="{37E38B24-EE5D-4986-86DF-D219C97BC979}" type="pres">
      <dgm:prSet presAssocID="{3D16ABEF-94AE-46E5-AA1A-24054A3CC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F0241B8-8C86-45A7-A55E-747EC72F26B7}" type="pres">
      <dgm:prSet presAssocID="{3D16ABEF-94AE-46E5-AA1A-24054A3CC116}" presName="spaceRect" presStyleCnt="0"/>
      <dgm:spPr/>
    </dgm:pt>
    <dgm:pt modelId="{D8058666-DA0E-49FD-9181-772310D0F073}" type="pres">
      <dgm:prSet presAssocID="{3D16ABEF-94AE-46E5-AA1A-24054A3CC116}" presName="parTx" presStyleLbl="revTx" presStyleIdx="2" presStyleCnt="6">
        <dgm:presLayoutVars>
          <dgm:chMax val="0"/>
          <dgm:chPref val="0"/>
        </dgm:presLayoutVars>
      </dgm:prSet>
      <dgm:spPr/>
    </dgm:pt>
    <dgm:pt modelId="{65718B7A-9FB2-4AFF-9B0D-7D467F365FAB}" type="pres">
      <dgm:prSet presAssocID="{3D16ABEF-94AE-46E5-AA1A-24054A3CC116}" presName="desTx" presStyleLbl="revTx" presStyleIdx="3" presStyleCnt="6">
        <dgm:presLayoutVars/>
      </dgm:prSet>
      <dgm:spPr/>
    </dgm:pt>
    <dgm:pt modelId="{23C99561-BFE4-4353-BC1F-E242AEA0FC75}" type="pres">
      <dgm:prSet presAssocID="{9ACA2DE8-01AB-48B6-A64A-EF32CA78AD90}" presName="sibTrans" presStyleCnt="0"/>
      <dgm:spPr/>
    </dgm:pt>
    <dgm:pt modelId="{B3CBC8C5-1828-4C3D-9A13-DA5427AB4775}" type="pres">
      <dgm:prSet presAssocID="{26E971A0-0C1D-49DD-B684-1BCF20777A26}" presName="compNode" presStyleCnt="0"/>
      <dgm:spPr/>
    </dgm:pt>
    <dgm:pt modelId="{0C1CA4E9-80EB-45DE-BCFB-AC51522BD218}" type="pres">
      <dgm:prSet presAssocID="{26E971A0-0C1D-49DD-B684-1BCF20777A26}" presName="bgRect" presStyleLbl="bgShp" presStyleIdx="2" presStyleCnt="3"/>
      <dgm:spPr/>
    </dgm:pt>
    <dgm:pt modelId="{E846D3ED-0F01-4685-A889-A80A7ADE6484}" type="pres">
      <dgm:prSet presAssocID="{26E971A0-0C1D-49DD-B684-1BCF20777A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1939C0-A512-4308-B8BF-B01153B7BE45}" type="pres">
      <dgm:prSet presAssocID="{26E971A0-0C1D-49DD-B684-1BCF20777A26}" presName="spaceRect" presStyleCnt="0"/>
      <dgm:spPr/>
    </dgm:pt>
    <dgm:pt modelId="{7DC9BE41-BECA-4F46-961C-DA4CE0F182FE}" type="pres">
      <dgm:prSet presAssocID="{26E971A0-0C1D-49DD-B684-1BCF20777A26}" presName="parTx" presStyleLbl="revTx" presStyleIdx="4" presStyleCnt="6">
        <dgm:presLayoutVars>
          <dgm:chMax val="0"/>
          <dgm:chPref val="0"/>
        </dgm:presLayoutVars>
      </dgm:prSet>
      <dgm:spPr/>
    </dgm:pt>
    <dgm:pt modelId="{48415CAE-6180-41BB-8B0C-BF5290535F26}" type="pres">
      <dgm:prSet presAssocID="{26E971A0-0C1D-49DD-B684-1BCF20777A26}" presName="desTx" presStyleLbl="revTx" presStyleIdx="5" presStyleCnt="6">
        <dgm:presLayoutVars/>
      </dgm:prSet>
      <dgm:spPr/>
    </dgm:pt>
  </dgm:ptLst>
  <dgm:cxnLst>
    <dgm:cxn modelId="{81FBBC09-6226-44C9-93F0-78613D1E2ABD}" srcId="{463F1BEF-286C-4E55-8F92-C28960275023}" destId="{26E971A0-0C1D-49DD-B684-1BCF20777A26}" srcOrd="2" destOrd="0" parTransId="{48CE29C0-8ED9-414E-9974-8082235421ED}" sibTransId="{3388A48B-C1D5-4F3E-9D0D-0E8895752381}"/>
    <dgm:cxn modelId="{6CB33511-DB68-4445-BF36-E0881FF18FEF}" type="presOf" srcId="{26E971A0-0C1D-49DD-B684-1BCF20777A26}" destId="{7DC9BE41-BECA-4F46-961C-DA4CE0F182FE}" srcOrd="0" destOrd="0" presId="urn:microsoft.com/office/officeart/2018/2/layout/IconVerticalSolidList"/>
    <dgm:cxn modelId="{51DF4217-6378-44EC-AB75-A884EAB6E68A}" type="presOf" srcId="{463F1BEF-286C-4E55-8F92-C28960275023}" destId="{7894AFF5-1215-4C71-82E3-1524AE3920C2}" srcOrd="0" destOrd="0" presId="urn:microsoft.com/office/officeart/2018/2/layout/IconVerticalSolidList"/>
    <dgm:cxn modelId="{BF46A01C-5430-4DA5-864D-A0A812F8C6F1}" srcId="{4A6450E6-100D-4144-A53E-898EC4B11C71}" destId="{D9458641-B4B2-4C63-ACEF-0880BF784B60}" srcOrd="2" destOrd="0" parTransId="{E4F75113-4FC4-4647-A2F3-C318CD111726}" sibTransId="{37531829-51C7-45BA-854A-1CD3430D837B}"/>
    <dgm:cxn modelId="{2D07DD30-D28E-41D5-B178-36E866E85984}" type="presOf" srcId="{3D16ABEF-94AE-46E5-AA1A-24054A3CC116}" destId="{D8058666-DA0E-49FD-9181-772310D0F073}" srcOrd="0" destOrd="0" presId="urn:microsoft.com/office/officeart/2018/2/layout/IconVerticalSolidList"/>
    <dgm:cxn modelId="{9D099533-2DE1-4DF6-82CC-3667F40A5CBE}" srcId="{463F1BEF-286C-4E55-8F92-C28960275023}" destId="{4A6450E6-100D-4144-A53E-898EC4B11C71}" srcOrd="0" destOrd="0" parTransId="{92B47ECE-9261-4171-9EC1-EE292F0B912E}" sibTransId="{2F3B3456-5487-4C81-BDA5-EACE8DA22DA4}"/>
    <dgm:cxn modelId="{C6FB7E41-981E-4AE5-8CAA-A0298F243F04}" type="presOf" srcId="{E103AB8B-6783-4B45-A420-10D115785171}" destId="{7197BA4B-5E41-472B-A255-296877EEFC87}" srcOrd="0" destOrd="0" presId="urn:microsoft.com/office/officeart/2018/2/layout/IconVerticalSolidList"/>
    <dgm:cxn modelId="{E57B4B5E-8189-4FDD-9240-F2A8253DF5AD}" srcId="{26E971A0-0C1D-49DD-B684-1BCF20777A26}" destId="{0A30236D-3438-4B9D-A532-BEFFD5EB3A47}" srcOrd="0" destOrd="0" parTransId="{E60775C6-9DC9-4A2A-A1AD-1DE206100CC3}" sibTransId="{98BB5D7B-E4B5-4574-94FE-57F5764FDBA3}"/>
    <dgm:cxn modelId="{17DB2689-8430-42E7-AEEE-FDEFDC7B74CC}" srcId="{4A6450E6-100D-4144-A53E-898EC4B11C71}" destId="{A7521FD8-8BFB-4CBE-A473-1E7D5EA7CDD9}" srcOrd="1" destOrd="0" parTransId="{6D4EB4C6-27AD-4265-A7D5-E2E8BDFA0989}" sibTransId="{55D5B905-270C-4DE3-8333-59A03504A1E5}"/>
    <dgm:cxn modelId="{551F3AA5-29BA-4F6F-B931-DE68C89D8A07}" type="presOf" srcId="{4A6450E6-100D-4144-A53E-898EC4B11C71}" destId="{E6B32B0C-81D4-4F04-BA79-00C2B59CE85E}" srcOrd="0" destOrd="0" presId="urn:microsoft.com/office/officeart/2018/2/layout/IconVerticalSolidList"/>
    <dgm:cxn modelId="{6AC03DBF-203B-40EF-A15E-21DA231138C4}" srcId="{3D16ABEF-94AE-46E5-AA1A-24054A3CC116}" destId="{E5EE0C54-CA19-444C-BED4-20024B6984DF}" srcOrd="0" destOrd="0" parTransId="{2FDAB791-BA24-4A8B-9FA8-94D483F5B916}" sibTransId="{EA2D0BEB-027B-4F4E-BD6E-D69BBD4988D6}"/>
    <dgm:cxn modelId="{8720D7D0-6C61-48F8-A48E-74B025B08A74}" type="presOf" srcId="{E5EE0C54-CA19-444C-BED4-20024B6984DF}" destId="{65718B7A-9FB2-4AFF-9B0D-7D467F365FAB}" srcOrd="0" destOrd="0" presId="urn:microsoft.com/office/officeart/2018/2/layout/IconVerticalSolidList"/>
    <dgm:cxn modelId="{4EA4B8D3-6873-43B5-A753-1D7E098352ED}" type="presOf" srcId="{D9458641-B4B2-4C63-ACEF-0880BF784B60}" destId="{7197BA4B-5E41-472B-A255-296877EEFC87}" srcOrd="0" destOrd="2" presId="urn:microsoft.com/office/officeart/2018/2/layout/IconVerticalSolidList"/>
    <dgm:cxn modelId="{8201B8E5-E4D4-496C-8947-8B248BAB24E1}" type="presOf" srcId="{A7521FD8-8BFB-4CBE-A473-1E7D5EA7CDD9}" destId="{7197BA4B-5E41-472B-A255-296877EEFC87}" srcOrd="0" destOrd="1" presId="urn:microsoft.com/office/officeart/2018/2/layout/IconVerticalSolidList"/>
    <dgm:cxn modelId="{F64FD5E6-B030-4648-AC86-1B1B85BCEF21}" srcId="{463F1BEF-286C-4E55-8F92-C28960275023}" destId="{3D16ABEF-94AE-46E5-AA1A-24054A3CC116}" srcOrd="1" destOrd="0" parTransId="{23520321-D013-4E01-A777-4E4A08D45BE9}" sibTransId="{9ACA2DE8-01AB-48B6-A64A-EF32CA78AD90}"/>
    <dgm:cxn modelId="{84814BEB-1509-40DD-BA8D-71485C83DC26}" srcId="{4A6450E6-100D-4144-A53E-898EC4B11C71}" destId="{E103AB8B-6783-4B45-A420-10D115785171}" srcOrd="0" destOrd="0" parTransId="{D83B32C1-45E6-4BCA-84E1-27B1D6C3C0F4}" sibTransId="{749CA165-A1B3-4B89-8579-E39B8501141E}"/>
    <dgm:cxn modelId="{3ED22BF5-9B4D-45E4-BF7A-B514C47F76AC}" type="presOf" srcId="{0A30236D-3438-4B9D-A532-BEFFD5EB3A47}" destId="{48415CAE-6180-41BB-8B0C-BF5290535F26}" srcOrd="0" destOrd="0" presId="urn:microsoft.com/office/officeart/2018/2/layout/IconVerticalSolidList"/>
    <dgm:cxn modelId="{78A650FB-A785-4E01-9426-537957038C94}" type="presParOf" srcId="{7894AFF5-1215-4C71-82E3-1524AE3920C2}" destId="{9F92336F-0109-4AAF-B1FE-D0787050904B}" srcOrd="0" destOrd="0" presId="urn:microsoft.com/office/officeart/2018/2/layout/IconVerticalSolidList"/>
    <dgm:cxn modelId="{CDFFED92-7F2C-4DFE-9DFA-96E12CE06CE9}" type="presParOf" srcId="{9F92336F-0109-4AAF-B1FE-D0787050904B}" destId="{8EB60220-24D7-4537-8DFE-02DBC50E06D6}" srcOrd="0" destOrd="0" presId="urn:microsoft.com/office/officeart/2018/2/layout/IconVerticalSolidList"/>
    <dgm:cxn modelId="{C46B2B0E-27B5-486C-B214-E41C797CC746}" type="presParOf" srcId="{9F92336F-0109-4AAF-B1FE-D0787050904B}" destId="{85DAF33B-FE05-455E-878C-C873AFAF14DA}" srcOrd="1" destOrd="0" presId="urn:microsoft.com/office/officeart/2018/2/layout/IconVerticalSolidList"/>
    <dgm:cxn modelId="{0AB5B771-E39E-4697-A533-BBBFE1CCB847}" type="presParOf" srcId="{9F92336F-0109-4AAF-B1FE-D0787050904B}" destId="{CAD166D0-9ED7-478D-A714-255FF986E05E}" srcOrd="2" destOrd="0" presId="urn:microsoft.com/office/officeart/2018/2/layout/IconVerticalSolidList"/>
    <dgm:cxn modelId="{794805E8-B4A1-41A3-B090-D42E12C5A7A8}" type="presParOf" srcId="{9F92336F-0109-4AAF-B1FE-D0787050904B}" destId="{E6B32B0C-81D4-4F04-BA79-00C2B59CE85E}" srcOrd="3" destOrd="0" presId="urn:microsoft.com/office/officeart/2018/2/layout/IconVerticalSolidList"/>
    <dgm:cxn modelId="{732C705F-752D-4B2E-9014-EFBDB2078D93}" type="presParOf" srcId="{9F92336F-0109-4AAF-B1FE-D0787050904B}" destId="{7197BA4B-5E41-472B-A255-296877EEFC87}" srcOrd="4" destOrd="0" presId="urn:microsoft.com/office/officeart/2018/2/layout/IconVerticalSolidList"/>
    <dgm:cxn modelId="{0392CF84-CE97-4237-85EA-E9CFDEB85081}" type="presParOf" srcId="{7894AFF5-1215-4C71-82E3-1524AE3920C2}" destId="{0C151E06-D7EA-4706-8DC4-F6B23C15410C}" srcOrd="1" destOrd="0" presId="urn:microsoft.com/office/officeart/2018/2/layout/IconVerticalSolidList"/>
    <dgm:cxn modelId="{CD1302A8-571F-45E7-8BCB-84F25A7FB6AB}" type="presParOf" srcId="{7894AFF5-1215-4C71-82E3-1524AE3920C2}" destId="{43A054AB-5A5C-4E9A-9B3E-8543A64B8426}" srcOrd="2" destOrd="0" presId="urn:microsoft.com/office/officeart/2018/2/layout/IconVerticalSolidList"/>
    <dgm:cxn modelId="{5136A878-EB09-49D8-9BA6-957DD867CDC0}" type="presParOf" srcId="{43A054AB-5A5C-4E9A-9B3E-8543A64B8426}" destId="{BEA4D83D-4DDD-41C2-85BF-F27897F50F48}" srcOrd="0" destOrd="0" presId="urn:microsoft.com/office/officeart/2018/2/layout/IconVerticalSolidList"/>
    <dgm:cxn modelId="{4B7FCF53-A964-4EA1-A71B-AC89FCBB80F3}" type="presParOf" srcId="{43A054AB-5A5C-4E9A-9B3E-8543A64B8426}" destId="{37E38B24-EE5D-4986-86DF-D219C97BC979}" srcOrd="1" destOrd="0" presId="urn:microsoft.com/office/officeart/2018/2/layout/IconVerticalSolidList"/>
    <dgm:cxn modelId="{BB8BB1FC-5082-408F-AFB7-6A7E3CA9B55F}" type="presParOf" srcId="{43A054AB-5A5C-4E9A-9B3E-8543A64B8426}" destId="{1F0241B8-8C86-45A7-A55E-747EC72F26B7}" srcOrd="2" destOrd="0" presId="urn:microsoft.com/office/officeart/2018/2/layout/IconVerticalSolidList"/>
    <dgm:cxn modelId="{F1000856-9E0A-45AC-B3A2-61F17A1CB270}" type="presParOf" srcId="{43A054AB-5A5C-4E9A-9B3E-8543A64B8426}" destId="{D8058666-DA0E-49FD-9181-772310D0F073}" srcOrd="3" destOrd="0" presId="urn:microsoft.com/office/officeart/2018/2/layout/IconVerticalSolidList"/>
    <dgm:cxn modelId="{9B42019F-BEC3-44B0-A343-1CFF7B46E997}" type="presParOf" srcId="{43A054AB-5A5C-4E9A-9B3E-8543A64B8426}" destId="{65718B7A-9FB2-4AFF-9B0D-7D467F365FAB}" srcOrd="4" destOrd="0" presId="urn:microsoft.com/office/officeart/2018/2/layout/IconVerticalSolidList"/>
    <dgm:cxn modelId="{D0C6F630-F3BE-4173-9A8D-C754666F71F8}" type="presParOf" srcId="{7894AFF5-1215-4C71-82E3-1524AE3920C2}" destId="{23C99561-BFE4-4353-BC1F-E242AEA0FC75}" srcOrd="3" destOrd="0" presId="urn:microsoft.com/office/officeart/2018/2/layout/IconVerticalSolidList"/>
    <dgm:cxn modelId="{714FF2F9-5B54-4186-BD5E-39978F8C06D5}" type="presParOf" srcId="{7894AFF5-1215-4C71-82E3-1524AE3920C2}" destId="{B3CBC8C5-1828-4C3D-9A13-DA5427AB4775}" srcOrd="4" destOrd="0" presId="urn:microsoft.com/office/officeart/2018/2/layout/IconVerticalSolidList"/>
    <dgm:cxn modelId="{8297BDBF-3562-4B95-B105-BE695ED312F7}" type="presParOf" srcId="{B3CBC8C5-1828-4C3D-9A13-DA5427AB4775}" destId="{0C1CA4E9-80EB-45DE-BCFB-AC51522BD218}" srcOrd="0" destOrd="0" presId="urn:microsoft.com/office/officeart/2018/2/layout/IconVerticalSolidList"/>
    <dgm:cxn modelId="{196956B3-58EB-48E3-8A13-9166D8F21749}" type="presParOf" srcId="{B3CBC8C5-1828-4C3D-9A13-DA5427AB4775}" destId="{E846D3ED-0F01-4685-A889-A80A7ADE6484}" srcOrd="1" destOrd="0" presId="urn:microsoft.com/office/officeart/2018/2/layout/IconVerticalSolidList"/>
    <dgm:cxn modelId="{9224CFCA-6649-493F-81FB-1914BE80299A}" type="presParOf" srcId="{B3CBC8C5-1828-4C3D-9A13-DA5427AB4775}" destId="{541939C0-A512-4308-B8BF-B01153B7BE45}" srcOrd="2" destOrd="0" presId="urn:microsoft.com/office/officeart/2018/2/layout/IconVerticalSolidList"/>
    <dgm:cxn modelId="{A2E9BCE6-D26A-4826-8A9D-84A72CBCD7D1}" type="presParOf" srcId="{B3CBC8C5-1828-4C3D-9A13-DA5427AB4775}" destId="{7DC9BE41-BECA-4F46-961C-DA4CE0F182FE}" srcOrd="3" destOrd="0" presId="urn:microsoft.com/office/officeart/2018/2/layout/IconVerticalSolidList"/>
    <dgm:cxn modelId="{D50F83E1-53DF-4A27-87ED-DD9C7FC7B286}" type="presParOf" srcId="{B3CBC8C5-1828-4C3D-9A13-DA5427AB4775}" destId="{48415CAE-6180-41BB-8B0C-BF5290535F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0220-24D7-4537-8DFE-02DBC50E06D6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AF33B-FE05-455E-878C-C873AFAF14DA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32B0C-81D4-4F04-BA79-00C2B59CE85E}">
      <dsp:nvSpPr>
        <dsp:cNvPr id="0" name=""/>
        <dsp:cNvSpPr/>
      </dsp:nvSpPr>
      <dsp:spPr>
        <a:xfrm>
          <a:off x="1213522" y="449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Public opinion polling is an integral part of political campaigns:</a:t>
          </a:r>
        </a:p>
      </dsp:txBody>
      <dsp:txXfrm>
        <a:off x="1213522" y="449"/>
        <a:ext cx="4963477" cy="1050668"/>
      </dsp:txXfrm>
    </dsp:sp>
    <dsp:sp modelId="{7197BA4B-5E41-472B-A255-296877EEFC87}">
      <dsp:nvSpPr>
        <dsp:cNvPr id="0" name=""/>
        <dsp:cNvSpPr/>
      </dsp:nvSpPr>
      <dsp:spPr>
        <a:xfrm>
          <a:off x="6176999" y="449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Gauges voter sentiment/support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Predicts turnout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Becoming more expensive</a:t>
          </a:r>
        </a:p>
      </dsp:txBody>
      <dsp:txXfrm>
        <a:off x="6176999" y="449"/>
        <a:ext cx="4852950" cy="1050668"/>
      </dsp:txXfrm>
    </dsp:sp>
    <dsp:sp modelId="{BEA4D83D-4DDD-41C2-85BF-F27897F50F48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38B24-EE5D-4986-86DF-D219C97BC979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58666-DA0E-49FD-9181-772310D0F073}">
      <dsp:nvSpPr>
        <dsp:cNvPr id="0" name=""/>
        <dsp:cNvSpPr/>
      </dsp:nvSpPr>
      <dsp:spPr>
        <a:xfrm>
          <a:off x="1213522" y="1313784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Goal:</a:t>
          </a:r>
        </a:p>
      </dsp:txBody>
      <dsp:txXfrm>
        <a:off x="1213522" y="1313784"/>
        <a:ext cx="4963477" cy="1050668"/>
      </dsp:txXfrm>
    </dsp:sp>
    <dsp:sp modelId="{65718B7A-9FB2-4AFF-9B0D-7D467F365FAB}">
      <dsp:nvSpPr>
        <dsp:cNvPr id="0" name=""/>
        <dsp:cNvSpPr/>
      </dsp:nvSpPr>
      <dsp:spPr>
        <a:xfrm>
          <a:off x="6176999" y="1313784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efficient polling without sacrificing accuracy</a:t>
          </a:r>
        </a:p>
      </dsp:txBody>
      <dsp:txXfrm>
        <a:off x="6176999" y="1313784"/>
        <a:ext cx="4852950" cy="1050668"/>
      </dsp:txXfrm>
    </dsp:sp>
    <dsp:sp modelId="{0C1CA4E9-80EB-45DE-BCFB-AC51522BD218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6D3ED-0F01-4685-A889-A80A7ADE6484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9BE41-BECA-4F46-961C-DA4CE0F182FE}">
      <dsp:nvSpPr>
        <dsp:cNvPr id="0" name=""/>
        <dsp:cNvSpPr/>
      </dsp:nvSpPr>
      <dsp:spPr>
        <a:xfrm>
          <a:off x="1213522" y="2627120"/>
          <a:ext cx="496347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Driving question:</a:t>
          </a:r>
        </a:p>
      </dsp:txBody>
      <dsp:txXfrm>
        <a:off x="1213522" y="2627120"/>
        <a:ext cx="4963477" cy="1050668"/>
      </dsp:txXfrm>
    </dsp:sp>
    <dsp:sp modelId="{48415CAE-6180-41BB-8B0C-BF5290535F26}">
      <dsp:nvSpPr>
        <dsp:cNvPr id="0" name=""/>
        <dsp:cNvSpPr/>
      </dsp:nvSpPr>
      <dsp:spPr>
        <a:xfrm>
          <a:off x="6176999" y="2627120"/>
          <a:ext cx="4852950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individual attributes are predictively valuable without being “too” personal?</a:t>
          </a:r>
        </a:p>
      </dsp:txBody>
      <dsp:txXfrm>
        <a:off x="6176999" y="2627120"/>
        <a:ext cx="4852950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B0D0-4486-401A-A9DA-3C0248DE731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ADBE-A3F7-4355-9958-BE81BE44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ADBE-A3F7-4355-9958-BE81BE44C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ADBE-A3F7-4355-9958-BE81BE44C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A7E95-03AD-4BF4-9010-5612310D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Predicting Voting Behavior for a generic ballot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F9AD0-28ED-41D5-A957-90CC6513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Lauren Lawless | IST 707: Data Analytics | December 9, 2019</a:t>
            </a:r>
          </a:p>
        </p:txBody>
      </p:sp>
    </p:spTree>
    <p:extLst>
      <p:ext uri="{BB962C8B-B14F-4D97-AF65-F5344CB8AC3E}">
        <p14:creationId xmlns:p14="http://schemas.microsoft.com/office/powerpoint/2010/main" val="23684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F596-D597-4238-BB2D-B88BAA84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B75BF-EE71-4C4A-B3A9-8A1F244F8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75714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4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B4E39-924B-4BC8-AC76-746A7ED5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90B43-9EBB-4FD4-8CF0-4FE1A0925435}"/>
              </a:ext>
            </a:extLst>
          </p:cNvPr>
          <p:cNvSpPr txBox="1">
            <a:spLocks/>
          </p:cNvSpPr>
          <p:nvPr/>
        </p:nvSpPr>
        <p:spPr>
          <a:xfrm>
            <a:off x="841854" y="801062"/>
            <a:ext cx="6108179" cy="524973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/>
              <a:t>Originally 220 variables </a:t>
            </a:r>
            <a:r>
              <a:rPr lang="en-US" sz="1500" dirty="0">
                <a:sym typeface="Wingdings" panose="05000000000000000000" pitchFamily="2" charset="2"/>
              </a:rPr>
              <a:t> 66-variable “full information” set  22-variable “partial information” set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ym typeface="Wingdings" panose="05000000000000000000" pitchFamily="2" charset="2"/>
              </a:rPr>
              <a:t>7,043 individuals from all 50 states: 2/3 training, 1/3 testing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ym typeface="Wingdings" panose="05000000000000000000" pitchFamily="2" charset="2"/>
              </a:rPr>
              <a:t>Attributes included: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Opinions on politics and government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E.g., role of government, importance of party control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Opinions on politicians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E.g., candidate favorability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Opinions on parties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E.g., party favorability, party registration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Opinions on issues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E.g., abortion, gun control, immigration, economic equality, climate, ideology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Voting history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E.g., 2014, 2016, 2020 preferred candidate, first time voting in 2018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Personal traits and behaviors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E.g., sex, marital status, sexual orientation, church attendance/religion, union membership, gun ownership, veteran status, citizenship status, location type</a:t>
            </a:r>
          </a:p>
        </p:txBody>
      </p:sp>
    </p:spTree>
    <p:extLst>
      <p:ext uri="{BB962C8B-B14F-4D97-AF65-F5344CB8AC3E}">
        <p14:creationId xmlns:p14="http://schemas.microsoft.com/office/powerpoint/2010/main" val="147642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8E23-4C50-4E86-8997-7CE5357C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F99F9E-A754-48A1-8165-457B4B22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" y="23251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02BEEF-DED8-4ABF-9A43-05D4B5218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29663"/>
              </p:ext>
            </p:extLst>
          </p:nvPr>
        </p:nvGraphicFramePr>
        <p:xfrm>
          <a:off x="1142214" y="1970214"/>
          <a:ext cx="9907572" cy="4658255"/>
        </p:xfrm>
        <a:graphic>
          <a:graphicData uri="http://schemas.openxmlformats.org/drawingml/2006/table">
            <a:tbl>
              <a:tblPr/>
              <a:tblGrid>
                <a:gridCol w="1222397">
                  <a:extLst>
                    <a:ext uri="{9D8B030D-6E8A-4147-A177-3AD203B41FA5}">
                      <a16:colId xmlns:a16="http://schemas.microsoft.com/office/drawing/2014/main" val="2531487067"/>
                    </a:ext>
                  </a:extLst>
                </a:gridCol>
                <a:gridCol w="785513">
                  <a:extLst>
                    <a:ext uri="{9D8B030D-6E8A-4147-A177-3AD203B41FA5}">
                      <a16:colId xmlns:a16="http://schemas.microsoft.com/office/drawing/2014/main" val="3807148759"/>
                    </a:ext>
                  </a:extLst>
                </a:gridCol>
                <a:gridCol w="869933">
                  <a:extLst>
                    <a:ext uri="{9D8B030D-6E8A-4147-A177-3AD203B41FA5}">
                      <a16:colId xmlns:a16="http://schemas.microsoft.com/office/drawing/2014/main" val="2756606150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328879629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1159377462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711145265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1791752924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560921890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1419299355"/>
                    </a:ext>
                  </a:extLst>
                </a:gridCol>
                <a:gridCol w="1004247">
                  <a:extLst>
                    <a:ext uri="{9D8B030D-6E8A-4147-A177-3AD203B41FA5}">
                      <a16:colId xmlns:a16="http://schemas.microsoft.com/office/drawing/2014/main" val="1981595213"/>
                    </a:ext>
                  </a:extLst>
                </a:gridCol>
              </a:tblGrid>
              <a:tr h="203298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Democrat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Republican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04855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13207"/>
                  </a:ext>
                </a:extLst>
              </a:tr>
              <a:tr h="2032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0.8859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695250"/>
                  </a:ext>
                </a:extLst>
              </a:tr>
              <a:tr h="203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Selected*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0.8590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0.9359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0.8902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60924"/>
                  </a:ext>
                </a:extLst>
              </a:tr>
              <a:tr h="203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0.8390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0.8532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43129"/>
                  </a:ext>
                </a:extLst>
              </a:tr>
              <a:tr h="2032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4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0.8756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91663"/>
                  </a:ext>
                </a:extLst>
              </a:tr>
              <a:tr h="203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0.7649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0.9122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393641"/>
                  </a:ext>
                </a:extLst>
              </a:tr>
              <a:tr h="2032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6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0.8365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45936"/>
                  </a:ext>
                </a:extLst>
              </a:tr>
              <a:tr h="203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0.8339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20026"/>
                  </a:ext>
                </a:extLst>
              </a:tr>
              <a:tr h="2032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8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0.8445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922422"/>
                  </a:ext>
                </a:extLst>
              </a:tr>
              <a:tr h="203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9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0.6001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76236"/>
                  </a:ext>
                </a:extLst>
              </a:tr>
              <a:tr h="36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10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0.8445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0.8249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17264"/>
                  </a:ext>
                </a:extLst>
              </a:tr>
              <a:tr h="274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11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0.7828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0.8151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0.2192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230261"/>
                  </a:ext>
                </a:extLst>
              </a:tr>
              <a:tr h="364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12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0.8365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0.4000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78968"/>
                  </a:ext>
                </a:extLst>
              </a:tr>
              <a:tr h="3640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13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0.8454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0.8979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0.8979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0.9004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0.8582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0.2408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0.3129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50015"/>
                  </a:ext>
                </a:extLst>
              </a:tr>
              <a:tr h="36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14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0.8203</a:t>
                      </a:r>
                    </a:p>
                  </a:txBody>
                  <a:tcPr marL="8802" marR="8802" marT="88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0.8816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0.1937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0.2925</a:t>
                      </a:r>
                    </a:p>
                  </a:txBody>
                  <a:tcPr marL="8802" marR="8802" marT="880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26274"/>
                  </a:ext>
                </a:extLst>
              </a:tr>
              <a:tr h="1529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Selected attributes not yet excluding TRACK and IDEO</a:t>
                      </a: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17072"/>
                  </a:ext>
                </a:extLst>
              </a:tr>
              <a:tr h="1529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models except accuracies below 0.8</a:t>
                      </a: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51937"/>
                  </a:ext>
                </a:extLst>
              </a:tr>
              <a:tr h="1529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models except accuracies below 0.8 or using all attributes</a:t>
                      </a: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2" marR="8802" marT="88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7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99DB-F876-46C9-A41B-E8F8AC15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52177"/>
            <a:ext cx="11029616" cy="566738"/>
          </a:xfrm>
        </p:spPr>
        <p:txBody>
          <a:bodyPr/>
          <a:lstStyle/>
          <a:p>
            <a:r>
              <a:rPr lang="en-US" dirty="0"/>
              <a:t>Model 3 Decision Tree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D05683B-6084-40E2-A9B6-D661CD9671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24" t="3897" r="24" b="2867"/>
          <a:stretch/>
        </p:blipFill>
        <p:spPr>
          <a:xfrm>
            <a:off x="1519308" y="667360"/>
            <a:ext cx="9153383" cy="5284817"/>
          </a:xfrm>
        </p:spPr>
      </p:pic>
    </p:spTree>
    <p:extLst>
      <p:ext uri="{BB962C8B-B14F-4D97-AF65-F5344CB8AC3E}">
        <p14:creationId xmlns:p14="http://schemas.microsoft.com/office/powerpoint/2010/main" val="356210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75FF3-F29F-41D8-B06F-DD129DE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C24A4-1904-409A-9931-D26A835E4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3A3E-0117-4A85-938D-2E1F15AB26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Campaigns able to focus on efficient individual voter targeting and resource allocation</a:t>
            </a:r>
          </a:p>
          <a:p>
            <a:r>
              <a:rPr lang="en-US" dirty="0"/>
              <a:t>Obama 2012 used this type of voter-level modeling to much success on the campaign trail</a:t>
            </a:r>
          </a:p>
          <a:p>
            <a:r>
              <a:rPr lang="en-US" dirty="0"/>
              <a:t>Campaigns able to predict accurate margins in the time leading up to an 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4DAB51-4D0E-43AD-B17D-012E97D9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4EA097-24B7-49B5-B8BA-D457ADE04E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Generic ballot method may not be applicable for broadly appealing or unappealing candidates</a:t>
            </a:r>
          </a:p>
          <a:p>
            <a:pPr lvl="1"/>
            <a:r>
              <a:rPr lang="en-US" dirty="0"/>
              <a:t>2019 KY gubernatorial election</a:t>
            </a:r>
          </a:p>
          <a:p>
            <a:pPr lvl="2"/>
            <a:r>
              <a:rPr lang="en-US" dirty="0"/>
              <a:t>The Democratic candidate won even though the elections for AG, Sec. State, Treasurer, Auditor, and Ag Commissioner all went to Republican candidates</a:t>
            </a:r>
          </a:p>
          <a:p>
            <a:pPr lvl="2"/>
            <a:r>
              <a:rPr lang="en-US" dirty="0"/>
              <a:t>Likely because of Bevin’s unpopularity</a:t>
            </a:r>
          </a:p>
          <a:p>
            <a:r>
              <a:rPr lang="en-US" dirty="0"/>
              <a:t>Campaigns likely have way more data than is publicly available</a:t>
            </a:r>
          </a:p>
        </p:txBody>
      </p:sp>
    </p:spTree>
    <p:extLst>
      <p:ext uri="{BB962C8B-B14F-4D97-AF65-F5344CB8AC3E}">
        <p14:creationId xmlns:p14="http://schemas.microsoft.com/office/powerpoint/2010/main" val="205563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87F8E7-D305-4E05-939C-82B01BB1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E572A95-FACA-40A2-BBB0-CE93A2E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Ballotpedia. (2018, November). Margin of victory analysis for the 2018 congressional elections. Retrieved from Ballotpedia: https://</a:t>
            </a:r>
            <a:r>
              <a:rPr lang="en-US" sz="1700" dirty="0" err="1"/>
              <a:t>ballotpedia.org</a:t>
            </a:r>
            <a:r>
              <a:rPr lang="en-US" sz="1700" dirty="0"/>
              <a:t>/Margin_of_victory_analysis_for_the_2018_congressional_elections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Issenberg, S. (2012, December 19). How Obama’s Team Used Big Data to Rally Voters. Retrieved from Technology Review: https://</a:t>
            </a:r>
            <a:r>
              <a:rPr lang="en-US" sz="1700" dirty="0" err="1"/>
              <a:t>www.technologyreview.com</a:t>
            </a:r>
            <a:r>
              <a:rPr lang="en-US" sz="1700" dirty="0"/>
              <a:t>/s/509026/how-</a:t>
            </a:r>
            <a:r>
              <a:rPr lang="en-US" sz="1700" dirty="0" err="1"/>
              <a:t>obamas</a:t>
            </a:r>
            <a:r>
              <a:rPr lang="en-US" sz="1700" dirty="0"/>
              <a:t>-team-used-big-data-to-rally-voters/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Kennedy, C., &amp; </a:t>
            </a:r>
            <a:r>
              <a:rPr lang="en-US" sz="1700" dirty="0" err="1"/>
              <a:t>Hartig</a:t>
            </a:r>
            <a:r>
              <a:rPr lang="en-US" sz="1700" dirty="0"/>
              <a:t>, H. (2019, February 27). Response rates in telephone surveys have resumed their decline. Retrieved from Pew Research Center: https://</a:t>
            </a:r>
            <a:r>
              <a:rPr lang="en-US" sz="1700" dirty="0" err="1"/>
              <a:t>www.pewresearch.org</a:t>
            </a:r>
            <a:r>
              <a:rPr lang="en-US" sz="1700" dirty="0"/>
              <a:t>/fact-tank/2019/02/27/response-rates-in-telephone-surveys-have-resumed-their-decline/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NORC at the University of Chicago. (2019, May). AP </a:t>
            </a:r>
            <a:r>
              <a:rPr lang="en-US" sz="1700" dirty="0" err="1"/>
              <a:t>VoteCast</a:t>
            </a:r>
            <a:r>
              <a:rPr lang="en-US" sz="1700" dirty="0"/>
              <a:t> 2018 Public Use File Codebook. Retrieved from </a:t>
            </a:r>
            <a:r>
              <a:rPr lang="en-US" sz="1700" dirty="0" err="1"/>
              <a:t>data.world</a:t>
            </a:r>
            <a:r>
              <a:rPr lang="en-US" sz="1700" dirty="0"/>
              <a:t>: https://</a:t>
            </a:r>
            <a:r>
              <a:rPr lang="en-US" sz="1700" dirty="0" err="1"/>
              <a:t>data.world</a:t>
            </a:r>
            <a:r>
              <a:rPr lang="en-US" sz="1700" dirty="0"/>
              <a:t>/</a:t>
            </a:r>
            <a:r>
              <a:rPr lang="en-US" sz="1700" dirty="0" err="1"/>
              <a:t>apnorc</a:t>
            </a:r>
            <a:r>
              <a:rPr lang="en-US" sz="1700" dirty="0"/>
              <a:t>/ap-</a:t>
            </a:r>
            <a:r>
              <a:rPr lang="en-US" sz="1700" dirty="0" err="1"/>
              <a:t>votecast</a:t>
            </a:r>
            <a:r>
              <a:rPr lang="en-US" sz="1700" dirty="0"/>
              <a:t>-public-use-file/workspace/</a:t>
            </a:r>
            <a:r>
              <a:rPr lang="en-US" sz="1700" dirty="0" err="1"/>
              <a:t>file?filename</a:t>
            </a:r>
            <a:r>
              <a:rPr lang="en-US" sz="1700" dirty="0"/>
              <a:t>=</a:t>
            </a:r>
            <a:r>
              <a:rPr lang="en-US" sz="1700" dirty="0" err="1"/>
              <a:t>VC_PUF_codebook_final.pdf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The New York Times. (2019, November 14). 2019 Kentucky General Election Results. Retrieved from The New York Times: https://</a:t>
            </a:r>
            <a:r>
              <a:rPr lang="en-US" sz="1700" dirty="0" err="1"/>
              <a:t>www.nytimes.com</a:t>
            </a:r>
            <a:r>
              <a:rPr lang="en-US" sz="1700" dirty="0"/>
              <a:t>/interactive/2019/11/05/us/elections/results-</a:t>
            </a:r>
            <a:r>
              <a:rPr lang="en-US" sz="1700" dirty="0" err="1"/>
              <a:t>kentucky</a:t>
            </a:r>
            <a:r>
              <a:rPr lang="en-US" sz="1700" dirty="0"/>
              <a:t>-general-</a:t>
            </a:r>
            <a:r>
              <a:rPr lang="en-US" sz="1700" dirty="0" err="1"/>
              <a:t>elections.html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857284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764</Words>
  <Application>Microsoft Macintosh PowerPoint</Application>
  <PresentationFormat>Widescreen</PresentationFormat>
  <Paragraphs>197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Predicting Voting Behavior for a generic ballot</vt:lpstr>
      <vt:lpstr>Background</vt:lpstr>
      <vt:lpstr>Data</vt:lpstr>
      <vt:lpstr>Models</vt:lpstr>
      <vt:lpstr>Model 3 Decision Tree</vt:lpstr>
      <vt:lpstr>Implications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Voting Behavior for a generic ballot</dc:title>
  <dc:creator>Lawless, Lauren</dc:creator>
  <cp:lastModifiedBy>Lauren Paige Lawless</cp:lastModifiedBy>
  <cp:revision>2</cp:revision>
  <dcterms:created xsi:type="dcterms:W3CDTF">2019-12-05T16:50:17Z</dcterms:created>
  <dcterms:modified xsi:type="dcterms:W3CDTF">2019-12-08T15:42:26Z</dcterms:modified>
</cp:coreProperties>
</file>