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4"/>
  </p:sldMasterIdLst>
  <p:notesMasterIdLst>
    <p:notesMasterId r:id="rId27"/>
  </p:notesMasterIdLst>
  <p:sldIdLst>
    <p:sldId id="256" r:id="rId5"/>
    <p:sldId id="283" r:id="rId6"/>
    <p:sldId id="284" r:id="rId7"/>
    <p:sldId id="285" r:id="rId8"/>
    <p:sldId id="263" r:id="rId9"/>
    <p:sldId id="276" r:id="rId10"/>
    <p:sldId id="277" r:id="rId11"/>
    <p:sldId id="288" r:id="rId12"/>
    <p:sldId id="281" r:id="rId13"/>
    <p:sldId id="271" r:id="rId14"/>
    <p:sldId id="290" r:id="rId15"/>
    <p:sldId id="272" r:id="rId16"/>
    <p:sldId id="261" r:id="rId17"/>
    <p:sldId id="264" r:id="rId18"/>
    <p:sldId id="262" r:id="rId19"/>
    <p:sldId id="273" r:id="rId20"/>
    <p:sldId id="286" r:id="rId21"/>
    <p:sldId id="287" r:id="rId22"/>
    <p:sldId id="278" r:id="rId23"/>
    <p:sldId id="289" r:id="rId24"/>
    <p:sldId id="279" r:id="rId25"/>
    <p:sldId id="282"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89742" autoAdjust="0"/>
  </p:normalViewPr>
  <p:slideViewPr>
    <p:cSldViewPr snapToGrid="0">
      <p:cViewPr varScale="1">
        <p:scale>
          <a:sx n="67" d="100"/>
          <a:sy n="67" d="100"/>
        </p:scale>
        <p:origin x="192"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b="1" dirty="0">
                <a:solidFill>
                  <a:schemeClr val="tx1"/>
                </a:solidFill>
              </a:rPr>
              <a:t>Figure 1</a:t>
            </a:r>
            <a:r>
              <a:rPr lang="en-US" dirty="0">
                <a:solidFill>
                  <a:schemeClr val="tx1"/>
                </a:solidFill>
              </a:rPr>
              <a:t>: Selected Geographies'</a:t>
            </a:r>
            <a:r>
              <a:rPr lang="en-US" baseline="0" dirty="0">
                <a:solidFill>
                  <a:schemeClr val="tx1"/>
                </a:solidFill>
              </a:rPr>
              <a:t> Demographic Disparities between State and Gifted and Talented Student Populations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Comparison!$B$1:$B$2</c:f>
              <c:strCache>
                <c:ptCount val="2"/>
                <c:pt idx="0">
                  <c:v>White, non-Hispanic or Latinx</c:v>
                </c:pt>
                <c:pt idx="1">
                  <c:v>State</c:v>
                </c:pt>
              </c:strCache>
            </c:strRef>
          </c:tx>
          <c:spPr>
            <a:solidFill>
              <a:schemeClr val="accent1">
                <a:lumMod val="40000"/>
                <a:lumOff val="60000"/>
              </a:schemeClr>
            </a:solidFill>
            <a:ln>
              <a:noFill/>
            </a:ln>
            <a:effectLst/>
          </c:spPr>
          <c:invertIfNegative val="0"/>
          <c:dLbls>
            <c:delete val="1"/>
          </c:dLbls>
          <c:cat>
            <c:strRef>
              <c:f>Comparison!$A$3:$A$25</c:f>
              <c:strCache>
                <c:ptCount val="5"/>
                <c:pt idx="0">
                  <c:v>Arkansas</c:v>
                </c:pt>
                <c:pt idx="1">
                  <c:v>Mississippi</c:v>
                </c:pt>
                <c:pt idx="2">
                  <c:v>New York City</c:v>
                </c:pt>
                <c:pt idx="3">
                  <c:v>Texas</c:v>
                </c:pt>
                <c:pt idx="4">
                  <c:v>Virginia</c:v>
                </c:pt>
              </c:strCache>
              <c:extLst/>
            </c:strRef>
          </c:cat>
          <c:val>
            <c:numRef>
              <c:f>Comparison!$B$3:$B$25</c:f>
              <c:numCache>
                <c:formatCode>0.0%</c:formatCode>
                <c:ptCount val="5"/>
                <c:pt idx="0">
                  <c:v>0.72199999999999998</c:v>
                </c:pt>
                <c:pt idx="1">
                  <c:v>0.56499999999999995</c:v>
                </c:pt>
                <c:pt idx="2">
                  <c:v>0.32100000000000001</c:v>
                </c:pt>
                <c:pt idx="3">
                  <c:v>0.41499999999999998</c:v>
                </c:pt>
                <c:pt idx="4">
                  <c:v>0.61499999999999999</c:v>
                </c:pt>
              </c:numCache>
              <c:extLst/>
            </c:numRef>
          </c:val>
          <c:extLst>
            <c:ext xmlns:c16="http://schemas.microsoft.com/office/drawing/2014/chart" uri="{C3380CC4-5D6E-409C-BE32-E72D297353CC}">
              <c16:uniqueId val="{00000000-27A9-954A-90A6-9E8DA4628494}"/>
            </c:ext>
          </c:extLst>
        </c:ser>
        <c:ser>
          <c:idx val="1"/>
          <c:order val="1"/>
          <c:tx>
            <c:strRef>
              <c:f>Comparison!$C$1:$C$2</c:f>
              <c:strCache>
                <c:ptCount val="2"/>
                <c:pt idx="0">
                  <c:v>White, non-Hispanic or Latinx</c:v>
                </c:pt>
                <c:pt idx="1">
                  <c:v>G&amp;T</c:v>
                </c:pt>
              </c:strCache>
            </c:strRef>
          </c:tx>
          <c:spPr>
            <a:solidFill>
              <a:schemeClr val="accent1"/>
            </a:solidFill>
            <a:ln>
              <a:noFill/>
            </a:ln>
            <a:effectLst/>
          </c:spPr>
          <c:invertIfNegative val="0"/>
          <c:dLbls>
            <c:delete val="1"/>
          </c:dLbls>
          <c:cat>
            <c:strRef>
              <c:f>Comparison!$A$3:$A$25</c:f>
              <c:strCache>
                <c:ptCount val="5"/>
                <c:pt idx="0">
                  <c:v>Arkansas</c:v>
                </c:pt>
                <c:pt idx="1">
                  <c:v>Mississippi</c:v>
                </c:pt>
                <c:pt idx="2">
                  <c:v>New York City</c:v>
                </c:pt>
                <c:pt idx="3">
                  <c:v>Texas</c:v>
                </c:pt>
                <c:pt idx="4">
                  <c:v>Virginia</c:v>
                </c:pt>
              </c:strCache>
              <c:extLst/>
            </c:strRef>
          </c:cat>
          <c:val>
            <c:numRef>
              <c:f>Comparison!$C$3:$C$25</c:f>
              <c:numCache>
                <c:formatCode>0.0%</c:formatCode>
                <c:ptCount val="5"/>
                <c:pt idx="0">
                  <c:v>0.72230000000000005</c:v>
                </c:pt>
                <c:pt idx="1">
                  <c:v>0.71</c:v>
                </c:pt>
                <c:pt idx="2">
                  <c:v>0.36353276353276354</c:v>
                </c:pt>
                <c:pt idx="3">
                  <c:v>0.40799999999999997</c:v>
                </c:pt>
                <c:pt idx="4">
                  <c:v>0.64300000000000002</c:v>
                </c:pt>
              </c:numCache>
              <c:extLst/>
            </c:numRef>
          </c:val>
          <c:extLst>
            <c:ext xmlns:c16="http://schemas.microsoft.com/office/drawing/2014/chart" uri="{C3380CC4-5D6E-409C-BE32-E72D297353CC}">
              <c16:uniqueId val="{00000001-27A9-954A-90A6-9E8DA4628494}"/>
            </c:ext>
          </c:extLst>
        </c:ser>
        <c:ser>
          <c:idx val="3"/>
          <c:order val="2"/>
          <c:tx>
            <c:strRef>
              <c:f>Comparison!$E$1:$E$2</c:f>
              <c:strCache>
                <c:ptCount val="2"/>
                <c:pt idx="0">
                  <c:v>Asian</c:v>
                </c:pt>
                <c:pt idx="1">
                  <c:v>State</c:v>
                </c:pt>
              </c:strCache>
            </c:strRef>
          </c:tx>
          <c:spPr>
            <a:solidFill>
              <a:schemeClr val="accent3">
                <a:lumMod val="40000"/>
                <a:lumOff val="60000"/>
              </a:schemeClr>
            </a:solidFill>
            <a:ln>
              <a:noFill/>
            </a:ln>
            <a:effectLst/>
          </c:spPr>
          <c:invertIfNegative val="0"/>
          <c:dLbls>
            <c:delete val="1"/>
          </c:dLbls>
          <c:cat>
            <c:strRef>
              <c:f>Comparison!$A$3:$A$25</c:f>
              <c:strCache>
                <c:ptCount val="5"/>
                <c:pt idx="0">
                  <c:v>Arkansas</c:v>
                </c:pt>
                <c:pt idx="1">
                  <c:v>Mississippi</c:v>
                </c:pt>
                <c:pt idx="2">
                  <c:v>New York City</c:v>
                </c:pt>
                <c:pt idx="3">
                  <c:v>Texas</c:v>
                </c:pt>
                <c:pt idx="4">
                  <c:v>Virginia</c:v>
                </c:pt>
              </c:strCache>
              <c:extLst/>
            </c:strRef>
          </c:cat>
          <c:val>
            <c:numRef>
              <c:f>Comparison!$E$3:$E$25</c:f>
              <c:numCache>
                <c:formatCode>0.0%</c:formatCode>
                <c:ptCount val="5"/>
                <c:pt idx="0">
                  <c:v>1.7000000000000001E-2</c:v>
                </c:pt>
                <c:pt idx="1">
                  <c:v>1.0999999999999999E-2</c:v>
                </c:pt>
                <c:pt idx="2">
                  <c:v>0.14000000000000001</c:v>
                </c:pt>
                <c:pt idx="3">
                  <c:v>5.1999999999999998E-2</c:v>
                </c:pt>
                <c:pt idx="4">
                  <c:v>6.9000000000000006E-2</c:v>
                </c:pt>
              </c:numCache>
              <c:extLst/>
            </c:numRef>
          </c:val>
          <c:extLst>
            <c:ext xmlns:c16="http://schemas.microsoft.com/office/drawing/2014/chart" uri="{C3380CC4-5D6E-409C-BE32-E72D297353CC}">
              <c16:uniqueId val="{00000002-27A9-954A-90A6-9E8DA4628494}"/>
            </c:ext>
          </c:extLst>
        </c:ser>
        <c:ser>
          <c:idx val="4"/>
          <c:order val="3"/>
          <c:tx>
            <c:strRef>
              <c:f>Comparison!$F$1:$F$2</c:f>
              <c:strCache>
                <c:ptCount val="2"/>
                <c:pt idx="0">
                  <c:v>Asian</c:v>
                </c:pt>
                <c:pt idx="1">
                  <c:v>G&amp;T</c:v>
                </c:pt>
              </c:strCache>
            </c:strRef>
          </c:tx>
          <c:spPr>
            <a:solidFill>
              <a:schemeClr val="accent3"/>
            </a:solidFill>
            <a:ln>
              <a:noFill/>
            </a:ln>
            <a:effectLst/>
          </c:spPr>
          <c:invertIfNegative val="0"/>
          <c:dLbls>
            <c:delete val="1"/>
          </c:dLbls>
          <c:cat>
            <c:strRef>
              <c:f>Comparison!$A$3:$A$25</c:f>
              <c:strCache>
                <c:ptCount val="5"/>
                <c:pt idx="0">
                  <c:v>Arkansas</c:v>
                </c:pt>
                <c:pt idx="1">
                  <c:v>Mississippi</c:v>
                </c:pt>
                <c:pt idx="2">
                  <c:v>New York City</c:v>
                </c:pt>
                <c:pt idx="3">
                  <c:v>Texas</c:v>
                </c:pt>
                <c:pt idx="4">
                  <c:v>Virginia</c:v>
                </c:pt>
              </c:strCache>
              <c:extLst/>
            </c:strRef>
          </c:cat>
          <c:val>
            <c:numRef>
              <c:f>Comparison!$F$3:$F$25</c:f>
              <c:numCache>
                <c:formatCode>0.0%</c:formatCode>
                <c:ptCount val="5"/>
                <c:pt idx="0">
                  <c:v>2.35E-2</c:v>
                </c:pt>
                <c:pt idx="1">
                  <c:v>0.02</c:v>
                </c:pt>
                <c:pt idx="2">
                  <c:v>0.3622665400443178</c:v>
                </c:pt>
                <c:pt idx="3">
                  <c:v>8.8999999999999996E-2</c:v>
                </c:pt>
                <c:pt idx="4">
                  <c:v>0.11899999999999999</c:v>
                </c:pt>
              </c:numCache>
              <c:extLst/>
            </c:numRef>
          </c:val>
          <c:extLst>
            <c:ext xmlns:c16="http://schemas.microsoft.com/office/drawing/2014/chart" uri="{C3380CC4-5D6E-409C-BE32-E72D297353CC}">
              <c16:uniqueId val="{00000003-27A9-954A-90A6-9E8DA4628494}"/>
            </c:ext>
          </c:extLst>
        </c:ser>
        <c:ser>
          <c:idx val="7"/>
          <c:order val="4"/>
          <c:tx>
            <c:strRef>
              <c:f>Comparison!$H$1:$H$2</c:f>
              <c:strCache>
                <c:ptCount val="2"/>
                <c:pt idx="0">
                  <c:v>Hispanic or Latinx</c:v>
                </c:pt>
                <c:pt idx="1">
                  <c:v>State</c:v>
                </c:pt>
              </c:strCache>
            </c:strRef>
          </c:tx>
          <c:spPr>
            <a:solidFill>
              <a:schemeClr val="accent2">
                <a:lumMod val="40000"/>
                <a:lumOff val="60000"/>
              </a:schemeClr>
            </a:solidFill>
            <a:ln>
              <a:noFill/>
            </a:ln>
            <a:effectLst/>
          </c:spPr>
          <c:invertIfNegative val="0"/>
          <c:dLbls>
            <c:delete val="1"/>
          </c:dLbls>
          <c:cat>
            <c:strRef>
              <c:f>Comparison!$A$3:$A$25</c:f>
              <c:strCache>
                <c:ptCount val="5"/>
                <c:pt idx="0">
                  <c:v>Arkansas</c:v>
                </c:pt>
                <c:pt idx="1">
                  <c:v>Mississippi</c:v>
                </c:pt>
                <c:pt idx="2">
                  <c:v>New York City</c:v>
                </c:pt>
                <c:pt idx="3">
                  <c:v>Texas</c:v>
                </c:pt>
                <c:pt idx="4">
                  <c:v>Virginia</c:v>
                </c:pt>
              </c:strCache>
              <c:extLst/>
            </c:strRef>
          </c:cat>
          <c:val>
            <c:numRef>
              <c:f>Comparison!$H$3:$H$25</c:f>
              <c:numCache>
                <c:formatCode>0.0%</c:formatCode>
                <c:ptCount val="5"/>
                <c:pt idx="0">
                  <c:v>7.6999999999999999E-2</c:v>
                </c:pt>
                <c:pt idx="1">
                  <c:v>3.4000000000000002E-2</c:v>
                </c:pt>
                <c:pt idx="2">
                  <c:v>0.29099999999999998</c:v>
                </c:pt>
                <c:pt idx="3">
                  <c:v>0.39600000000000002</c:v>
                </c:pt>
                <c:pt idx="4">
                  <c:v>9.6000000000000002E-2</c:v>
                </c:pt>
              </c:numCache>
              <c:extLst/>
            </c:numRef>
          </c:val>
          <c:extLst>
            <c:ext xmlns:c16="http://schemas.microsoft.com/office/drawing/2014/chart" uri="{C3380CC4-5D6E-409C-BE32-E72D297353CC}">
              <c16:uniqueId val="{00000004-27A9-954A-90A6-9E8DA4628494}"/>
            </c:ext>
          </c:extLst>
        </c:ser>
        <c:ser>
          <c:idx val="8"/>
          <c:order val="5"/>
          <c:tx>
            <c:strRef>
              <c:f>Comparison!$I$1:$I$2</c:f>
              <c:strCache>
                <c:ptCount val="2"/>
                <c:pt idx="0">
                  <c:v>Hispanic or Latinx</c:v>
                </c:pt>
                <c:pt idx="1">
                  <c:v>G&amp;T</c:v>
                </c:pt>
              </c:strCache>
            </c:strRef>
          </c:tx>
          <c:spPr>
            <a:solidFill>
              <a:schemeClr val="accent2"/>
            </a:solidFill>
            <a:ln>
              <a:noFill/>
            </a:ln>
            <a:effectLst/>
          </c:spPr>
          <c:invertIfNegative val="0"/>
          <c:dLbls>
            <c:delete val="1"/>
          </c:dLbls>
          <c:cat>
            <c:strRef>
              <c:f>Comparison!$A$3:$A$25</c:f>
              <c:strCache>
                <c:ptCount val="5"/>
                <c:pt idx="0">
                  <c:v>Arkansas</c:v>
                </c:pt>
                <c:pt idx="1">
                  <c:v>Mississippi</c:v>
                </c:pt>
                <c:pt idx="2">
                  <c:v>New York City</c:v>
                </c:pt>
                <c:pt idx="3">
                  <c:v>Texas</c:v>
                </c:pt>
                <c:pt idx="4">
                  <c:v>Virginia</c:v>
                </c:pt>
              </c:strCache>
              <c:extLst/>
            </c:strRef>
          </c:cat>
          <c:val>
            <c:numRef>
              <c:f>Comparison!$I$3:$I$25</c:f>
              <c:numCache>
                <c:formatCode>0.0%</c:formatCode>
                <c:ptCount val="5"/>
                <c:pt idx="0">
                  <c:v>6.4399999999999999E-2</c:v>
                </c:pt>
                <c:pt idx="1">
                  <c:v>0.02</c:v>
                </c:pt>
                <c:pt idx="2">
                  <c:v>0.11332700221589111</c:v>
                </c:pt>
                <c:pt idx="3">
                  <c:v>0.41</c:v>
                </c:pt>
                <c:pt idx="4">
                  <c:v>7.0999999999999994E-2</c:v>
                </c:pt>
              </c:numCache>
              <c:extLst/>
            </c:numRef>
          </c:val>
          <c:extLst>
            <c:ext xmlns:c16="http://schemas.microsoft.com/office/drawing/2014/chart" uri="{C3380CC4-5D6E-409C-BE32-E72D297353CC}">
              <c16:uniqueId val="{00000005-27A9-954A-90A6-9E8DA4628494}"/>
            </c:ext>
          </c:extLst>
        </c:ser>
        <c:ser>
          <c:idx val="10"/>
          <c:order val="6"/>
          <c:tx>
            <c:strRef>
              <c:f>Comparison!$K$1:$K$2</c:f>
              <c:strCache>
                <c:ptCount val="2"/>
                <c:pt idx="0">
                  <c:v>Black or African American</c:v>
                </c:pt>
                <c:pt idx="1">
                  <c:v>State</c:v>
                </c:pt>
              </c:strCache>
            </c:strRef>
          </c:tx>
          <c:spPr>
            <a:solidFill>
              <a:schemeClr val="accent6">
                <a:lumMod val="40000"/>
                <a:lumOff val="60000"/>
              </a:schemeClr>
            </a:solidFill>
            <a:ln>
              <a:noFill/>
            </a:ln>
            <a:effectLst/>
          </c:spPr>
          <c:invertIfNegative val="0"/>
          <c:dLbls>
            <c:delete val="1"/>
          </c:dLbls>
          <c:cat>
            <c:strRef>
              <c:f>Comparison!$A$3:$A$25</c:f>
              <c:strCache>
                <c:ptCount val="5"/>
                <c:pt idx="0">
                  <c:v>Arkansas</c:v>
                </c:pt>
                <c:pt idx="1">
                  <c:v>Mississippi</c:v>
                </c:pt>
                <c:pt idx="2">
                  <c:v>New York City</c:v>
                </c:pt>
                <c:pt idx="3">
                  <c:v>Texas</c:v>
                </c:pt>
                <c:pt idx="4">
                  <c:v>Virginia</c:v>
                </c:pt>
              </c:strCache>
              <c:extLst/>
            </c:strRef>
          </c:cat>
          <c:val>
            <c:numRef>
              <c:f>Comparison!$K$3:$K$25</c:f>
              <c:numCache>
                <c:formatCode>0.0%</c:formatCode>
                <c:ptCount val="5"/>
                <c:pt idx="0">
                  <c:v>0.157</c:v>
                </c:pt>
                <c:pt idx="1">
                  <c:v>0.378</c:v>
                </c:pt>
                <c:pt idx="2">
                  <c:v>0.24299999999999999</c:v>
                </c:pt>
                <c:pt idx="3">
                  <c:v>0.128</c:v>
                </c:pt>
                <c:pt idx="4">
                  <c:v>0.19900000000000001</c:v>
                </c:pt>
              </c:numCache>
              <c:extLst/>
            </c:numRef>
          </c:val>
          <c:extLst>
            <c:ext xmlns:c16="http://schemas.microsoft.com/office/drawing/2014/chart" uri="{C3380CC4-5D6E-409C-BE32-E72D297353CC}">
              <c16:uniqueId val="{00000006-27A9-954A-90A6-9E8DA4628494}"/>
            </c:ext>
          </c:extLst>
        </c:ser>
        <c:ser>
          <c:idx val="11"/>
          <c:order val="7"/>
          <c:tx>
            <c:strRef>
              <c:f>Comparison!$L$1:$L$2</c:f>
              <c:strCache>
                <c:ptCount val="2"/>
                <c:pt idx="0">
                  <c:v>Black or African American</c:v>
                </c:pt>
                <c:pt idx="1">
                  <c:v>G&amp;T</c:v>
                </c:pt>
              </c:strCache>
            </c:strRef>
          </c:tx>
          <c:spPr>
            <a:solidFill>
              <a:schemeClr val="accent6"/>
            </a:solidFill>
            <a:ln>
              <a:noFill/>
            </a:ln>
            <a:effectLst/>
          </c:spPr>
          <c:invertIfNegative val="0"/>
          <c:dLbls>
            <c:delete val="1"/>
          </c:dLbls>
          <c:cat>
            <c:strRef>
              <c:f>Comparison!$A$3:$A$25</c:f>
              <c:strCache>
                <c:ptCount val="5"/>
                <c:pt idx="0">
                  <c:v>Arkansas</c:v>
                </c:pt>
                <c:pt idx="1">
                  <c:v>Mississippi</c:v>
                </c:pt>
                <c:pt idx="2">
                  <c:v>New York City</c:v>
                </c:pt>
                <c:pt idx="3">
                  <c:v>Texas</c:v>
                </c:pt>
                <c:pt idx="4">
                  <c:v>Virginia</c:v>
                </c:pt>
              </c:strCache>
              <c:extLst/>
            </c:strRef>
          </c:cat>
          <c:val>
            <c:numRef>
              <c:f>Comparison!$L$3:$L$25</c:f>
              <c:numCache>
                <c:formatCode>0.0%</c:formatCode>
                <c:ptCount val="5"/>
                <c:pt idx="0">
                  <c:v>0.16539999999999999</c:v>
                </c:pt>
                <c:pt idx="1">
                  <c:v>0.25</c:v>
                </c:pt>
                <c:pt idx="2">
                  <c:v>0.11035137701804368</c:v>
                </c:pt>
                <c:pt idx="3">
                  <c:v>6.4000000000000001E-2</c:v>
                </c:pt>
                <c:pt idx="4">
                  <c:v>0.11</c:v>
                </c:pt>
              </c:numCache>
              <c:extLst/>
            </c:numRef>
          </c:val>
          <c:extLst>
            <c:ext xmlns:c16="http://schemas.microsoft.com/office/drawing/2014/chart" uri="{C3380CC4-5D6E-409C-BE32-E72D297353CC}">
              <c16:uniqueId val="{00000007-27A9-954A-90A6-9E8DA4628494}"/>
            </c:ext>
          </c:extLst>
        </c:ser>
        <c:dLbls>
          <c:showLegendKey val="0"/>
          <c:showVal val="1"/>
          <c:showCatName val="0"/>
          <c:showSerName val="0"/>
          <c:showPercent val="0"/>
          <c:showBubbleSize val="0"/>
        </c:dLbls>
        <c:gapWidth val="219"/>
        <c:overlap val="-27"/>
        <c:axId val="966626783"/>
        <c:axId val="963308959"/>
      </c:barChart>
      <c:catAx>
        <c:axId val="966626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63308959"/>
        <c:crosses val="autoZero"/>
        <c:auto val="1"/>
        <c:lblAlgn val="ctr"/>
        <c:lblOffset val="100"/>
        <c:noMultiLvlLbl val="0"/>
      </c:catAx>
      <c:valAx>
        <c:axId val="963308959"/>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66626783"/>
        <c:crosses val="autoZero"/>
        <c:crossBetween val="between"/>
      </c:valAx>
      <c:spPr>
        <a:noFill/>
        <a:ln>
          <a:noFill/>
        </a:ln>
        <a:effectLst/>
      </c:spPr>
    </c:plotArea>
    <c:legend>
      <c:legendPos val="t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b="1">
                <a:solidFill>
                  <a:schemeClr val="tx1"/>
                </a:solidFill>
              </a:rPr>
              <a:t>Figure 2</a:t>
            </a:r>
            <a:r>
              <a:rPr lang="en-US">
                <a:solidFill>
                  <a:schemeClr val="tx1"/>
                </a:solidFill>
              </a:rPr>
              <a:t>:</a:t>
            </a:r>
            <a:r>
              <a:rPr lang="en-US" baseline="0">
                <a:solidFill>
                  <a:schemeClr val="tx1"/>
                </a:solidFill>
              </a:rPr>
              <a:t> Virginia Gifted Student Demographic Disparities between Student and Gifted Student Populations</a:t>
            </a:r>
            <a:endParaRPr lang="en-US">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2"/>
          <c:order val="0"/>
          <c:tx>
            <c:strRef>
              <c:f>'Gifted demographics (2)'!$D$1</c:f>
              <c:strCache>
                <c:ptCount val="1"/>
                <c:pt idx="0">
                  <c:v>White</c:v>
                </c:pt>
              </c:strCache>
            </c:strRef>
          </c:tx>
          <c:spPr>
            <a:ln w="28575" cap="rnd">
              <a:solidFill>
                <a:schemeClr val="accent1"/>
              </a:solidFill>
              <a:round/>
            </a:ln>
            <a:effectLst/>
          </c:spPr>
          <c:marker>
            <c:symbol val="none"/>
          </c:marker>
          <c:cat>
            <c:strRef>
              <c:f>'Gifted demographics (2)'!$A$2:$A$8</c:f>
              <c:strCache>
                <c:ptCount val="7"/>
                <c:pt idx="0">
                  <c:v>2010-2011</c:v>
                </c:pt>
                <c:pt idx="1">
                  <c:v>2011-2012</c:v>
                </c:pt>
                <c:pt idx="2">
                  <c:v>2012-2013</c:v>
                </c:pt>
                <c:pt idx="3">
                  <c:v>2013-2014</c:v>
                </c:pt>
                <c:pt idx="4">
                  <c:v>2014-2015</c:v>
                </c:pt>
                <c:pt idx="5">
                  <c:v>2015-2016</c:v>
                </c:pt>
                <c:pt idx="6">
                  <c:v>2016-2017</c:v>
                </c:pt>
              </c:strCache>
            </c:strRef>
          </c:cat>
          <c:val>
            <c:numRef>
              <c:f>'Gifted demographics (2)'!$D$2:$D$8</c:f>
              <c:numCache>
                <c:formatCode>0.0%</c:formatCode>
                <c:ptCount val="7"/>
                <c:pt idx="0">
                  <c:v>0.1569063857451671</c:v>
                </c:pt>
                <c:pt idx="1">
                  <c:v>0.16445874902903401</c:v>
                </c:pt>
                <c:pt idx="2">
                  <c:v>0.16057904770725548</c:v>
                </c:pt>
                <c:pt idx="3">
                  <c:v>0.23241793434269237</c:v>
                </c:pt>
                <c:pt idx="4">
                  <c:v>0.24276000425386832</c:v>
                </c:pt>
                <c:pt idx="5">
                  <c:v>0.24849145873605102</c:v>
                </c:pt>
                <c:pt idx="6">
                  <c:v>0.24135035479491271</c:v>
                </c:pt>
              </c:numCache>
            </c:numRef>
          </c:val>
          <c:smooth val="0"/>
          <c:extLst>
            <c:ext xmlns:c16="http://schemas.microsoft.com/office/drawing/2014/chart" uri="{C3380CC4-5D6E-409C-BE32-E72D297353CC}">
              <c16:uniqueId val="{00000000-16AC-4CE7-AF83-3347BB62DED4}"/>
            </c:ext>
          </c:extLst>
        </c:ser>
        <c:ser>
          <c:idx val="5"/>
          <c:order val="1"/>
          <c:tx>
            <c:strRef>
              <c:f>'Gifted demographics (2)'!$G$1</c:f>
              <c:strCache>
                <c:ptCount val="1"/>
                <c:pt idx="0">
                  <c:v>Asian</c:v>
                </c:pt>
              </c:strCache>
            </c:strRef>
          </c:tx>
          <c:spPr>
            <a:ln w="28575" cap="rnd">
              <a:solidFill>
                <a:schemeClr val="accent3"/>
              </a:solidFill>
              <a:round/>
            </a:ln>
            <a:effectLst/>
          </c:spPr>
          <c:marker>
            <c:symbol val="none"/>
          </c:marker>
          <c:cat>
            <c:strRef>
              <c:f>'Gifted demographics (2)'!$A$2:$A$8</c:f>
              <c:strCache>
                <c:ptCount val="7"/>
                <c:pt idx="0">
                  <c:v>2010-2011</c:v>
                </c:pt>
                <c:pt idx="1">
                  <c:v>2011-2012</c:v>
                </c:pt>
                <c:pt idx="2">
                  <c:v>2012-2013</c:v>
                </c:pt>
                <c:pt idx="3">
                  <c:v>2013-2014</c:v>
                </c:pt>
                <c:pt idx="4">
                  <c:v>2014-2015</c:v>
                </c:pt>
                <c:pt idx="5">
                  <c:v>2015-2016</c:v>
                </c:pt>
                <c:pt idx="6">
                  <c:v>2016-2017</c:v>
                </c:pt>
              </c:strCache>
            </c:strRef>
          </c:cat>
          <c:val>
            <c:numRef>
              <c:f>'Gifted demographics (2)'!$G$2:$G$8</c:f>
              <c:numCache>
                <c:formatCode>0.0%</c:formatCode>
                <c:ptCount val="7"/>
                <c:pt idx="0">
                  <c:v>1.1551086272218594</c:v>
                </c:pt>
                <c:pt idx="1">
                  <c:v>1.1077082873854531</c:v>
                </c:pt>
                <c:pt idx="2">
                  <c:v>1.2228587417052497</c:v>
                </c:pt>
                <c:pt idx="3">
                  <c:v>0.87399732227253368</c:v>
                </c:pt>
                <c:pt idx="4">
                  <c:v>0.81250824675896749</c:v>
                </c:pt>
                <c:pt idx="5">
                  <c:v>0.75085133277767657</c:v>
                </c:pt>
                <c:pt idx="6">
                  <c:v>1.0200636759484101</c:v>
                </c:pt>
              </c:numCache>
            </c:numRef>
          </c:val>
          <c:smooth val="0"/>
          <c:extLst>
            <c:ext xmlns:c16="http://schemas.microsoft.com/office/drawing/2014/chart" uri="{C3380CC4-5D6E-409C-BE32-E72D297353CC}">
              <c16:uniqueId val="{00000001-16AC-4CE7-AF83-3347BB62DED4}"/>
            </c:ext>
          </c:extLst>
        </c:ser>
        <c:ser>
          <c:idx val="8"/>
          <c:order val="2"/>
          <c:tx>
            <c:strRef>
              <c:f>'Gifted demographics (2)'!$J$1</c:f>
              <c:strCache>
                <c:ptCount val="1"/>
                <c:pt idx="0">
                  <c:v>Hispanic</c:v>
                </c:pt>
              </c:strCache>
            </c:strRef>
          </c:tx>
          <c:spPr>
            <a:ln w="28575" cap="rnd">
              <a:solidFill>
                <a:schemeClr val="accent2"/>
              </a:solidFill>
              <a:round/>
            </a:ln>
            <a:effectLst/>
          </c:spPr>
          <c:marker>
            <c:symbol val="none"/>
          </c:marker>
          <c:cat>
            <c:strRef>
              <c:f>'Gifted demographics (2)'!$A$2:$A$8</c:f>
              <c:strCache>
                <c:ptCount val="7"/>
                <c:pt idx="0">
                  <c:v>2010-2011</c:v>
                </c:pt>
                <c:pt idx="1">
                  <c:v>2011-2012</c:v>
                </c:pt>
                <c:pt idx="2">
                  <c:v>2012-2013</c:v>
                </c:pt>
                <c:pt idx="3">
                  <c:v>2013-2014</c:v>
                </c:pt>
                <c:pt idx="4">
                  <c:v>2014-2015</c:v>
                </c:pt>
                <c:pt idx="5">
                  <c:v>2015-2016</c:v>
                </c:pt>
                <c:pt idx="6">
                  <c:v>2016-2017</c:v>
                </c:pt>
              </c:strCache>
            </c:strRef>
          </c:cat>
          <c:val>
            <c:numRef>
              <c:f>'Gifted demographics (2)'!$J$2:$J$8</c:f>
              <c:numCache>
                <c:formatCode>0.0%</c:formatCode>
                <c:ptCount val="7"/>
                <c:pt idx="0">
                  <c:v>-0.27857341365326427</c:v>
                </c:pt>
                <c:pt idx="1">
                  <c:v>-0.30242195877950245</c:v>
                </c:pt>
                <c:pt idx="2">
                  <c:v>-0.28677842681932747</c:v>
                </c:pt>
                <c:pt idx="3">
                  <c:v>-0.45359652191741612</c:v>
                </c:pt>
                <c:pt idx="4">
                  <c:v>-0.46429032267424347</c:v>
                </c:pt>
                <c:pt idx="5">
                  <c:v>-0.47320080294850847</c:v>
                </c:pt>
                <c:pt idx="6">
                  <c:v>-0.44204754512286976</c:v>
                </c:pt>
              </c:numCache>
            </c:numRef>
          </c:val>
          <c:smooth val="0"/>
          <c:extLst>
            <c:ext xmlns:c16="http://schemas.microsoft.com/office/drawing/2014/chart" uri="{C3380CC4-5D6E-409C-BE32-E72D297353CC}">
              <c16:uniqueId val="{00000002-16AC-4CE7-AF83-3347BB62DED4}"/>
            </c:ext>
          </c:extLst>
        </c:ser>
        <c:ser>
          <c:idx val="11"/>
          <c:order val="3"/>
          <c:tx>
            <c:strRef>
              <c:f>'Gifted demographics (2)'!$M$1</c:f>
              <c:strCache>
                <c:ptCount val="1"/>
                <c:pt idx="0">
                  <c:v>Black</c:v>
                </c:pt>
              </c:strCache>
            </c:strRef>
          </c:tx>
          <c:spPr>
            <a:ln w="28575" cap="rnd">
              <a:solidFill>
                <a:schemeClr val="accent6"/>
              </a:solidFill>
              <a:round/>
            </a:ln>
            <a:effectLst/>
          </c:spPr>
          <c:marker>
            <c:symbol val="none"/>
          </c:marker>
          <c:cat>
            <c:strRef>
              <c:f>'Gifted demographics (2)'!$A$2:$A$8</c:f>
              <c:strCache>
                <c:ptCount val="7"/>
                <c:pt idx="0">
                  <c:v>2010-2011</c:v>
                </c:pt>
                <c:pt idx="1">
                  <c:v>2011-2012</c:v>
                </c:pt>
                <c:pt idx="2">
                  <c:v>2012-2013</c:v>
                </c:pt>
                <c:pt idx="3">
                  <c:v>2013-2014</c:v>
                </c:pt>
                <c:pt idx="4">
                  <c:v>2014-2015</c:v>
                </c:pt>
                <c:pt idx="5">
                  <c:v>2015-2016</c:v>
                </c:pt>
                <c:pt idx="6">
                  <c:v>2016-2017</c:v>
                </c:pt>
              </c:strCache>
            </c:strRef>
          </c:cat>
          <c:val>
            <c:numRef>
              <c:f>'Gifted demographics (2)'!$M$2:$M$8</c:f>
              <c:numCache>
                <c:formatCode>0.0%</c:formatCode>
                <c:ptCount val="7"/>
                <c:pt idx="0">
                  <c:v>-0.52653630417343134</c:v>
                </c:pt>
                <c:pt idx="1">
                  <c:v>-0.52486845861326981</c:v>
                </c:pt>
                <c:pt idx="2">
                  <c:v>-0.55026460998719717</c:v>
                </c:pt>
                <c:pt idx="3">
                  <c:v>-0.52680606715807365</c:v>
                </c:pt>
                <c:pt idx="4">
                  <c:v>-0.51339472833409461</c:v>
                </c:pt>
                <c:pt idx="5">
                  <c:v>-0.49244881665836854</c:v>
                </c:pt>
                <c:pt idx="6">
                  <c:v>-0.5636631299822239</c:v>
                </c:pt>
              </c:numCache>
            </c:numRef>
          </c:val>
          <c:smooth val="0"/>
          <c:extLst>
            <c:ext xmlns:c16="http://schemas.microsoft.com/office/drawing/2014/chart" uri="{C3380CC4-5D6E-409C-BE32-E72D297353CC}">
              <c16:uniqueId val="{00000003-16AC-4CE7-AF83-3347BB62DED4}"/>
            </c:ext>
          </c:extLst>
        </c:ser>
        <c:dLbls>
          <c:showLegendKey val="0"/>
          <c:showVal val="0"/>
          <c:showCatName val="0"/>
          <c:showSerName val="0"/>
          <c:showPercent val="0"/>
          <c:showBubbleSize val="0"/>
        </c:dLbls>
        <c:smooth val="0"/>
        <c:axId val="619066847"/>
        <c:axId val="620883711"/>
      </c:lineChart>
      <c:catAx>
        <c:axId val="619066847"/>
        <c:scaling>
          <c:orientation val="minMax"/>
        </c:scaling>
        <c:delete val="0"/>
        <c:axPos val="b"/>
        <c:numFmt formatCode="General" sourceLinked="1"/>
        <c:majorTickMark val="cross"/>
        <c:minorTickMark val="none"/>
        <c:tickLblPos val="low"/>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crossAx val="620883711"/>
        <c:crosses val="autoZero"/>
        <c:auto val="1"/>
        <c:lblAlgn val="ctr"/>
        <c:lblOffset val="10"/>
        <c:noMultiLvlLbl val="0"/>
      </c:catAx>
      <c:valAx>
        <c:axId val="62088371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19066847"/>
        <c:crosses val="autoZero"/>
        <c:crossBetween val="midCat"/>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FCE0AA4-48D8-45A4-8018-35B05191E1F5}" type="doc">
      <dgm:prSet loTypeId="urn:microsoft.com/office/officeart/2009/3/layout/SubStepProcess" loCatId="process" qsTypeId="urn:microsoft.com/office/officeart/2005/8/quickstyle/simple1" qsCatId="simple" csTypeId="urn:microsoft.com/office/officeart/2005/8/colors/accent1_2" csCatId="accent1" phldr="1"/>
      <dgm:spPr/>
    </dgm:pt>
    <dgm:pt modelId="{9DB458C9-7EC7-490E-AB35-7C5C4EA017FF}">
      <dgm:prSet phldrT="[Text]" custT="1"/>
      <dgm:spPr/>
      <dgm:t>
        <a:bodyPr/>
        <a:lstStyle/>
        <a:p>
          <a:r>
            <a:rPr lang="en-US" sz="1200" b="1" dirty="0"/>
            <a:t>1954</a:t>
          </a:r>
        </a:p>
        <a:p>
          <a:r>
            <a:rPr lang="en-US" sz="1000" dirty="0"/>
            <a:t> National Association of Gifted Children founded</a:t>
          </a:r>
        </a:p>
        <a:p>
          <a:r>
            <a:rPr lang="en-US" sz="1000" dirty="0"/>
            <a:t>-</a:t>
          </a:r>
        </a:p>
        <a:p>
          <a:r>
            <a:rPr lang="en-US" sz="1000" dirty="0"/>
            <a:t>Brown vs Board of Education enacted</a:t>
          </a:r>
        </a:p>
      </dgm:t>
    </dgm:pt>
    <dgm:pt modelId="{FC398EE3-C139-4C69-B69C-90B45F9B2202}" type="parTrans" cxnId="{C3F34006-EC27-4DFC-ACD1-2693A21D98AD}">
      <dgm:prSet/>
      <dgm:spPr/>
      <dgm:t>
        <a:bodyPr/>
        <a:lstStyle/>
        <a:p>
          <a:endParaRPr lang="en-US"/>
        </a:p>
      </dgm:t>
    </dgm:pt>
    <dgm:pt modelId="{66EFC1AC-1B5E-4BFE-BCD4-6D977480360D}" type="sibTrans" cxnId="{C3F34006-EC27-4DFC-ACD1-2693A21D98AD}">
      <dgm:prSet/>
      <dgm:spPr/>
      <dgm:t>
        <a:bodyPr/>
        <a:lstStyle/>
        <a:p>
          <a:endParaRPr lang="en-US"/>
        </a:p>
      </dgm:t>
    </dgm:pt>
    <dgm:pt modelId="{D6E43F7C-9F29-4525-B0CF-170BBB9A098B}">
      <dgm:prSet phldrT="[Text]" custT="1"/>
      <dgm:spPr/>
      <dgm:t>
        <a:bodyPr/>
        <a:lstStyle/>
        <a:p>
          <a:r>
            <a:rPr lang="en-US" sz="1200" b="1" dirty="0"/>
            <a:t>1958</a:t>
          </a:r>
        </a:p>
        <a:p>
          <a:r>
            <a:rPr lang="en-US" sz="1000" dirty="0"/>
            <a:t>  National Defense in Education Act passed</a:t>
          </a:r>
        </a:p>
      </dgm:t>
    </dgm:pt>
    <dgm:pt modelId="{2FFA6AD3-3D80-444F-A5B4-8C02A8D31025}" type="parTrans" cxnId="{5D7FFFFE-A242-4A8F-9924-BF09FD1A21D0}">
      <dgm:prSet/>
      <dgm:spPr/>
      <dgm:t>
        <a:bodyPr/>
        <a:lstStyle/>
        <a:p>
          <a:endParaRPr lang="en-US"/>
        </a:p>
      </dgm:t>
    </dgm:pt>
    <dgm:pt modelId="{D6146198-F628-48C8-8DCC-54F39C291E2B}" type="sibTrans" cxnId="{5D7FFFFE-A242-4A8F-9924-BF09FD1A21D0}">
      <dgm:prSet/>
      <dgm:spPr/>
      <dgm:t>
        <a:bodyPr/>
        <a:lstStyle/>
        <a:p>
          <a:endParaRPr lang="en-US"/>
        </a:p>
      </dgm:t>
    </dgm:pt>
    <dgm:pt modelId="{7DEA6321-819C-4D7C-8BA0-0F60B5DFCA0B}">
      <dgm:prSet phldrT="[Text]" custT="1"/>
      <dgm:spPr/>
      <dgm:t>
        <a:bodyPr/>
        <a:lstStyle/>
        <a:p>
          <a:r>
            <a:rPr lang="en-US" sz="1200" b="1" dirty="0"/>
            <a:t>1972</a:t>
          </a:r>
        </a:p>
        <a:p>
          <a:r>
            <a:rPr lang="en-US" sz="1000" dirty="0"/>
            <a:t> </a:t>
          </a:r>
          <a:r>
            <a:rPr lang="en-US" sz="1000" dirty="0" err="1"/>
            <a:t>Marland</a:t>
          </a:r>
          <a:r>
            <a:rPr lang="en-US" sz="1000" dirty="0"/>
            <a:t> Report published</a:t>
          </a:r>
        </a:p>
      </dgm:t>
    </dgm:pt>
    <dgm:pt modelId="{B9DE7E7B-5D6F-4276-A3F7-B3545C184092}" type="parTrans" cxnId="{19B8B158-ABFC-469B-8442-A297192B30EC}">
      <dgm:prSet/>
      <dgm:spPr/>
      <dgm:t>
        <a:bodyPr/>
        <a:lstStyle/>
        <a:p>
          <a:endParaRPr lang="en-US"/>
        </a:p>
      </dgm:t>
    </dgm:pt>
    <dgm:pt modelId="{B05084F8-0046-4426-BE81-5FDAE0C8B226}" type="sibTrans" cxnId="{19B8B158-ABFC-469B-8442-A297192B30EC}">
      <dgm:prSet/>
      <dgm:spPr/>
      <dgm:t>
        <a:bodyPr/>
        <a:lstStyle/>
        <a:p>
          <a:endParaRPr lang="en-US"/>
        </a:p>
      </dgm:t>
    </dgm:pt>
    <dgm:pt modelId="{3973F7AF-B3A7-494C-944C-5244F81CB0C0}">
      <dgm:prSet phldrT="[Text]" custT="1"/>
      <dgm:spPr/>
      <dgm:t>
        <a:bodyPr/>
        <a:lstStyle/>
        <a:p>
          <a:r>
            <a:rPr lang="en-US" sz="1200" b="1" dirty="0"/>
            <a:t>1983</a:t>
          </a:r>
          <a:r>
            <a:rPr lang="en-US" sz="1000" dirty="0"/>
            <a:t>  </a:t>
          </a:r>
        </a:p>
        <a:p>
          <a:r>
            <a:rPr lang="en-US" sz="1000" dirty="0"/>
            <a:t>A Nation at Risk published</a:t>
          </a:r>
        </a:p>
      </dgm:t>
    </dgm:pt>
    <dgm:pt modelId="{82E222F9-9260-4129-906F-908F6FC63EB3}" type="parTrans" cxnId="{C3944820-74D3-4B61-99B0-E01034CFACBA}">
      <dgm:prSet/>
      <dgm:spPr/>
      <dgm:t>
        <a:bodyPr/>
        <a:lstStyle/>
        <a:p>
          <a:endParaRPr lang="en-US"/>
        </a:p>
      </dgm:t>
    </dgm:pt>
    <dgm:pt modelId="{D8CE933C-7450-434A-8DC2-C06DBDA40949}" type="sibTrans" cxnId="{C3944820-74D3-4B61-99B0-E01034CFACBA}">
      <dgm:prSet/>
      <dgm:spPr/>
      <dgm:t>
        <a:bodyPr/>
        <a:lstStyle/>
        <a:p>
          <a:endParaRPr lang="en-US"/>
        </a:p>
      </dgm:t>
    </dgm:pt>
    <dgm:pt modelId="{50FD47AF-4DE9-4F2B-B6A8-EEB9FDB9C615}">
      <dgm:prSet phldrT="[Text]" custT="1"/>
      <dgm:spPr/>
      <dgm:t>
        <a:bodyPr/>
        <a:lstStyle/>
        <a:p>
          <a:r>
            <a:rPr lang="en-US" sz="1200" b="1" dirty="0"/>
            <a:t>1988</a:t>
          </a:r>
          <a:r>
            <a:rPr lang="en-US" sz="1000" b="1" dirty="0"/>
            <a:t> </a:t>
          </a:r>
        </a:p>
        <a:p>
          <a:r>
            <a:rPr lang="en-US" sz="1000" dirty="0"/>
            <a:t>Jacob Javits Gifted and Talented Students Education Act passed</a:t>
          </a:r>
        </a:p>
      </dgm:t>
    </dgm:pt>
    <dgm:pt modelId="{3AAEF2DA-C043-4F00-9DA4-E1DB87679500}" type="parTrans" cxnId="{691023D7-6CB4-4510-85A3-9ABF2C4B6309}">
      <dgm:prSet/>
      <dgm:spPr/>
      <dgm:t>
        <a:bodyPr/>
        <a:lstStyle/>
        <a:p>
          <a:endParaRPr lang="en-US"/>
        </a:p>
      </dgm:t>
    </dgm:pt>
    <dgm:pt modelId="{9907480A-1AC0-4419-9AB1-24EE8D6413DB}" type="sibTrans" cxnId="{691023D7-6CB4-4510-85A3-9ABF2C4B6309}">
      <dgm:prSet/>
      <dgm:spPr/>
      <dgm:t>
        <a:bodyPr/>
        <a:lstStyle/>
        <a:p>
          <a:endParaRPr lang="en-US"/>
        </a:p>
      </dgm:t>
    </dgm:pt>
    <dgm:pt modelId="{89000E3F-D8AF-420C-BA2D-7C525E17C140}">
      <dgm:prSet phldrT="[Text]" custT="1"/>
      <dgm:spPr/>
      <dgm:t>
        <a:bodyPr/>
        <a:lstStyle/>
        <a:p>
          <a:r>
            <a:rPr lang="en-US" sz="1200" b="1" dirty="0"/>
            <a:t>1990</a:t>
          </a:r>
        </a:p>
        <a:p>
          <a:r>
            <a:rPr lang="en-US" sz="1000" dirty="0"/>
            <a:t> National Research Center on the Gifted and Talented founded</a:t>
          </a:r>
        </a:p>
      </dgm:t>
    </dgm:pt>
    <dgm:pt modelId="{D779C7FE-4531-4AF1-ABA1-478713F89EC1}" type="parTrans" cxnId="{A28D771B-07CB-4695-975E-959816541183}">
      <dgm:prSet/>
      <dgm:spPr/>
      <dgm:t>
        <a:bodyPr/>
        <a:lstStyle/>
        <a:p>
          <a:endParaRPr lang="en-US"/>
        </a:p>
      </dgm:t>
    </dgm:pt>
    <dgm:pt modelId="{1590D36C-9AD7-4481-9AA4-C3C1F1877360}" type="sibTrans" cxnId="{A28D771B-07CB-4695-975E-959816541183}">
      <dgm:prSet/>
      <dgm:spPr/>
      <dgm:t>
        <a:bodyPr/>
        <a:lstStyle/>
        <a:p>
          <a:endParaRPr lang="en-US"/>
        </a:p>
      </dgm:t>
    </dgm:pt>
    <dgm:pt modelId="{6C6E58E2-105B-4CF2-B2EF-D2FD82EC6799}">
      <dgm:prSet phldrT="[Text]" custT="1"/>
      <dgm:spPr/>
      <dgm:t>
        <a:bodyPr/>
        <a:lstStyle/>
        <a:p>
          <a:r>
            <a:rPr lang="en-US" sz="1200" b="1" dirty="0"/>
            <a:t>1957</a:t>
          </a:r>
        </a:p>
        <a:p>
          <a:r>
            <a:rPr lang="en-US" sz="1000" dirty="0"/>
            <a:t> Launch of Sputnik</a:t>
          </a:r>
        </a:p>
      </dgm:t>
    </dgm:pt>
    <dgm:pt modelId="{DC0702E7-5516-4533-B13E-15DA2F20452C}" type="parTrans" cxnId="{EF0AC5F2-AF8C-42FE-A323-FB6833B541C3}">
      <dgm:prSet/>
      <dgm:spPr/>
      <dgm:t>
        <a:bodyPr/>
        <a:lstStyle/>
        <a:p>
          <a:endParaRPr lang="en-US"/>
        </a:p>
      </dgm:t>
    </dgm:pt>
    <dgm:pt modelId="{540CFCCC-B69A-433E-9A85-53ECF6A2B7B5}" type="sibTrans" cxnId="{EF0AC5F2-AF8C-42FE-A323-FB6833B541C3}">
      <dgm:prSet/>
      <dgm:spPr/>
      <dgm:t>
        <a:bodyPr/>
        <a:lstStyle/>
        <a:p>
          <a:endParaRPr lang="en-US"/>
        </a:p>
      </dgm:t>
    </dgm:pt>
    <dgm:pt modelId="{A84F3E0A-728D-45C4-8D82-855D1C3BCA9F}">
      <dgm:prSet phldrT="[Text]"/>
      <dgm:spPr/>
    </dgm:pt>
    <dgm:pt modelId="{DF987D73-3BA3-4E9B-9C9B-D254770E5C4A}" type="parTrans" cxnId="{8F688DA4-E43E-4AF2-A76D-F7A560C0F134}">
      <dgm:prSet/>
      <dgm:spPr/>
      <dgm:t>
        <a:bodyPr/>
        <a:lstStyle/>
        <a:p>
          <a:endParaRPr lang="en-US"/>
        </a:p>
      </dgm:t>
    </dgm:pt>
    <dgm:pt modelId="{AC7EB0D1-20B8-426A-B8AE-BD951D6E6C11}" type="sibTrans" cxnId="{8F688DA4-E43E-4AF2-A76D-F7A560C0F134}">
      <dgm:prSet/>
      <dgm:spPr/>
      <dgm:t>
        <a:bodyPr/>
        <a:lstStyle/>
        <a:p>
          <a:endParaRPr lang="en-US"/>
        </a:p>
      </dgm:t>
    </dgm:pt>
    <dgm:pt modelId="{6ACE29F8-A2C1-44AE-A406-15E8EE7FC86E}" type="pres">
      <dgm:prSet presAssocID="{9FCE0AA4-48D8-45A4-8018-35B05191E1F5}" presName="Name0" presStyleCnt="0">
        <dgm:presLayoutVars>
          <dgm:chMax val="7"/>
          <dgm:dir/>
          <dgm:animOne val="branch"/>
        </dgm:presLayoutVars>
      </dgm:prSet>
      <dgm:spPr/>
    </dgm:pt>
    <dgm:pt modelId="{5F0D689C-6FB5-4536-8F83-1054495975E1}" type="pres">
      <dgm:prSet presAssocID="{9DB458C9-7EC7-490E-AB35-7C5C4EA017FF}" presName="parTx1" presStyleLbl="node1" presStyleIdx="0" presStyleCnt="7"/>
      <dgm:spPr/>
    </dgm:pt>
    <dgm:pt modelId="{D2A7DAE1-ED59-469F-AE7A-33A285E7F1F5}" type="pres">
      <dgm:prSet presAssocID="{6C6E58E2-105B-4CF2-B2EF-D2FD82EC6799}" presName="parTx2" presStyleLbl="node1" presStyleIdx="1" presStyleCnt="7"/>
      <dgm:spPr/>
    </dgm:pt>
    <dgm:pt modelId="{1257EBF1-DD43-4EBD-882B-C39AE914B46D}" type="pres">
      <dgm:prSet presAssocID="{D6E43F7C-9F29-4525-B0CF-170BBB9A098B}" presName="parTx3" presStyleLbl="node1" presStyleIdx="2" presStyleCnt="7"/>
      <dgm:spPr/>
    </dgm:pt>
    <dgm:pt modelId="{7EE2EFC9-D2CC-4F1C-ABCB-0206F0B0CC9C}" type="pres">
      <dgm:prSet presAssocID="{7DEA6321-819C-4D7C-8BA0-0F60B5DFCA0B}" presName="parTx4" presStyleLbl="node1" presStyleIdx="3" presStyleCnt="7"/>
      <dgm:spPr/>
    </dgm:pt>
    <dgm:pt modelId="{099C4F81-2968-40D4-9C7D-6A36E1719587}" type="pres">
      <dgm:prSet presAssocID="{3973F7AF-B3A7-494C-944C-5244F81CB0C0}" presName="parTx5" presStyleLbl="node1" presStyleIdx="4" presStyleCnt="7"/>
      <dgm:spPr/>
    </dgm:pt>
    <dgm:pt modelId="{AFBF4F95-633D-4114-8F64-8490A7EBCF0A}" type="pres">
      <dgm:prSet presAssocID="{50FD47AF-4DE9-4F2B-B6A8-EEB9FDB9C615}" presName="parTx6" presStyleLbl="node1" presStyleIdx="5" presStyleCnt="7"/>
      <dgm:spPr/>
    </dgm:pt>
    <dgm:pt modelId="{7F9F5166-CA5C-4097-A197-49011E318C70}" type="pres">
      <dgm:prSet presAssocID="{89000E3F-D8AF-420C-BA2D-7C525E17C140}" presName="parTx7" presStyleLbl="node1" presStyleIdx="6" presStyleCnt="7"/>
      <dgm:spPr/>
    </dgm:pt>
  </dgm:ptLst>
  <dgm:cxnLst>
    <dgm:cxn modelId="{C3F34006-EC27-4DFC-ACD1-2693A21D98AD}" srcId="{9FCE0AA4-48D8-45A4-8018-35B05191E1F5}" destId="{9DB458C9-7EC7-490E-AB35-7C5C4EA017FF}" srcOrd="0" destOrd="0" parTransId="{FC398EE3-C139-4C69-B69C-90B45F9B2202}" sibTransId="{66EFC1AC-1B5E-4BFE-BCD4-6D977480360D}"/>
    <dgm:cxn modelId="{A28D771B-07CB-4695-975E-959816541183}" srcId="{9FCE0AA4-48D8-45A4-8018-35B05191E1F5}" destId="{89000E3F-D8AF-420C-BA2D-7C525E17C140}" srcOrd="6" destOrd="0" parTransId="{D779C7FE-4531-4AF1-ABA1-478713F89EC1}" sibTransId="{1590D36C-9AD7-4481-9AA4-C3C1F1877360}"/>
    <dgm:cxn modelId="{B7F67B1B-7AA4-474D-9D8F-A41EED11FEFC}" type="presOf" srcId="{6C6E58E2-105B-4CF2-B2EF-D2FD82EC6799}" destId="{D2A7DAE1-ED59-469F-AE7A-33A285E7F1F5}" srcOrd="0" destOrd="0" presId="urn:microsoft.com/office/officeart/2009/3/layout/SubStepProcess"/>
    <dgm:cxn modelId="{C3944820-74D3-4B61-99B0-E01034CFACBA}" srcId="{9FCE0AA4-48D8-45A4-8018-35B05191E1F5}" destId="{3973F7AF-B3A7-494C-944C-5244F81CB0C0}" srcOrd="4" destOrd="0" parTransId="{82E222F9-9260-4129-906F-908F6FC63EB3}" sibTransId="{D8CE933C-7450-434A-8DC2-C06DBDA40949}"/>
    <dgm:cxn modelId="{2E96B444-483A-4C73-AA4E-794E9E914977}" type="presOf" srcId="{7DEA6321-819C-4D7C-8BA0-0F60B5DFCA0B}" destId="{7EE2EFC9-D2CC-4F1C-ABCB-0206F0B0CC9C}" srcOrd="0" destOrd="0" presId="urn:microsoft.com/office/officeart/2009/3/layout/SubStepProcess"/>
    <dgm:cxn modelId="{291A6246-55DC-4DCD-8350-00CBCA19D69A}" type="presOf" srcId="{3973F7AF-B3A7-494C-944C-5244F81CB0C0}" destId="{099C4F81-2968-40D4-9C7D-6A36E1719587}" srcOrd="0" destOrd="0" presId="urn:microsoft.com/office/officeart/2009/3/layout/SubStepProcess"/>
    <dgm:cxn modelId="{19B8B158-ABFC-469B-8442-A297192B30EC}" srcId="{9FCE0AA4-48D8-45A4-8018-35B05191E1F5}" destId="{7DEA6321-819C-4D7C-8BA0-0F60B5DFCA0B}" srcOrd="3" destOrd="0" parTransId="{B9DE7E7B-5D6F-4276-A3F7-B3545C184092}" sibTransId="{B05084F8-0046-4426-BE81-5FDAE0C8B226}"/>
    <dgm:cxn modelId="{9A3EF276-C8CA-4652-B0AD-599466EC03D5}" type="presOf" srcId="{9FCE0AA4-48D8-45A4-8018-35B05191E1F5}" destId="{6ACE29F8-A2C1-44AE-A406-15E8EE7FC86E}" srcOrd="0" destOrd="0" presId="urn:microsoft.com/office/officeart/2009/3/layout/SubStepProcess"/>
    <dgm:cxn modelId="{7B4C4A80-70DC-4071-973C-4399A6B4C2F4}" type="presOf" srcId="{50FD47AF-4DE9-4F2B-B6A8-EEB9FDB9C615}" destId="{AFBF4F95-633D-4114-8F64-8490A7EBCF0A}" srcOrd="0" destOrd="0" presId="urn:microsoft.com/office/officeart/2009/3/layout/SubStepProcess"/>
    <dgm:cxn modelId="{8F688DA4-E43E-4AF2-A76D-F7A560C0F134}" srcId="{9FCE0AA4-48D8-45A4-8018-35B05191E1F5}" destId="{A84F3E0A-728D-45C4-8D82-855D1C3BCA9F}" srcOrd="7" destOrd="0" parTransId="{DF987D73-3BA3-4E9B-9C9B-D254770E5C4A}" sibTransId="{AC7EB0D1-20B8-426A-B8AE-BD951D6E6C11}"/>
    <dgm:cxn modelId="{2D392EBE-4C0A-4FD8-ACBE-AC3E8565B55F}" type="presOf" srcId="{89000E3F-D8AF-420C-BA2D-7C525E17C140}" destId="{7F9F5166-CA5C-4097-A197-49011E318C70}" srcOrd="0" destOrd="0" presId="urn:microsoft.com/office/officeart/2009/3/layout/SubStepProcess"/>
    <dgm:cxn modelId="{691023D7-6CB4-4510-85A3-9ABF2C4B6309}" srcId="{9FCE0AA4-48D8-45A4-8018-35B05191E1F5}" destId="{50FD47AF-4DE9-4F2B-B6A8-EEB9FDB9C615}" srcOrd="5" destOrd="0" parTransId="{3AAEF2DA-C043-4F00-9DA4-E1DB87679500}" sibTransId="{9907480A-1AC0-4419-9AB1-24EE8D6413DB}"/>
    <dgm:cxn modelId="{68B597E0-3DBB-4050-ADC2-4C3C70D5209C}" type="presOf" srcId="{D6E43F7C-9F29-4525-B0CF-170BBB9A098B}" destId="{1257EBF1-DD43-4EBD-882B-C39AE914B46D}" srcOrd="0" destOrd="0" presId="urn:microsoft.com/office/officeart/2009/3/layout/SubStepProcess"/>
    <dgm:cxn modelId="{ED52DEE2-9D69-4841-96BD-75476D0DE586}" type="presOf" srcId="{9DB458C9-7EC7-490E-AB35-7C5C4EA017FF}" destId="{5F0D689C-6FB5-4536-8F83-1054495975E1}" srcOrd="0" destOrd="0" presId="urn:microsoft.com/office/officeart/2009/3/layout/SubStepProcess"/>
    <dgm:cxn modelId="{EF0AC5F2-AF8C-42FE-A323-FB6833B541C3}" srcId="{9FCE0AA4-48D8-45A4-8018-35B05191E1F5}" destId="{6C6E58E2-105B-4CF2-B2EF-D2FD82EC6799}" srcOrd="1" destOrd="0" parTransId="{DC0702E7-5516-4533-B13E-15DA2F20452C}" sibTransId="{540CFCCC-B69A-433E-9A85-53ECF6A2B7B5}"/>
    <dgm:cxn modelId="{5D7FFFFE-A242-4A8F-9924-BF09FD1A21D0}" srcId="{9FCE0AA4-48D8-45A4-8018-35B05191E1F5}" destId="{D6E43F7C-9F29-4525-B0CF-170BBB9A098B}" srcOrd="2" destOrd="0" parTransId="{2FFA6AD3-3D80-444F-A5B4-8C02A8D31025}" sibTransId="{D6146198-F628-48C8-8DCC-54F39C291E2B}"/>
    <dgm:cxn modelId="{10A2CF02-029B-4CED-88C9-882DA85C2169}" type="presParOf" srcId="{6ACE29F8-A2C1-44AE-A406-15E8EE7FC86E}" destId="{5F0D689C-6FB5-4536-8F83-1054495975E1}" srcOrd="0" destOrd="0" presId="urn:microsoft.com/office/officeart/2009/3/layout/SubStepProcess"/>
    <dgm:cxn modelId="{15E95175-7B74-4867-B30A-977C1BD614C8}" type="presParOf" srcId="{6ACE29F8-A2C1-44AE-A406-15E8EE7FC86E}" destId="{D2A7DAE1-ED59-469F-AE7A-33A285E7F1F5}" srcOrd="1" destOrd="0" presId="urn:microsoft.com/office/officeart/2009/3/layout/SubStepProcess"/>
    <dgm:cxn modelId="{E3A2A7C8-3806-441D-A923-F7C051CE9087}" type="presParOf" srcId="{6ACE29F8-A2C1-44AE-A406-15E8EE7FC86E}" destId="{1257EBF1-DD43-4EBD-882B-C39AE914B46D}" srcOrd="2" destOrd="0" presId="urn:microsoft.com/office/officeart/2009/3/layout/SubStepProcess"/>
    <dgm:cxn modelId="{1A4D7662-32D4-4196-91B6-C64718D6B559}" type="presParOf" srcId="{6ACE29F8-A2C1-44AE-A406-15E8EE7FC86E}" destId="{7EE2EFC9-D2CC-4F1C-ABCB-0206F0B0CC9C}" srcOrd="3" destOrd="0" presId="urn:microsoft.com/office/officeart/2009/3/layout/SubStepProcess"/>
    <dgm:cxn modelId="{9D7C62A4-0E77-4CE3-A9B5-CB12614B33DF}" type="presParOf" srcId="{6ACE29F8-A2C1-44AE-A406-15E8EE7FC86E}" destId="{099C4F81-2968-40D4-9C7D-6A36E1719587}" srcOrd="4" destOrd="0" presId="urn:microsoft.com/office/officeart/2009/3/layout/SubStepProcess"/>
    <dgm:cxn modelId="{2F452207-C380-4253-BF48-04391ADE4D9B}" type="presParOf" srcId="{6ACE29F8-A2C1-44AE-A406-15E8EE7FC86E}" destId="{AFBF4F95-633D-4114-8F64-8490A7EBCF0A}" srcOrd="5" destOrd="0" presId="urn:microsoft.com/office/officeart/2009/3/layout/SubStepProcess"/>
    <dgm:cxn modelId="{6A0CC21E-82B6-4170-B750-0DDDE9234EAB}" type="presParOf" srcId="{6ACE29F8-A2C1-44AE-A406-15E8EE7FC86E}" destId="{7F9F5166-CA5C-4097-A197-49011E318C70}" srcOrd="6"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5FE52-76FE-4305-9187-B8D4E8C2BFE5}" type="doc">
      <dgm:prSet loTypeId="urn:microsoft.com/office/officeart/2005/8/layout/list1" loCatId="list" qsTypeId="urn:microsoft.com/office/officeart/2005/8/quickstyle/simple1" qsCatId="simple" csTypeId="urn:microsoft.com/office/officeart/2005/8/colors/accent5_2" csCatId="accent5"/>
      <dgm:spPr/>
      <dgm:t>
        <a:bodyPr/>
        <a:lstStyle/>
        <a:p>
          <a:endParaRPr lang="en-US"/>
        </a:p>
      </dgm:t>
    </dgm:pt>
    <dgm:pt modelId="{DA64938A-8E06-43D4-B014-5355A3CA7F03}">
      <dgm:prSet/>
      <dgm:spPr/>
      <dgm:t>
        <a:bodyPr/>
        <a:lstStyle/>
        <a:p>
          <a:r>
            <a:rPr lang="en-US"/>
            <a:t>Excludability</a:t>
          </a:r>
        </a:p>
      </dgm:t>
    </dgm:pt>
    <dgm:pt modelId="{25C78710-7AC1-4D08-B163-9BB25F618509}" type="parTrans" cxnId="{3510107F-563E-4FC2-92BB-E239CBCA9A82}">
      <dgm:prSet/>
      <dgm:spPr/>
      <dgm:t>
        <a:bodyPr/>
        <a:lstStyle/>
        <a:p>
          <a:endParaRPr lang="en-US"/>
        </a:p>
      </dgm:t>
    </dgm:pt>
    <dgm:pt modelId="{45361069-022D-4ED7-B7BB-24242DF9B4CD}" type="sibTrans" cxnId="{3510107F-563E-4FC2-92BB-E239CBCA9A82}">
      <dgm:prSet/>
      <dgm:spPr/>
      <dgm:t>
        <a:bodyPr/>
        <a:lstStyle/>
        <a:p>
          <a:endParaRPr lang="en-US"/>
        </a:p>
      </dgm:t>
    </dgm:pt>
    <dgm:pt modelId="{42F53241-271D-4708-896B-8C5BE59D8172}">
      <dgm:prSet/>
      <dgm:spPr/>
      <dgm:t>
        <a:bodyPr/>
        <a:lstStyle/>
        <a:p>
          <a:r>
            <a:rPr lang="en-US"/>
            <a:t>By design</a:t>
          </a:r>
        </a:p>
      </dgm:t>
    </dgm:pt>
    <dgm:pt modelId="{39A4D716-F7C1-4994-96DC-B0609FB4E77C}" type="parTrans" cxnId="{D92D76D3-63CB-4650-8539-F53313955990}">
      <dgm:prSet/>
      <dgm:spPr/>
      <dgm:t>
        <a:bodyPr/>
        <a:lstStyle/>
        <a:p>
          <a:endParaRPr lang="en-US"/>
        </a:p>
      </dgm:t>
    </dgm:pt>
    <dgm:pt modelId="{66566FF3-9430-429C-8DC6-CB53AA5A41BF}" type="sibTrans" cxnId="{D92D76D3-63CB-4650-8539-F53313955990}">
      <dgm:prSet/>
      <dgm:spPr/>
      <dgm:t>
        <a:bodyPr/>
        <a:lstStyle/>
        <a:p>
          <a:endParaRPr lang="en-US"/>
        </a:p>
      </dgm:t>
    </dgm:pt>
    <dgm:pt modelId="{45005BC0-30E4-4859-A6FF-306B2F4959AD}">
      <dgm:prSet/>
      <dgm:spPr/>
      <dgm:t>
        <a:bodyPr/>
        <a:lstStyle/>
        <a:p>
          <a:r>
            <a:rPr lang="en-US"/>
            <a:t>Rivalry</a:t>
          </a:r>
        </a:p>
      </dgm:t>
    </dgm:pt>
    <dgm:pt modelId="{910C7158-84F1-4444-A3AF-6EFD666F24A7}" type="parTrans" cxnId="{AAD32F25-D561-4321-B89B-7F805B51EFA0}">
      <dgm:prSet/>
      <dgm:spPr/>
      <dgm:t>
        <a:bodyPr/>
        <a:lstStyle/>
        <a:p>
          <a:endParaRPr lang="en-US"/>
        </a:p>
      </dgm:t>
    </dgm:pt>
    <dgm:pt modelId="{BD22444A-D8FA-429D-B18F-A939C7FCDB09}" type="sibTrans" cxnId="{AAD32F25-D561-4321-B89B-7F805B51EFA0}">
      <dgm:prSet/>
      <dgm:spPr/>
      <dgm:t>
        <a:bodyPr/>
        <a:lstStyle/>
        <a:p>
          <a:endParaRPr lang="en-US"/>
        </a:p>
      </dgm:t>
    </dgm:pt>
    <dgm:pt modelId="{78F83166-7798-4C48-97A6-9F1F9C72C809}">
      <dgm:prSet/>
      <dgm:spPr/>
      <dgm:t>
        <a:bodyPr/>
        <a:lstStyle/>
        <a:p>
          <a:r>
            <a:rPr lang="en-US"/>
            <a:t>Depends on seat-limitation:</a:t>
          </a:r>
        </a:p>
      </dgm:t>
    </dgm:pt>
    <dgm:pt modelId="{CF135DF2-6000-426A-B93E-BAEE66293081}" type="parTrans" cxnId="{574BE3BE-6ADE-4C67-BB88-1F841BDAF6C1}">
      <dgm:prSet/>
      <dgm:spPr/>
      <dgm:t>
        <a:bodyPr/>
        <a:lstStyle/>
        <a:p>
          <a:endParaRPr lang="en-US"/>
        </a:p>
      </dgm:t>
    </dgm:pt>
    <dgm:pt modelId="{F2B937A0-E241-41E2-989F-FA9CBDE6576F}" type="sibTrans" cxnId="{574BE3BE-6ADE-4C67-BB88-1F841BDAF6C1}">
      <dgm:prSet/>
      <dgm:spPr/>
      <dgm:t>
        <a:bodyPr/>
        <a:lstStyle/>
        <a:p>
          <a:endParaRPr lang="en-US"/>
        </a:p>
      </dgm:t>
    </dgm:pt>
    <dgm:pt modelId="{77B91A6D-FBEA-4261-9CA1-422987F35FE6}">
      <dgm:prSet/>
      <dgm:spPr/>
      <dgm:t>
        <a:bodyPr/>
        <a:lstStyle/>
        <a:p>
          <a:r>
            <a:rPr lang="en-US"/>
            <a:t>Rivalrous</a:t>
          </a:r>
        </a:p>
      </dgm:t>
    </dgm:pt>
    <dgm:pt modelId="{CD121A3E-5D1D-46CA-8CBC-428EEA9C0BD2}" type="parTrans" cxnId="{F7B808B0-D27F-4792-89A8-542B188DF3DF}">
      <dgm:prSet/>
      <dgm:spPr/>
      <dgm:t>
        <a:bodyPr/>
        <a:lstStyle/>
        <a:p>
          <a:endParaRPr lang="en-US"/>
        </a:p>
      </dgm:t>
    </dgm:pt>
    <dgm:pt modelId="{96153E01-C6F6-4FFC-8203-FA6F6378E4E9}" type="sibTrans" cxnId="{F7B808B0-D27F-4792-89A8-542B188DF3DF}">
      <dgm:prSet/>
      <dgm:spPr/>
      <dgm:t>
        <a:bodyPr/>
        <a:lstStyle/>
        <a:p>
          <a:endParaRPr lang="en-US"/>
        </a:p>
      </dgm:t>
    </dgm:pt>
    <dgm:pt modelId="{0EB0B655-2BA2-4FAD-8D99-A3E6F2E7BE26}">
      <dgm:prSet/>
      <dgm:spPr/>
      <dgm:t>
        <a:bodyPr/>
        <a:lstStyle/>
        <a:p>
          <a:r>
            <a:rPr lang="en-US"/>
            <a:t>Shortage of seats + implicit bias in provisioning</a:t>
          </a:r>
        </a:p>
      </dgm:t>
    </dgm:pt>
    <dgm:pt modelId="{446C2954-7E9B-46BC-8F39-72B5F8020125}" type="parTrans" cxnId="{1F8FBB3D-F21F-481D-B90F-8721D988B614}">
      <dgm:prSet/>
      <dgm:spPr/>
      <dgm:t>
        <a:bodyPr/>
        <a:lstStyle/>
        <a:p>
          <a:endParaRPr lang="en-US"/>
        </a:p>
      </dgm:t>
    </dgm:pt>
    <dgm:pt modelId="{9FEF8860-D504-4B8C-9446-1DDA313D7817}" type="sibTrans" cxnId="{1F8FBB3D-F21F-481D-B90F-8721D988B614}">
      <dgm:prSet/>
      <dgm:spPr/>
      <dgm:t>
        <a:bodyPr/>
        <a:lstStyle/>
        <a:p>
          <a:endParaRPr lang="en-US"/>
        </a:p>
      </dgm:t>
    </dgm:pt>
    <dgm:pt modelId="{49B18C72-DDA6-479C-89BE-36AE7C18C00F}">
      <dgm:prSet/>
      <dgm:spPr/>
      <dgm:t>
        <a:bodyPr/>
        <a:lstStyle/>
        <a:p>
          <a:r>
            <a:rPr lang="en-US"/>
            <a:t>Non-rivalrous</a:t>
          </a:r>
        </a:p>
      </dgm:t>
    </dgm:pt>
    <dgm:pt modelId="{94F07DEA-0229-4AFD-B56C-2C585DECEE1E}" type="parTrans" cxnId="{9C742164-4796-40B0-A042-3A2E90B27676}">
      <dgm:prSet/>
      <dgm:spPr/>
      <dgm:t>
        <a:bodyPr/>
        <a:lstStyle/>
        <a:p>
          <a:endParaRPr lang="en-US"/>
        </a:p>
      </dgm:t>
    </dgm:pt>
    <dgm:pt modelId="{F9CC20EE-CDF6-4721-81A4-2DDD68CB19DE}" type="sibTrans" cxnId="{9C742164-4796-40B0-A042-3A2E90B27676}">
      <dgm:prSet/>
      <dgm:spPr/>
      <dgm:t>
        <a:bodyPr/>
        <a:lstStyle/>
        <a:p>
          <a:endParaRPr lang="en-US"/>
        </a:p>
      </dgm:t>
    </dgm:pt>
    <dgm:pt modelId="{1752B387-4B48-4249-B494-EEBBC79193E3}">
      <dgm:prSet/>
      <dgm:spPr/>
      <dgm:t>
        <a:bodyPr/>
        <a:lstStyle/>
        <a:p>
          <a:r>
            <a:rPr lang="en-US"/>
            <a:t>Shortage symptoms + implicit bias in provisioning</a:t>
          </a:r>
        </a:p>
      </dgm:t>
    </dgm:pt>
    <dgm:pt modelId="{7A8E691D-DA7F-4877-A4FF-6135FA2CE382}" type="parTrans" cxnId="{B5DE8B0B-04F2-4995-8A8E-7B23245BC429}">
      <dgm:prSet/>
      <dgm:spPr/>
      <dgm:t>
        <a:bodyPr/>
        <a:lstStyle/>
        <a:p>
          <a:endParaRPr lang="en-US"/>
        </a:p>
      </dgm:t>
    </dgm:pt>
    <dgm:pt modelId="{61065F68-DB20-4319-A2DA-5CBD2C0A30C7}" type="sibTrans" cxnId="{B5DE8B0B-04F2-4995-8A8E-7B23245BC429}">
      <dgm:prSet/>
      <dgm:spPr/>
      <dgm:t>
        <a:bodyPr/>
        <a:lstStyle/>
        <a:p>
          <a:endParaRPr lang="en-US"/>
        </a:p>
      </dgm:t>
    </dgm:pt>
    <dgm:pt modelId="{81B3DED7-AD91-1949-AC2E-EAF8C9221EFD}" type="pres">
      <dgm:prSet presAssocID="{C175FE52-76FE-4305-9187-B8D4E8C2BFE5}" presName="linear" presStyleCnt="0">
        <dgm:presLayoutVars>
          <dgm:dir/>
          <dgm:animLvl val="lvl"/>
          <dgm:resizeHandles val="exact"/>
        </dgm:presLayoutVars>
      </dgm:prSet>
      <dgm:spPr/>
    </dgm:pt>
    <dgm:pt modelId="{B160ECF5-F1C3-974F-9261-5B1631C7AF3A}" type="pres">
      <dgm:prSet presAssocID="{DA64938A-8E06-43D4-B014-5355A3CA7F03}" presName="parentLin" presStyleCnt="0"/>
      <dgm:spPr/>
    </dgm:pt>
    <dgm:pt modelId="{B38B5C96-4D1D-5C44-AC83-654708C627BD}" type="pres">
      <dgm:prSet presAssocID="{DA64938A-8E06-43D4-B014-5355A3CA7F03}" presName="parentLeftMargin" presStyleLbl="node1" presStyleIdx="0" presStyleCnt="2"/>
      <dgm:spPr/>
    </dgm:pt>
    <dgm:pt modelId="{66BA98D5-6E0A-9749-B865-B31A61CDFB45}" type="pres">
      <dgm:prSet presAssocID="{DA64938A-8E06-43D4-B014-5355A3CA7F03}" presName="parentText" presStyleLbl="node1" presStyleIdx="0" presStyleCnt="2">
        <dgm:presLayoutVars>
          <dgm:chMax val="0"/>
          <dgm:bulletEnabled val="1"/>
        </dgm:presLayoutVars>
      </dgm:prSet>
      <dgm:spPr/>
    </dgm:pt>
    <dgm:pt modelId="{D56963D7-8E6E-4C43-9441-2BB4988B861B}" type="pres">
      <dgm:prSet presAssocID="{DA64938A-8E06-43D4-B014-5355A3CA7F03}" presName="negativeSpace" presStyleCnt="0"/>
      <dgm:spPr/>
    </dgm:pt>
    <dgm:pt modelId="{84727FC8-AAE4-5042-A9B1-3A6E48BF6663}" type="pres">
      <dgm:prSet presAssocID="{DA64938A-8E06-43D4-B014-5355A3CA7F03}" presName="childText" presStyleLbl="conFgAcc1" presStyleIdx="0" presStyleCnt="2">
        <dgm:presLayoutVars>
          <dgm:bulletEnabled val="1"/>
        </dgm:presLayoutVars>
      </dgm:prSet>
      <dgm:spPr/>
    </dgm:pt>
    <dgm:pt modelId="{88F9FFB3-7618-FF42-8880-F2569B6D3CC1}" type="pres">
      <dgm:prSet presAssocID="{45361069-022D-4ED7-B7BB-24242DF9B4CD}" presName="spaceBetweenRectangles" presStyleCnt="0"/>
      <dgm:spPr/>
    </dgm:pt>
    <dgm:pt modelId="{B7B6C8E8-EED7-F243-99FB-0579503419F6}" type="pres">
      <dgm:prSet presAssocID="{45005BC0-30E4-4859-A6FF-306B2F4959AD}" presName="parentLin" presStyleCnt="0"/>
      <dgm:spPr/>
    </dgm:pt>
    <dgm:pt modelId="{7C9F85D8-644C-8A48-9908-384F61FE2C8D}" type="pres">
      <dgm:prSet presAssocID="{45005BC0-30E4-4859-A6FF-306B2F4959AD}" presName="parentLeftMargin" presStyleLbl="node1" presStyleIdx="0" presStyleCnt="2"/>
      <dgm:spPr/>
    </dgm:pt>
    <dgm:pt modelId="{421390CB-0C50-5E4F-B637-4588A7396744}" type="pres">
      <dgm:prSet presAssocID="{45005BC0-30E4-4859-A6FF-306B2F4959AD}" presName="parentText" presStyleLbl="node1" presStyleIdx="1" presStyleCnt="2">
        <dgm:presLayoutVars>
          <dgm:chMax val="0"/>
          <dgm:bulletEnabled val="1"/>
        </dgm:presLayoutVars>
      </dgm:prSet>
      <dgm:spPr/>
    </dgm:pt>
    <dgm:pt modelId="{FA5C0B8C-9166-604C-9B48-BC9E58B47782}" type="pres">
      <dgm:prSet presAssocID="{45005BC0-30E4-4859-A6FF-306B2F4959AD}" presName="negativeSpace" presStyleCnt="0"/>
      <dgm:spPr/>
    </dgm:pt>
    <dgm:pt modelId="{D8174FC4-A9C7-8549-BB0D-0AE069CCCBB7}" type="pres">
      <dgm:prSet presAssocID="{45005BC0-30E4-4859-A6FF-306B2F4959AD}" presName="childText" presStyleLbl="conFgAcc1" presStyleIdx="1" presStyleCnt="2">
        <dgm:presLayoutVars>
          <dgm:bulletEnabled val="1"/>
        </dgm:presLayoutVars>
      </dgm:prSet>
      <dgm:spPr/>
    </dgm:pt>
  </dgm:ptLst>
  <dgm:cxnLst>
    <dgm:cxn modelId="{B5DE8B0B-04F2-4995-8A8E-7B23245BC429}" srcId="{49B18C72-DDA6-479C-89BE-36AE7C18C00F}" destId="{1752B387-4B48-4249-B494-EEBBC79193E3}" srcOrd="0" destOrd="0" parTransId="{7A8E691D-DA7F-4877-A4FF-6135FA2CE382}" sibTransId="{61065F68-DB20-4319-A2DA-5CBD2C0A30C7}"/>
    <dgm:cxn modelId="{E73E810E-64C5-C040-985A-AEC886620F93}" type="presOf" srcId="{42F53241-271D-4708-896B-8C5BE59D8172}" destId="{84727FC8-AAE4-5042-A9B1-3A6E48BF6663}" srcOrd="0" destOrd="0" presId="urn:microsoft.com/office/officeart/2005/8/layout/list1"/>
    <dgm:cxn modelId="{6FAADB12-12D1-8A4F-ACA7-99BD5502CF9F}" type="presOf" srcId="{78F83166-7798-4C48-97A6-9F1F9C72C809}" destId="{D8174FC4-A9C7-8549-BB0D-0AE069CCCBB7}" srcOrd="0" destOrd="0" presId="urn:microsoft.com/office/officeart/2005/8/layout/list1"/>
    <dgm:cxn modelId="{A26C7D14-ACA2-CA49-BEC4-CA707AB8DEF8}" type="presOf" srcId="{45005BC0-30E4-4859-A6FF-306B2F4959AD}" destId="{7C9F85D8-644C-8A48-9908-384F61FE2C8D}" srcOrd="0" destOrd="0" presId="urn:microsoft.com/office/officeart/2005/8/layout/list1"/>
    <dgm:cxn modelId="{C09B4324-7935-2A44-8E54-6B946BAF1680}" type="presOf" srcId="{DA64938A-8E06-43D4-B014-5355A3CA7F03}" destId="{B38B5C96-4D1D-5C44-AC83-654708C627BD}" srcOrd="0" destOrd="0" presId="urn:microsoft.com/office/officeart/2005/8/layout/list1"/>
    <dgm:cxn modelId="{AAD32F25-D561-4321-B89B-7F805B51EFA0}" srcId="{C175FE52-76FE-4305-9187-B8D4E8C2BFE5}" destId="{45005BC0-30E4-4859-A6FF-306B2F4959AD}" srcOrd="1" destOrd="0" parTransId="{910C7158-84F1-4444-A3AF-6EFD666F24A7}" sibTransId="{BD22444A-D8FA-429D-B18F-A939C7FCDB09}"/>
    <dgm:cxn modelId="{D508D63C-7592-F646-AFC8-96329356A33B}" type="presOf" srcId="{0EB0B655-2BA2-4FAD-8D99-A3E6F2E7BE26}" destId="{D8174FC4-A9C7-8549-BB0D-0AE069CCCBB7}" srcOrd="0" destOrd="2" presId="urn:microsoft.com/office/officeart/2005/8/layout/list1"/>
    <dgm:cxn modelId="{1F8FBB3D-F21F-481D-B90F-8721D988B614}" srcId="{77B91A6D-FBEA-4261-9CA1-422987F35FE6}" destId="{0EB0B655-2BA2-4FAD-8D99-A3E6F2E7BE26}" srcOrd="0" destOrd="0" parTransId="{446C2954-7E9B-46BC-8F39-72B5F8020125}" sibTransId="{9FEF8860-D504-4B8C-9446-1DDA313D7817}"/>
    <dgm:cxn modelId="{2471FE5A-3948-0548-89AC-20E919ED70A4}" type="presOf" srcId="{1752B387-4B48-4249-B494-EEBBC79193E3}" destId="{D8174FC4-A9C7-8549-BB0D-0AE069CCCBB7}" srcOrd="0" destOrd="4" presId="urn:microsoft.com/office/officeart/2005/8/layout/list1"/>
    <dgm:cxn modelId="{9C742164-4796-40B0-A042-3A2E90B27676}" srcId="{78F83166-7798-4C48-97A6-9F1F9C72C809}" destId="{49B18C72-DDA6-479C-89BE-36AE7C18C00F}" srcOrd="1" destOrd="0" parTransId="{94F07DEA-0229-4AFD-B56C-2C585DECEE1E}" sibTransId="{F9CC20EE-CDF6-4721-81A4-2DDD68CB19DE}"/>
    <dgm:cxn modelId="{3510107F-563E-4FC2-92BB-E239CBCA9A82}" srcId="{C175FE52-76FE-4305-9187-B8D4E8C2BFE5}" destId="{DA64938A-8E06-43D4-B014-5355A3CA7F03}" srcOrd="0" destOrd="0" parTransId="{25C78710-7AC1-4D08-B163-9BB25F618509}" sibTransId="{45361069-022D-4ED7-B7BB-24242DF9B4CD}"/>
    <dgm:cxn modelId="{BF533784-0130-DD45-B79C-4166E2B4E39A}" type="presOf" srcId="{49B18C72-DDA6-479C-89BE-36AE7C18C00F}" destId="{D8174FC4-A9C7-8549-BB0D-0AE069CCCBB7}" srcOrd="0" destOrd="3" presId="urn:microsoft.com/office/officeart/2005/8/layout/list1"/>
    <dgm:cxn modelId="{F7B808B0-D27F-4792-89A8-542B188DF3DF}" srcId="{78F83166-7798-4C48-97A6-9F1F9C72C809}" destId="{77B91A6D-FBEA-4261-9CA1-422987F35FE6}" srcOrd="0" destOrd="0" parTransId="{CD121A3E-5D1D-46CA-8CBC-428EEA9C0BD2}" sibTransId="{96153E01-C6F6-4FFC-8203-FA6F6378E4E9}"/>
    <dgm:cxn modelId="{C70509B7-D617-0342-AA33-3B5FCB6ABE0C}" type="presOf" srcId="{DA64938A-8E06-43D4-B014-5355A3CA7F03}" destId="{66BA98D5-6E0A-9749-B865-B31A61CDFB45}" srcOrd="1" destOrd="0" presId="urn:microsoft.com/office/officeart/2005/8/layout/list1"/>
    <dgm:cxn modelId="{574BE3BE-6ADE-4C67-BB88-1F841BDAF6C1}" srcId="{45005BC0-30E4-4859-A6FF-306B2F4959AD}" destId="{78F83166-7798-4C48-97A6-9F1F9C72C809}" srcOrd="0" destOrd="0" parTransId="{CF135DF2-6000-426A-B93E-BAEE66293081}" sibTransId="{F2B937A0-E241-41E2-989F-FA9CBDE6576F}"/>
    <dgm:cxn modelId="{D92D76D3-63CB-4650-8539-F53313955990}" srcId="{DA64938A-8E06-43D4-B014-5355A3CA7F03}" destId="{42F53241-271D-4708-896B-8C5BE59D8172}" srcOrd="0" destOrd="0" parTransId="{39A4D716-F7C1-4994-96DC-B0609FB4E77C}" sibTransId="{66566FF3-9430-429C-8DC6-CB53AA5A41BF}"/>
    <dgm:cxn modelId="{EADB1BE5-4F3C-C94B-9E3B-A67388578421}" type="presOf" srcId="{77B91A6D-FBEA-4261-9CA1-422987F35FE6}" destId="{D8174FC4-A9C7-8549-BB0D-0AE069CCCBB7}" srcOrd="0" destOrd="1" presId="urn:microsoft.com/office/officeart/2005/8/layout/list1"/>
    <dgm:cxn modelId="{7F3923E8-A1D5-2046-81A1-2C3CE301D473}" type="presOf" srcId="{C175FE52-76FE-4305-9187-B8D4E8C2BFE5}" destId="{81B3DED7-AD91-1949-AC2E-EAF8C9221EFD}" srcOrd="0" destOrd="0" presId="urn:microsoft.com/office/officeart/2005/8/layout/list1"/>
    <dgm:cxn modelId="{08F309F8-6DB9-344B-B5BC-9ADE50476E71}" type="presOf" srcId="{45005BC0-30E4-4859-A6FF-306B2F4959AD}" destId="{421390CB-0C50-5E4F-B637-4588A7396744}" srcOrd="1" destOrd="0" presId="urn:microsoft.com/office/officeart/2005/8/layout/list1"/>
    <dgm:cxn modelId="{96A8AAE6-68D1-1A4F-A32E-885B82E81415}" type="presParOf" srcId="{81B3DED7-AD91-1949-AC2E-EAF8C9221EFD}" destId="{B160ECF5-F1C3-974F-9261-5B1631C7AF3A}" srcOrd="0" destOrd="0" presId="urn:microsoft.com/office/officeart/2005/8/layout/list1"/>
    <dgm:cxn modelId="{AFEAE495-5068-9947-A6C8-F6E2F9549DA3}" type="presParOf" srcId="{B160ECF5-F1C3-974F-9261-5B1631C7AF3A}" destId="{B38B5C96-4D1D-5C44-AC83-654708C627BD}" srcOrd="0" destOrd="0" presId="urn:microsoft.com/office/officeart/2005/8/layout/list1"/>
    <dgm:cxn modelId="{B36736F9-EB34-5D48-A7E9-D9362B8B0C37}" type="presParOf" srcId="{B160ECF5-F1C3-974F-9261-5B1631C7AF3A}" destId="{66BA98D5-6E0A-9749-B865-B31A61CDFB45}" srcOrd="1" destOrd="0" presId="urn:microsoft.com/office/officeart/2005/8/layout/list1"/>
    <dgm:cxn modelId="{9E1EC255-8FBB-D645-B3CA-0D29213AF49A}" type="presParOf" srcId="{81B3DED7-AD91-1949-AC2E-EAF8C9221EFD}" destId="{D56963D7-8E6E-4C43-9441-2BB4988B861B}" srcOrd="1" destOrd="0" presId="urn:microsoft.com/office/officeart/2005/8/layout/list1"/>
    <dgm:cxn modelId="{1D6E78FD-1E85-8F46-9201-3660FDAD9D22}" type="presParOf" srcId="{81B3DED7-AD91-1949-AC2E-EAF8C9221EFD}" destId="{84727FC8-AAE4-5042-A9B1-3A6E48BF6663}" srcOrd="2" destOrd="0" presId="urn:microsoft.com/office/officeart/2005/8/layout/list1"/>
    <dgm:cxn modelId="{E8D37177-901F-6D46-AF30-6DEBEAC9A30A}" type="presParOf" srcId="{81B3DED7-AD91-1949-AC2E-EAF8C9221EFD}" destId="{88F9FFB3-7618-FF42-8880-F2569B6D3CC1}" srcOrd="3" destOrd="0" presId="urn:microsoft.com/office/officeart/2005/8/layout/list1"/>
    <dgm:cxn modelId="{B598F7D7-A2B8-0C41-9087-7BF6B401E0BD}" type="presParOf" srcId="{81B3DED7-AD91-1949-AC2E-EAF8C9221EFD}" destId="{B7B6C8E8-EED7-F243-99FB-0579503419F6}" srcOrd="4" destOrd="0" presId="urn:microsoft.com/office/officeart/2005/8/layout/list1"/>
    <dgm:cxn modelId="{2C560D62-B735-8C42-8A5C-4B241BF5A8C2}" type="presParOf" srcId="{B7B6C8E8-EED7-F243-99FB-0579503419F6}" destId="{7C9F85D8-644C-8A48-9908-384F61FE2C8D}" srcOrd="0" destOrd="0" presId="urn:microsoft.com/office/officeart/2005/8/layout/list1"/>
    <dgm:cxn modelId="{7540C833-6123-7E4B-A606-6599C0C5503B}" type="presParOf" srcId="{B7B6C8E8-EED7-F243-99FB-0579503419F6}" destId="{421390CB-0C50-5E4F-B637-4588A7396744}" srcOrd="1" destOrd="0" presId="urn:microsoft.com/office/officeart/2005/8/layout/list1"/>
    <dgm:cxn modelId="{FBBEDAF4-7B49-C747-A673-AE0807A9FC37}" type="presParOf" srcId="{81B3DED7-AD91-1949-AC2E-EAF8C9221EFD}" destId="{FA5C0B8C-9166-604C-9B48-BC9E58B47782}" srcOrd="5" destOrd="0" presId="urn:microsoft.com/office/officeart/2005/8/layout/list1"/>
    <dgm:cxn modelId="{98CFFFFC-5442-5B4F-A45D-02FFC6982293}" type="presParOf" srcId="{81B3DED7-AD91-1949-AC2E-EAF8C9221EFD}" destId="{D8174FC4-A9C7-8549-BB0D-0AE069CCCBB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4F0940-0DC9-4897-9CD2-F8D3DE21DFCD}" type="doc">
      <dgm:prSet loTypeId="urn:microsoft.com/office/officeart/2018/5/layout/IconCircleLabelList" loCatId="icon" qsTypeId="urn:microsoft.com/office/officeart/2005/8/quickstyle/simple4" qsCatId="simple" csTypeId="urn:microsoft.com/office/officeart/2005/8/colors/accent1_4" csCatId="accent1" phldr="1"/>
      <dgm:spPr/>
      <dgm:t>
        <a:bodyPr/>
        <a:lstStyle/>
        <a:p>
          <a:endParaRPr lang="en-US"/>
        </a:p>
      </dgm:t>
    </dgm:pt>
    <dgm:pt modelId="{76384AFC-B738-4396-9D1F-0FA304E1B706}">
      <dgm:prSet/>
      <dgm:spPr/>
      <dgm:t>
        <a:bodyPr/>
        <a:lstStyle/>
        <a:p>
          <a:pPr>
            <a:lnSpc>
              <a:spcPct val="100000"/>
            </a:lnSpc>
            <a:defRPr cap="all"/>
          </a:pPr>
          <a:r>
            <a:rPr lang="en-US"/>
            <a:t>Identification process</a:t>
          </a:r>
        </a:p>
      </dgm:t>
    </dgm:pt>
    <dgm:pt modelId="{27B97922-CC49-4578-8BA0-9DA11CFC9F7E}" type="parTrans" cxnId="{61570524-8FEF-4E68-BA8C-ACA9CAB67CAB}">
      <dgm:prSet/>
      <dgm:spPr/>
      <dgm:t>
        <a:bodyPr/>
        <a:lstStyle/>
        <a:p>
          <a:endParaRPr lang="en-US"/>
        </a:p>
      </dgm:t>
    </dgm:pt>
    <dgm:pt modelId="{B284DF71-9D8B-412C-AB61-B880222B93C4}" type="sibTrans" cxnId="{61570524-8FEF-4E68-BA8C-ACA9CAB67CAB}">
      <dgm:prSet/>
      <dgm:spPr/>
      <dgm:t>
        <a:bodyPr/>
        <a:lstStyle/>
        <a:p>
          <a:endParaRPr lang="en-US"/>
        </a:p>
      </dgm:t>
    </dgm:pt>
    <dgm:pt modelId="{86E2BE4E-4DA6-4A38-8AE5-A72D1F497674}">
      <dgm:prSet/>
      <dgm:spPr/>
      <dgm:t>
        <a:bodyPr/>
        <a:lstStyle/>
        <a:p>
          <a:pPr>
            <a:lnSpc>
              <a:spcPct val="100000"/>
            </a:lnSpc>
            <a:defRPr cap="all"/>
          </a:pPr>
          <a:r>
            <a:rPr lang="en-US"/>
            <a:t>Teacher diversity</a:t>
          </a:r>
        </a:p>
      </dgm:t>
    </dgm:pt>
    <dgm:pt modelId="{B9BFD7F5-6307-4356-A427-729168F6FFC3}" type="parTrans" cxnId="{C418D459-566F-431B-A2F9-490774F3D3E1}">
      <dgm:prSet/>
      <dgm:spPr/>
      <dgm:t>
        <a:bodyPr/>
        <a:lstStyle/>
        <a:p>
          <a:endParaRPr lang="en-US"/>
        </a:p>
      </dgm:t>
    </dgm:pt>
    <dgm:pt modelId="{64FF7249-A3FD-46C5-92A3-3947D041EDCD}" type="sibTrans" cxnId="{C418D459-566F-431B-A2F9-490774F3D3E1}">
      <dgm:prSet/>
      <dgm:spPr/>
      <dgm:t>
        <a:bodyPr/>
        <a:lstStyle/>
        <a:p>
          <a:endParaRPr lang="en-US"/>
        </a:p>
      </dgm:t>
    </dgm:pt>
    <dgm:pt modelId="{300FD53A-5A40-4B88-A2CD-DF5B1DF442B0}">
      <dgm:prSet/>
      <dgm:spPr/>
      <dgm:t>
        <a:bodyPr/>
        <a:lstStyle/>
        <a:p>
          <a:pPr>
            <a:lnSpc>
              <a:spcPct val="100000"/>
            </a:lnSpc>
            <a:defRPr cap="all"/>
          </a:pPr>
          <a:r>
            <a:rPr lang="en-US"/>
            <a:t>Professional development</a:t>
          </a:r>
        </a:p>
      </dgm:t>
    </dgm:pt>
    <dgm:pt modelId="{CD1FB5B0-5440-474D-976F-3F0D90C52D94}" type="parTrans" cxnId="{1AC111E0-448E-4866-B2D4-7EA4A46D5169}">
      <dgm:prSet/>
      <dgm:spPr/>
      <dgm:t>
        <a:bodyPr/>
        <a:lstStyle/>
        <a:p>
          <a:endParaRPr lang="en-US"/>
        </a:p>
      </dgm:t>
    </dgm:pt>
    <dgm:pt modelId="{69A0573B-8EBF-4632-A8C0-0785EA39F2E1}" type="sibTrans" cxnId="{1AC111E0-448E-4866-B2D4-7EA4A46D5169}">
      <dgm:prSet/>
      <dgm:spPr/>
      <dgm:t>
        <a:bodyPr/>
        <a:lstStyle/>
        <a:p>
          <a:endParaRPr lang="en-US"/>
        </a:p>
      </dgm:t>
    </dgm:pt>
    <dgm:pt modelId="{F3C6EE23-E2FE-4FB4-ABF6-49B8FDF8C320}">
      <dgm:prSet/>
      <dgm:spPr/>
      <dgm:t>
        <a:bodyPr/>
        <a:lstStyle/>
        <a:p>
          <a:pPr>
            <a:lnSpc>
              <a:spcPct val="100000"/>
            </a:lnSpc>
            <a:defRPr cap="all"/>
          </a:pPr>
          <a:r>
            <a:rPr lang="en-US"/>
            <a:t>Parent involvement and access</a:t>
          </a:r>
        </a:p>
      </dgm:t>
    </dgm:pt>
    <dgm:pt modelId="{A1CDFE08-1C23-4D3A-A221-300133DAEC7A}" type="parTrans" cxnId="{8B8270C9-B258-4B37-93ED-63F4BF99513D}">
      <dgm:prSet/>
      <dgm:spPr/>
      <dgm:t>
        <a:bodyPr/>
        <a:lstStyle/>
        <a:p>
          <a:endParaRPr lang="en-US"/>
        </a:p>
      </dgm:t>
    </dgm:pt>
    <dgm:pt modelId="{3C524B05-98E1-4136-8249-D06F1951E5CC}" type="sibTrans" cxnId="{8B8270C9-B258-4B37-93ED-63F4BF99513D}">
      <dgm:prSet/>
      <dgm:spPr/>
      <dgm:t>
        <a:bodyPr/>
        <a:lstStyle/>
        <a:p>
          <a:endParaRPr lang="en-US"/>
        </a:p>
      </dgm:t>
    </dgm:pt>
    <dgm:pt modelId="{D353B621-5D17-42DC-9FFD-140275CF3B9E}" type="pres">
      <dgm:prSet presAssocID="{C74F0940-0DC9-4897-9CD2-F8D3DE21DFCD}" presName="root" presStyleCnt="0">
        <dgm:presLayoutVars>
          <dgm:dir/>
          <dgm:resizeHandles val="exact"/>
        </dgm:presLayoutVars>
      </dgm:prSet>
      <dgm:spPr/>
    </dgm:pt>
    <dgm:pt modelId="{21220EA8-ED16-4337-AF18-7CDDBBC67AC4}" type="pres">
      <dgm:prSet presAssocID="{76384AFC-B738-4396-9D1F-0FA304E1B706}" presName="compNode" presStyleCnt="0"/>
      <dgm:spPr/>
    </dgm:pt>
    <dgm:pt modelId="{DFFA5D57-DF78-4253-BC53-0E4EBC691C9C}" type="pres">
      <dgm:prSet presAssocID="{76384AFC-B738-4396-9D1F-0FA304E1B706}" presName="iconBgRect" presStyleLbl="bgShp" presStyleIdx="0" presStyleCnt="4"/>
      <dgm:spPr>
        <a:solidFill>
          <a:schemeClr val="tx2">
            <a:lumMod val="60000"/>
            <a:lumOff val="40000"/>
          </a:schemeClr>
        </a:solidFill>
      </dgm:spPr>
    </dgm:pt>
    <dgm:pt modelId="{13519270-AC04-4729-8131-67A016542D04}" type="pres">
      <dgm:prSet presAssocID="{76384AFC-B738-4396-9D1F-0FA304E1B7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974FE515-3460-4006-B208-FC03E485135D}" type="pres">
      <dgm:prSet presAssocID="{76384AFC-B738-4396-9D1F-0FA304E1B706}" presName="spaceRect" presStyleCnt="0"/>
      <dgm:spPr/>
    </dgm:pt>
    <dgm:pt modelId="{95DF3F1C-5BB8-4FF7-9DA5-E41C4B8FC3D0}" type="pres">
      <dgm:prSet presAssocID="{76384AFC-B738-4396-9D1F-0FA304E1B706}" presName="textRect" presStyleLbl="revTx" presStyleIdx="0" presStyleCnt="4">
        <dgm:presLayoutVars>
          <dgm:chMax val="1"/>
          <dgm:chPref val="1"/>
        </dgm:presLayoutVars>
      </dgm:prSet>
      <dgm:spPr/>
    </dgm:pt>
    <dgm:pt modelId="{EEA3FE77-FCA3-46E4-BD8D-78201B774223}" type="pres">
      <dgm:prSet presAssocID="{B284DF71-9D8B-412C-AB61-B880222B93C4}" presName="sibTrans" presStyleCnt="0"/>
      <dgm:spPr/>
    </dgm:pt>
    <dgm:pt modelId="{DD44D43D-F017-4F82-88B8-973418ABED80}" type="pres">
      <dgm:prSet presAssocID="{86E2BE4E-4DA6-4A38-8AE5-A72D1F497674}" presName="compNode" presStyleCnt="0"/>
      <dgm:spPr/>
    </dgm:pt>
    <dgm:pt modelId="{427D1AB9-038C-474B-853D-3DD488A4A6F6}" type="pres">
      <dgm:prSet presAssocID="{86E2BE4E-4DA6-4A38-8AE5-A72D1F497674}" presName="iconBgRect" presStyleLbl="bgShp" presStyleIdx="1" presStyleCnt="4"/>
      <dgm:spPr>
        <a:solidFill>
          <a:schemeClr val="tx2">
            <a:lumMod val="60000"/>
            <a:lumOff val="40000"/>
          </a:schemeClr>
        </a:solidFill>
      </dgm:spPr>
    </dgm:pt>
    <dgm:pt modelId="{7621697A-2167-4039-B9EF-D61ACA2950CB}" type="pres">
      <dgm:prSet presAssocID="{86E2BE4E-4DA6-4A38-8AE5-A72D1F4976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a:ext>
      </dgm:extLst>
    </dgm:pt>
    <dgm:pt modelId="{791ECCF4-7219-43AF-838B-8CC4DEB7965E}" type="pres">
      <dgm:prSet presAssocID="{86E2BE4E-4DA6-4A38-8AE5-A72D1F497674}" presName="spaceRect" presStyleCnt="0"/>
      <dgm:spPr/>
    </dgm:pt>
    <dgm:pt modelId="{10B69F68-07BB-4CE2-A5ED-EF9C96466DE9}" type="pres">
      <dgm:prSet presAssocID="{86E2BE4E-4DA6-4A38-8AE5-A72D1F497674}" presName="textRect" presStyleLbl="revTx" presStyleIdx="1" presStyleCnt="4">
        <dgm:presLayoutVars>
          <dgm:chMax val="1"/>
          <dgm:chPref val="1"/>
        </dgm:presLayoutVars>
      </dgm:prSet>
      <dgm:spPr/>
    </dgm:pt>
    <dgm:pt modelId="{75D84806-02A5-4D9E-8F3A-C87B84DBD6C7}" type="pres">
      <dgm:prSet presAssocID="{64FF7249-A3FD-46C5-92A3-3947D041EDCD}" presName="sibTrans" presStyleCnt="0"/>
      <dgm:spPr/>
    </dgm:pt>
    <dgm:pt modelId="{413AD6EE-5843-49FA-A696-81CCD0C09F74}" type="pres">
      <dgm:prSet presAssocID="{300FD53A-5A40-4B88-A2CD-DF5B1DF442B0}" presName="compNode" presStyleCnt="0"/>
      <dgm:spPr/>
    </dgm:pt>
    <dgm:pt modelId="{66DB6787-D13A-45CC-A721-A4A6688B2C26}" type="pres">
      <dgm:prSet presAssocID="{300FD53A-5A40-4B88-A2CD-DF5B1DF442B0}" presName="iconBgRect" presStyleLbl="bgShp" presStyleIdx="2" presStyleCnt="4"/>
      <dgm:spPr>
        <a:solidFill>
          <a:schemeClr val="tx2">
            <a:lumMod val="60000"/>
            <a:lumOff val="40000"/>
          </a:schemeClr>
        </a:solidFill>
      </dgm:spPr>
    </dgm:pt>
    <dgm:pt modelId="{22D3DC8A-7EEE-4840-AB8A-2BE5F60EEF74}" type="pres">
      <dgm:prSet presAssocID="{300FD53A-5A40-4B88-A2CD-DF5B1DF442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C2684A4F-E07E-42FE-9804-D92BE619ABF8}" type="pres">
      <dgm:prSet presAssocID="{300FD53A-5A40-4B88-A2CD-DF5B1DF442B0}" presName="spaceRect" presStyleCnt="0"/>
      <dgm:spPr/>
    </dgm:pt>
    <dgm:pt modelId="{4C85D6A8-D41D-4231-923D-4024BB733C64}" type="pres">
      <dgm:prSet presAssocID="{300FD53A-5A40-4B88-A2CD-DF5B1DF442B0}" presName="textRect" presStyleLbl="revTx" presStyleIdx="2" presStyleCnt="4">
        <dgm:presLayoutVars>
          <dgm:chMax val="1"/>
          <dgm:chPref val="1"/>
        </dgm:presLayoutVars>
      </dgm:prSet>
      <dgm:spPr/>
    </dgm:pt>
    <dgm:pt modelId="{3666528F-4B79-40BA-A417-CA47D9E5164E}" type="pres">
      <dgm:prSet presAssocID="{69A0573B-8EBF-4632-A8C0-0785EA39F2E1}" presName="sibTrans" presStyleCnt="0"/>
      <dgm:spPr/>
    </dgm:pt>
    <dgm:pt modelId="{A7168EE2-E43A-458A-954C-0CA1559F9FAE}" type="pres">
      <dgm:prSet presAssocID="{F3C6EE23-E2FE-4FB4-ABF6-49B8FDF8C320}" presName="compNode" presStyleCnt="0"/>
      <dgm:spPr/>
    </dgm:pt>
    <dgm:pt modelId="{E59F05B7-649B-48F5-B353-11CB0D07DDAB}" type="pres">
      <dgm:prSet presAssocID="{F3C6EE23-E2FE-4FB4-ABF6-49B8FDF8C320}" presName="iconBgRect" presStyleLbl="bgShp" presStyleIdx="3" presStyleCnt="4"/>
      <dgm:spPr>
        <a:solidFill>
          <a:schemeClr val="tx2">
            <a:lumMod val="60000"/>
            <a:lumOff val="40000"/>
          </a:schemeClr>
        </a:solidFill>
      </dgm:spPr>
    </dgm:pt>
    <dgm:pt modelId="{A909E650-7533-485A-B559-E69F1245A0AF}" type="pres">
      <dgm:prSet presAssocID="{F3C6EE23-E2FE-4FB4-ABF6-49B8FDF8C3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arent and Child"/>
        </a:ext>
      </dgm:extLst>
    </dgm:pt>
    <dgm:pt modelId="{EE273E4D-E20D-4A62-81A9-A910643162BD}" type="pres">
      <dgm:prSet presAssocID="{F3C6EE23-E2FE-4FB4-ABF6-49B8FDF8C320}" presName="spaceRect" presStyleCnt="0"/>
      <dgm:spPr/>
    </dgm:pt>
    <dgm:pt modelId="{F8C5DB2E-DE51-4563-AAAB-FF5F1997885E}" type="pres">
      <dgm:prSet presAssocID="{F3C6EE23-E2FE-4FB4-ABF6-49B8FDF8C320}" presName="textRect" presStyleLbl="revTx" presStyleIdx="3" presStyleCnt="4">
        <dgm:presLayoutVars>
          <dgm:chMax val="1"/>
          <dgm:chPref val="1"/>
        </dgm:presLayoutVars>
      </dgm:prSet>
      <dgm:spPr/>
    </dgm:pt>
  </dgm:ptLst>
  <dgm:cxnLst>
    <dgm:cxn modelId="{61570524-8FEF-4E68-BA8C-ACA9CAB67CAB}" srcId="{C74F0940-0DC9-4897-9CD2-F8D3DE21DFCD}" destId="{76384AFC-B738-4396-9D1F-0FA304E1B706}" srcOrd="0" destOrd="0" parTransId="{27B97922-CC49-4578-8BA0-9DA11CFC9F7E}" sibTransId="{B284DF71-9D8B-412C-AB61-B880222B93C4}"/>
    <dgm:cxn modelId="{E631F02E-8D6E-4660-B1F7-F4A9744F91BD}" type="presOf" srcId="{C74F0940-0DC9-4897-9CD2-F8D3DE21DFCD}" destId="{D353B621-5D17-42DC-9FFD-140275CF3B9E}" srcOrd="0" destOrd="0" presId="urn:microsoft.com/office/officeart/2018/5/layout/IconCircleLabelList"/>
    <dgm:cxn modelId="{EADCAB46-4E7F-4E01-BC67-64604D01A645}" type="presOf" srcId="{300FD53A-5A40-4B88-A2CD-DF5B1DF442B0}" destId="{4C85D6A8-D41D-4231-923D-4024BB733C64}" srcOrd="0" destOrd="0" presId="urn:microsoft.com/office/officeart/2018/5/layout/IconCircleLabelList"/>
    <dgm:cxn modelId="{C418D459-566F-431B-A2F9-490774F3D3E1}" srcId="{C74F0940-0DC9-4897-9CD2-F8D3DE21DFCD}" destId="{86E2BE4E-4DA6-4A38-8AE5-A72D1F497674}" srcOrd="1" destOrd="0" parTransId="{B9BFD7F5-6307-4356-A427-729168F6FFC3}" sibTransId="{64FF7249-A3FD-46C5-92A3-3947D041EDCD}"/>
    <dgm:cxn modelId="{93F7105D-10DF-4107-9286-0AC9A7E7D924}" type="presOf" srcId="{F3C6EE23-E2FE-4FB4-ABF6-49B8FDF8C320}" destId="{F8C5DB2E-DE51-4563-AAAB-FF5F1997885E}" srcOrd="0" destOrd="0" presId="urn:microsoft.com/office/officeart/2018/5/layout/IconCircleLabelList"/>
    <dgm:cxn modelId="{F6049D77-EFE5-480C-94AA-924BB3B2669C}" type="presOf" srcId="{86E2BE4E-4DA6-4A38-8AE5-A72D1F497674}" destId="{10B69F68-07BB-4CE2-A5ED-EF9C96466DE9}" srcOrd="0" destOrd="0" presId="urn:microsoft.com/office/officeart/2018/5/layout/IconCircleLabelList"/>
    <dgm:cxn modelId="{665AF9A9-0414-42C8-9F1D-5778CF71F76F}" type="presOf" srcId="{76384AFC-B738-4396-9D1F-0FA304E1B706}" destId="{95DF3F1C-5BB8-4FF7-9DA5-E41C4B8FC3D0}" srcOrd="0" destOrd="0" presId="urn:microsoft.com/office/officeart/2018/5/layout/IconCircleLabelList"/>
    <dgm:cxn modelId="{8B8270C9-B258-4B37-93ED-63F4BF99513D}" srcId="{C74F0940-0DC9-4897-9CD2-F8D3DE21DFCD}" destId="{F3C6EE23-E2FE-4FB4-ABF6-49B8FDF8C320}" srcOrd="3" destOrd="0" parTransId="{A1CDFE08-1C23-4D3A-A221-300133DAEC7A}" sibTransId="{3C524B05-98E1-4136-8249-D06F1951E5CC}"/>
    <dgm:cxn modelId="{1AC111E0-448E-4866-B2D4-7EA4A46D5169}" srcId="{C74F0940-0DC9-4897-9CD2-F8D3DE21DFCD}" destId="{300FD53A-5A40-4B88-A2CD-DF5B1DF442B0}" srcOrd="2" destOrd="0" parTransId="{CD1FB5B0-5440-474D-976F-3F0D90C52D94}" sibTransId="{69A0573B-8EBF-4632-A8C0-0785EA39F2E1}"/>
    <dgm:cxn modelId="{14CC5D84-D352-4DAA-8190-F100603C8602}" type="presParOf" srcId="{D353B621-5D17-42DC-9FFD-140275CF3B9E}" destId="{21220EA8-ED16-4337-AF18-7CDDBBC67AC4}" srcOrd="0" destOrd="0" presId="urn:microsoft.com/office/officeart/2018/5/layout/IconCircleLabelList"/>
    <dgm:cxn modelId="{413B25F8-47C8-4927-B876-9DF4F55C3948}" type="presParOf" srcId="{21220EA8-ED16-4337-AF18-7CDDBBC67AC4}" destId="{DFFA5D57-DF78-4253-BC53-0E4EBC691C9C}" srcOrd="0" destOrd="0" presId="urn:microsoft.com/office/officeart/2018/5/layout/IconCircleLabelList"/>
    <dgm:cxn modelId="{2234A66F-F02B-45A2-B01D-F46B271A7604}" type="presParOf" srcId="{21220EA8-ED16-4337-AF18-7CDDBBC67AC4}" destId="{13519270-AC04-4729-8131-67A016542D04}" srcOrd="1" destOrd="0" presId="urn:microsoft.com/office/officeart/2018/5/layout/IconCircleLabelList"/>
    <dgm:cxn modelId="{4B217E6E-0538-4B21-A83A-F9E8E9B0AB35}" type="presParOf" srcId="{21220EA8-ED16-4337-AF18-7CDDBBC67AC4}" destId="{974FE515-3460-4006-B208-FC03E485135D}" srcOrd="2" destOrd="0" presId="urn:microsoft.com/office/officeart/2018/5/layout/IconCircleLabelList"/>
    <dgm:cxn modelId="{8856F861-D1C1-44B4-B7C2-9E43698F6AD0}" type="presParOf" srcId="{21220EA8-ED16-4337-AF18-7CDDBBC67AC4}" destId="{95DF3F1C-5BB8-4FF7-9DA5-E41C4B8FC3D0}" srcOrd="3" destOrd="0" presId="urn:microsoft.com/office/officeart/2018/5/layout/IconCircleLabelList"/>
    <dgm:cxn modelId="{DC0A553F-964B-4DA8-884E-416620B58E32}" type="presParOf" srcId="{D353B621-5D17-42DC-9FFD-140275CF3B9E}" destId="{EEA3FE77-FCA3-46E4-BD8D-78201B774223}" srcOrd="1" destOrd="0" presId="urn:microsoft.com/office/officeart/2018/5/layout/IconCircleLabelList"/>
    <dgm:cxn modelId="{1FE015D5-1BB0-41AB-99EE-774C50EA2B23}" type="presParOf" srcId="{D353B621-5D17-42DC-9FFD-140275CF3B9E}" destId="{DD44D43D-F017-4F82-88B8-973418ABED80}" srcOrd="2" destOrd="0" presId="urn:microsoft.com/office/officeart/2018/5/layout/IconCircleLabelList"/>
    <dgm:cxn modelId="{6547FB57-AC33-4AF6-BDB8-80A1795012CA}" type="presParOf" srcId="{DD44D43D-F017-4F82-88B8-973418ABED80}" destId="{427D1AB9-038C-474B-853D-3DD488A4A6F6}" srcOrd="0" destOrd="0" presId="urn:microsoft.com/office/officeart/2018/5/layout/IconCircleLabelList"/>
    <dgm:cxn modelId="{7341FA60-2BB0-48B1-868B-435DEDB3AC21}" type="presParOf" srcId="{DD44D43D-F017-4F82-88B8-973418ABED80}" destId="{7621697A-2167-4039-B9EF-D61ACA2950CB}" srcOrd="1" destOrd="0" presId="urn:microsoft.com/office/officeart/2018/5/layout/IconCircleLabelList"/>
    <dgm:cxn modelId="{E3931BF5-A695-4555-A54B-1A35405B89EB}" type="presParOf" srcId="{DD44D43D-F017-4F82-88B8-973418ABED80}" destId="{791ECCF4-7219-43AF-838B-8CC4DEB7965E}" srcOrd="2" destOrd="0" presId="urn:microsoft.com/office/officeart/2018/5/layout/IconCircleLabelList"/>
    <dgm:cxn modelId="{D5CF4992-98C9-4C57-9BD5-0C27F08B7E16}" type="presParOf" srcId="{DD44D43D-F017-4F82-88B8-973418ABED80}" destId="{10B69F68-07BB-4CE2-A5ED-EF9C96466DE9}" srcOrd="3" destOrd="0" presId="urn:microsoft.com/office/officeart/2018/5/layout/IconCircleLabelList"/>
    <dgm:cxn modelId="{F7FF3F3A-DDA1-4B96-8139-243964AC88D7}" type="presParOf" srcId="{D353B621-5D17-42DC-9FFD-140275CF3B9E}" destId="{75D84806-02A5-4D9E-8F3A-C87B84DBD6C7}" srcOrd="3" destOrd="0" presId="urn:microsoft.com/office/officeart/2018/5/layout/IconCircleLabelList"/>
    <dgm:cxn modelId="{A6725B82-327F-4C00-B6D1-1ABD6412A00A}" type="presParOf" srcId="{D353B621-5D17-42DC-9FFD-140275CF3B9E}" destId="{413AD6EE-5843-49FA-A696-81CCD0C09F74}" srcOrd="4" destOrd="0" presId="urn:microsoft.com/office/officeart/2018/5/layout/IconCircleLabelList"/>
    <dgm:cxn modelId="{56210228-D1A6-4DC5-A173-D840973AA384}" type="presParOf" srcId="{413AD6EE-5843-49FA-A696-81CCD0C09F74}" destId="{66DB6787-D13A-45CC-A721-A4A6688B2C26}" srcOrd="0" destOrd="0" presId="urn:microsoft.com/office/officeart/2018/5/layout/IconCircleLabelList"/>
    <dgm:cxn modelId="{D87FBFBD-0480-4E82-ACD6-7C9DA9DE2936}" type="presParOf" srcId="{413AD6EE-5843-49FA-A696-81CCD0C09F74}" destId="{22D3DC8A-7EEE-4840-AB8A-2BE5F60EEF74}" srcOrd="1" destOrd="0" presId="urn:microsoft.com/office/officeart/2018/5/layout/IconCircleLabelList"/>
    <dgm:cxn modelId="{0AC9B411-A544-4A24-92C8-A923E1071623}" type="presParOf" srcId="{413AD6EE-5843-49FA-A696-81CCD0C09F74}" destId="{C2684A4F-E07E-42FE-9804-D92BE619ABF8}" srcOrd="2" destOrd="0" presId="urn:microsoft.com/office/officeart/2018/5/layout/IconCircleLabelList"/>
    <dgm:cxn modelId="{A3DE40CA-EFF7-447F-9D1B-DDE226D60CF8}" type="presParOf" srcId="{413AD6EE-5843-49FA-A696-81CCD0C09F74}" destId="{4C85D6A8-D41D-4231-923D-4024BB733C64}" srcOrd="3" destOrd="0" presId="urn:microsoft.com/office/officeart/2018/5/layout/IconCircleLabelList"/>
    <dgm:cxn modelId="{080B8560-B539-438B-AFBB-5BD33B526726}" type="presParOf" srcId="{D353B621-5D17-42DC-9FFD-140275CF3B9E}" destId="{3666528F-4B79-40BA-A417-CA47D9E5164E}" srcOrd="5" destOrd="0" presId="urn:microsoft.com/office/officeart/2018/5/layout/IconCircleLabelList"/>
    <dgm:cxn modelId="{D0F9B8AA-6654-4A5C-8053-C36139EAFFDC}" type="presParOf" srcId="{D353B621-5D17-42DC-9FFD-140275CF3B9E}" destId="{A7168EE2-E43A-458A-954C-0CA1559F9FAE}" srcOrd="6" destOrd="0" presId="urn:microsoft.com/office/officeart/2018/5/layout/IconCircleLabelList"/>
    <dgm:cxn modelId="{DF711C35-C894-40EB-A1D7-0241EE1D5BD2}" type="presParOf" srcId="{A7168EE2-E43A-458A-954C-0CA1559F9FAE}" destId="{E59F05B7-649B-48F5-B353-11CB0D07DDAB}" srcOrd="0" destOrd="0" presId="urn:microsoft.com/office/officeart/2018/5/layout/IconCircleLabelList"/>
    <dgm:cxn modelId="{6CBAFB89-8841-4B9A-A564-16D13835DA3E}" type="presParOf" srcId="{A7168EE2-E43A-458A-954C-0CA1559F9FAE}" destId="{A909E650-7533-485A-B559-E69F1245A0AF}" srcOrd="1" destOrd="0" presId="urn:microsoft.com/office/officeart/2018/5/layout/IconCircleLabelList"/>
    <dgm:cxn modelId="{3562DD7D-8868-4B52-9FB6-119DD2A616B4}" type="presParOf" srcId="{A7168EE2-E43A-458A-954C-0CA1559F9FAE}" destId="{EE273E4D-E20D-4A62-81A9-A910643162BD}" srcOrd="2" destOrd="0" presId="urn:microsoft.com/office/officeart/2018/5/layout/IconCircleLabelList"/>
    <dgm:cxn modelId="{D7538EA5-75E2-4863-B94B-80EBF652BB29}" type="presParOf" srcId="{A7168EE2-E43A-458A-954C-0CA1559F9FAE}" destId="{F8C5DB2E-DE51-4563-AAAB-FF5F1997885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975C5E1-C1D5-4278-ABA5-1DA95B353381}"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56B3B3C5-8BCD-4C2F-910C-4AF6519533EE}">
      <dgm:prSet/>
      <dgm:spPr/>
      <dgm:t>
        <a:bodyPr/>
        <a:lstStyle/>
        <a:p>
          <a:pPr>
            <a:lnSpc>
              <a:spcPct val="100000"/>
            </a:lnSpc>
          </a:pPr>
          <a:r>
            <a:rPr lang="en-US"/>
            <a:t>Equitable distribution</a:t>
          </a:r>
        </a:p>
      </dgm:t>
    </dgm:pt>
    <dgm:pt modelId="{99A69C79-51FD-47C1-AA97-47FD5C5DCE41}" type="parTrans" cxnId="{8419EB3D-EA16-4ABB-B9DB-E79C0222D0ED}">
      <dgm:prSet/>
      <dgm:spPr/>
      <dgm:t>
        <a:bodyPr/>
        <a:lstStyle/>
        <a:p>
          <a:endParaRPr lang="en-US"/>
        </a:p>
      </dgm:t>
    </dgm:pt>
    <dgm:pt modelId="{B5DAC54F-CFE7-47AB-9C84-F3FE90B64E18}" type="sibTrans" cxnId="{8419EB3D-EA16-4ABB-B9DB-E79C0222D0ED}">
      <dgm:prSet/>
      <dgm:spPr/>
      <dgm:t>
        <a:bodyPr/>
        <a:lstStyle/>
        <a:p>
          <a:endParaRPr lang="en-US"/>
        </a:p>
      </dgm:t>
    </dgm:pt>
    <dgm:pt modelId="{87E8646B-1F2C-41AB-958E-DA961E4322A9}">
      <dgm:prSet/>
      <dgm:spPr/>
      <dgm:t>
        <a:bodyPr/>
        <a:lstStyle/>
        <a:p>
          <a:pPr>
            <a:lnSpc>
              <a:spcPct val="100000"/>
            </a:lnSpc>
          </a:pPr>
          <a:r>
            <a:rPr lang="en-US" dirty="0"/>
            <a:t>Fairness to underrepresented groups</a:t>
          </a:r>
        </a:p>
      </dgm:t>
    </dgm:pt>
    <dgm:pt modelId="{0F85F2C7-8F2A-4852-9454-A2F1893EC077}" type="parTrans" cxnId="{F7E3C852-A71B-45FE-A950-22CCEF586F12}">
      <dgm:prSet/>
      <dgm:spPr/>
      <dgm:t>
        <a:bodyPr/>
        <a:lstStyle/>
        <a:p>
          <a:endParaRPr lang="en-US"/>
        </a:p>
      </dgm:t>
    </dgm:pt>
    <dgm:pt modelId="{76176307-E3B3-451F-86BE-DC2026A7CE1D}" type="sibTrans" cxnId="{F7E3C852-A71B-45FE-A950-22CCEF586F12}">
      <dgm:prSet/>
      <dgm:spPr/>
      <dgm:t>
        <a:bodyPr/>
        <a:lstStyle/>
        <a:p>
          <a:endParaRPr lang="en-US"/>
        </a:p>
      </dgm:t>
    </dgm:pt>
    <dgm:pt modelId="{34173113-876C-4934-8FBC-50F80534551B}">
      <dgm:prSet/>
      <dgm:spPr/>
      <dgm:t>
        <a:bodyPr/>
        <a:lstStyle/>
        <a:p>
          <a:pPr>
            <a:lnSpc>
              <a:spcPct val="100000"/>
            </a:lnSpc>
          </a:pPr>
          <a:r>
            <a:rPr lang="en-US" dirty="0"/>
            <a:t>Fairness to overrepresented groups</a:t>
          </a:r>
        </a:p>
      </dgm:t>
    </dgm:pt>
    <dgm:pt modelId="{A045A797-7621-4ED7-97E3-F7A0B097C8B9}" type="parTrans" cxnId="{CD5ABBD6-DA11-4179-A248-A36D0FF6C24B}">
      <dgm:prSet/>
      <dgm:spPr/>
      <dgm:t>
        <a:bodyPr/>
        <a:lstStyle/>
        <a:p>
          <a:endParaRPr lang="en-US"/>
        </a:p>
      </dgm:t>
    </dgm:pt>
    <dgm:pt modelId="{9E9863C2-4792-4D3D-9268-15867A91C746}" type="sibTrans" cxnId="{CD5ABBD6-DA11-4179-A248-A36D0FF6C24B}">
      <dgm:prSet/>
      <dgm:spPr/>
      <dgm:t>
        <a:bodyPr/>
        <a:lstStyle/>
        <a:p>
          <a:endParaRPr lang="en-US"/>
        </a:p>
      </dgm:t>
    </dgm:pt>
    <dgm:pt modelId="{67B3F417-3056-4DEE-91D8-80E21D91BE75}">
      <dgm:prSet/>
      <dgm:spPr/>
      <dgm:t>
        <a:bodyPr/>
        <a:lstStyle/>
        <a:p>
          <a:pPr>
            <a:lnSpc>
              <a:spcPct val="100000"/>
            </a:lnSpc>
          </a:pPr>
          <a:r>
            <a:rPr lang="en-US"/>
            <a:t>Efficiency</a:t>
          </a:r>
        </a:p>
      </dgm:t>
    </dgm:pt>
    <dgm:pt modelId="{51DE99E3-7D26-4467-ACDB-0BAA4E23B07C}" type="parTrans" cxnId="{8F7B5BB4-6EE7-406F-9BA3-7D7750CD705B}">
      <dgm:prSet/>
      <dgm:spPr/>
      <dgm:t>
        <a:bodyPr/>
        <a:lstStyle/>
        <a:p>
          <a:endParaRPr lang="en-US"/>
        </a:p>
      </dgm:t>
    </dgm:pt>
    <dgm:pt modelId="{7D15D993-EA43-4528-AACF-663C79A7E29B}" type="sibTrans" cxnId="{8F7B5BB4-6EE7-406F-9BA3-7D7750CD705B}">
      <dgm:prSet/>
      <dgm:spPr/>
      <dgm:t>
        <a:bodyPr/>
        <a:lstStyle/>
        <a:p>
          <a:endParaRPr lang="en-US"/>
        </a:p>
      </dgm:t>
    </dgm:pt>
    <dgm:pt modelId="{6344FAA7-4FE9-48D1-B955-8E922D6F3CFA}">
      <dgm:prSet/>
      <dgm:spPr/>
      <dgm:t>
        <a:bodyPr/>
        <a:lstStyle/>
        <a:p>
          <a:pPr>
            <a:lnSpc>
              <a:spcPct val="100000"/>
            </a:lnSpc>
          </a:pPr>
          <a:r>
            <a:rPr lang="en-US"/>
            <a:t>Political feasibility</a:t>
          </a:r>
        </a:p>
      </dgm:t>
    </dgm:pt>
    <dgm:pt modelId="{485E85B8-F678-4654-8CEE-C2078210FB6D}" type="parTrans" cxnId="{090D96D6-CE6F-440C-8D09-79AAAB34FD40}">
      <dgm:prSet/>
      <dgm:spPr/>
      <dgm:t>
        <a:bodyPr/>
        <a:lstStyle/>
        <a:p>
          <a:endParaRPr lang="en-US"/>
        </a:p>
      </dgm:t>
    </dgm:pt>
    <dgm:pt modelId="{95147900-4A0B-412E-9D88-DA67147968F8}" type="sibTrans" cxnId="{090D96D6-CE6F-440C-8D09-79AAAB34FD40}">
      <dgm:prSet/>
      <dgm:spPr/>
      <dgm:t>
        <a:bodyPr/>
        <a:lstStyle/>
        <a:p>
          <a:endParaRPr lang="en-US"/>
        </a:p>
      </dgm:t>
    </dgm:pt>
    <dgm:pt modelId="{B77FA504-14C1-4EB0-8562-0C17DF2BCFC2}">
      <dgm:prSet/>
      <dgm:spPr/>
      <dgm:t>
        <a:bodyPr/>
        <a:lstStyle/>
        <a:p>
          <a:pPr>
            <a:lnSpc>
              <a:spcPct val="100000"/>
            </a:lnSpc>
          </a:pPr>
          <a:r>
            <a:rPr lang="en-US" dirty="0"/>
            <a:t>Parent reactions</a:t>
          </a:r>
        </a:p>
      </dgm:t>
    </dgm:pt>
    <dgm:pt modelId="{F8044FFA-8E06-4883-852F-E7664C763070}" type="parTrans" cxnId="{B4C6ED60-2109-402B-A097-BD3AEEB99B7B}">
      <dgm:prSet/>
      <dgm:spPr/>
      <dgm:t>
        <a:bodyPr/>
        <a:lstStyle/>
        <a:p>
          <a:endParaRPr lang="en-US"/>
        </a:p>
      </dgm:t>
    </dgm:pt>
    <dgm:pt modelId="{661974AB-9A98-42D1-9631-7845E8B1B93A}" type="sibTrans" cxnId="{B4C6ED60-2109-402B-A097-BD3AEEB99B7B}">
      <dgm:prSet/>
      <dgm:spPr/>
      <dgm:t>
        <a:bodyPr/>
        <a:lstStyle/>
        <a:p>
          <a:endParaRPr lang="en-US"/>
        </a:p>
      </dgm:t>
    </dgm:pt>
    <dgm:pt modelId="{FAA3F902-5579-48ED-A00B-70A49BEE1D74}">
      <dgm:prSet/>
      <dgm:spPr/>
      <dgm:t>
        <a:bodyPr/>
        <a:lstStyle/>
        <a:p>
          <a:pPr>
            <a:lnSpc>
              <a:spcPct val="100000"/>
            </a:lnSpc>
          </a:pPr>
          <a:r>
            <a:rPr lang="en-US" dirty="0"/>
            <a:t>Teacher/school administrator reactions</a:t>
          </a:r>
        </a:p>
      </dgm:t>
    </dgm:pt>
    <dgm:pt modelId="{87C82C4C-4C58-41C2-9722-7FB0E69C1B66}" type="parTrans" cxnId="{8A99E260-1935-401D-BAAE-992570830EF0}">
      <dgm:prSet/>
      <dgm:spPr/>
      <dgm:t>
        <a:bodyPr/>
        <a:lstStyle/>
        <a:p>
          <a:endParaRPr lang="en-US"/>
        </a:p>
      </dgm:t>
    </dgm:pt>
    <dgm:pt modelId="{24FCE9F4-B73F-4F8C-8369-718902F8AC5B}" type="sibTrans" cxnId="{8A99E260-1935-401D-BAAE-992570830EF0}">
      <dgm:prSet/>
      <dgm:spPr/>
      <dgm:t>
        <a:bodyPr/>
        <a:lstStyle/>
        <a:p>
          <a:endParaRPr lang="en-US"/>
        </a:p>
      </dgm:t>
    </dgm:pt>
    <dgm:pt modelId="{4F023715-2D83-4B72-995F-A0EE5754DEE2}">
      <dgm:prSet/>
      <dgm:spPr/>
      <dgm:t>
        <a:bodyPr/>
        <a:lstStyle/>
        <a:p>
          <a:pPr>
            <a:lnSpc>
              <a:spcPct val="100000"/>
            </a:lnSpc>
          </a:pPr>
          <a:r>
            <a:rPr lang="en-US" dirty="0"/>
            <a:t>Community leaders</a:t>
          </a:r>
        </a:p>
      </dgm:t>
    </dgm:pt>
    <dgm:pt modelId="{FDC129D2-B35B-4FB5-9E0D-5416E1E229C3}" type="parTrans" cxnId="{85D843FF-BAFE-42BD-A5F4-00199320713C}">
      <dgm:prSet/>
      <dgm:spPr/>
      <dgm:t>
        <a:bodyPr/>
        <a:lstStyle/>
        <a:p>
          <a:endParaRPr lang="en-US"/>
        </a:p>
      </dgm:t>
    </dgm:pt>
    <dgm:pt modelId="{6DD67C89-786B-4CA4-B1F1-022165CC26B3}" type="sibTrans" cxnId="{85D843FF-BAFE-42BD-A5F4-00199320713C}">
      <dgm:prSet/>
      <dgm:spPr/>
      <dgm:t>
        <a:bodyPr/>
        <a:lstStyle/>
        <a:p>
          <a:endParaRPr lang="en-US"/>
        </a:p>
      </dgm:t>
    </dgm:pt>
    <dgm:pt modelId="{7DEF7DB1-09C9-490A-A7DF-AC02A002CC50}">
      <dgm:prSet/>
      <dgm:spPr/>
      <dgm:t>
        <a:bodyPr/>
        <a:lstStyle/>
        <a:p>
          <a:pPr>
            <a:lnSpc>
              <a:spcPct val="100000"/>
            </a:lnSpc>
          </a:pPr>
          <a:r>
            <a:rPr lang="en-US"/>
            <a:t>Effect on budget</a:t>
          </a:r>
        </a:p>
      </dgm:t>
    </dgm:pt>
    <dgm:pt modelId="{1C02DE6C-E377-4171-82F0-E8EFD77023C7}" type="parTrans" cxnId="{AD0AFEEA-C4CB-4658-9740-192487706145}">
      <dgm:prSet/>
      <dgm:spPr/>
      <dgm:t>
        <a:bodyPr/>
        <a:lstStyle/>
        <a:p>
          <a:endParaRPr lang="en-US"/>
        </a:p>
      </dgm:t>
    </dgm:pt>
    <dgm:pt modelId="{4A4AB3C8-A5D4-46B9-883F-6C338675A54D}" type="sibTrans" cxnId="{AD0AFEEA-C4CB-4658-9740-192487706145}">
      <dgm:prSet/>
      <dgm:spPr/>
      <dgm:t>
        <a:bodyPr/>
        <a:lstStyle/>
        <a:p>
          <a:endParaRPr lang="en-US"/>
        </a:p>
      </dgm:t>
    </dgm:pt>
    <dgm:pt modelId="{FC519683-37FA-4925-A998-CEE76FBDDBD4}" type="pres">
      <dgm:prSet presAssocID="{C975C5E1-C1D5-4278-ABA5-1DA95B353381}" presName="root" presStyleCnt="0">
        <dgm:presLayoutVars>
          <dgm:dir/>
          <dgm:resizeHandles val="exact"/>
        </dgm:presLayoutVars>
      </dgm:prSet>
      <dgm:spPr/>
    </dgm:pt>
    <dgm:pt modelId="{09A26A87-5582-4437-902E-4FA72B92827E}" type="pres">
      <dgm:prSet presAssocID="{56B3B3C5-8BCD-4C2F-910C-4AF6519533EE}" presName="compNode" presStyleCnt="0"/>
      <dgm:spPr/>
    </dgm:pt>
    <dgm:pt modelId="{949420C5-B8B3-45B7-92F0-03819815C75B}" type="pres">
      <dgm:prSet presAssocID="{56B3B3C5-8BCD-4C2F-910C-4AF6519533EE}" presName="bgRect" presStyleLbl="bgShp" presStyleIdx="0" presStyleCnt="4"/>
      <dgm:spPr/>
    </dgm:pt>
    <dgm:pt modelId="{971C8A2C-4054-4C49-B47F-6D167541052F}" type="pres">
      <dgm:prSet presAssocID="{56B3B3C5-8BCD-4C2F-910C-4AF6519533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7D2D241D-B974-4413-A058-3F6777A0D233}" type="pres">
      <dgm:prSet presAssocID="{56B3B3C5-8BCD-4C2F-910C-4AF6519533EE}" presName="spaceRect" presStyleCnt="0"/>
      <dgm:spPr/>
    </dgm:pt>
    <dgm:pt modelId="{8BC837B6-DDDD-4F59-B56A-40E47D7F78F1}" type="pres">
      <dgm:prSet presAssocID="{56B3B3C5-8BCD-4C2F-910C-4AF6519533EE}" presName="parTx" presStyleLbl="revTx" presStyleIdx="0" presStyleCnt="6">
        <dgm:presLayoutVars>
          <dgm:chMax val="0"/>
          <dgm:chPref val="0"/>
        </dgm:presLayoutVars>
      </dgm:prSet>
      <dgm:spPr/>
    </dgm:pt>
    <dgm:pt modelId="{3AE5F848-F66A-47E2-9879-86B878388F17}" type="pres">
      <dgm:prSet presAssocID="{56B3B3C5-8BCD-4C2F-910C-4AF6519533EE}" presName="desTx" presStyleLbl="revTx" presStyleIdx="1" presStyleCnt="6" custLinFactNeighborX="0">
        <dgm:presLayoutVars/>
      </dgm:prSet>
      <dgm:spPr/>
    </dgm:pt>
    <dgm:pt modelId="{CC8F327F-8ED2-4DC4-B53E-AEB43221FA27}" type="pres">
      <dgm:prSet presAssocID="{B5DAC54F-CFE7-47AB-9C84-F3FE90B64E18}" presName="sibTrans" presStyleCnt="0"/>
      <dgm:spPr/>
    </dgm:pt>
    <dgm:pt modelId="{75CCE015-EAE9-4514-AB96-6BEB36F4C105}" type="pres">
      <dgm:prSet presAssocID="{67B3F417-3056-4DEE-91D8-80E21D91BE75}" presName="compNode" presStyleCnt="0"/>
      <dgm:spPr/>
    </dgm:pt>
    <dgm:pt modelId="{22564D79-63EC-4EE2-8BF1-C3BB37B4DEA8}" type="pres">
      <dgm:prSet presAssocID="{67B3F417-3056-4DEE-91D8-80E21D91BE75}" presName="bgRect" presStyleLbl="bgShp" presStyleIdx="1" presStyleCnt="4"/>
      <dgm:spPr/>
    </dgm:pt>
    <dgm:pt modelId="{32C7DD5C-2CBF-4C36-98A9-EEA68FB73FBD}" type="pres">
      <dgm:prSet presAssocID="{67B3F417-3056-4DEE-91D8-80E21D91BE7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14A2C7A8-B415-4B50-9A36-87E0F8BF945B}" type="pres">
      <dgm:prSet presAssocID="{67B3F417-3056-4DEE-91D8-80E21D91BE75}" presName="spaceRect" presStyleCnt="0"/>
      <dgm:spPr/>
    </dgm:pt>
    <dgm:pt modelId="{88B16971-89C5-475F-A30C-210BED7501AB}" type="pres">
      <dgm:prSet presAssocID="{67B3F417-3056-4DEE-91D8-80E21D91BE75}" presName="parTx" presStyleLbl="revTx" presStyleIdx="2" presStyleCnt="6">
        <dgm:presLayoutVars>
          <dgm:chMax val="0"/>
          <dgm:chPref val="0"/>
        </dgm:presLayoutVars>
      </dgm:prSet>
      <dgm:spPr/>
    </dgm:pt>
    <dgm:pt modelId="{B8E08CE9-E7E4-49F0-B5E7-548A3BA6627A}" type="pres">
      <dgm:prSet presAssocID="{7D15D993-EA43-4528-AACF-663C79A7E29B}" presName="sibTrans" presStyleCnt="0"/>
      <dgm:spPr/>
    </dgm:pt>
    <dgm:pt modelId="{E38B6DA8-3DA2-4AC5-A93E-77601F34556C}" type="pres">
      <dgm:prSet presAssocID="{6344FAA7-4FE9-48D1-B955-8E922D6F3CFA}" presName="compNode" presStyleCnt="0"/>
      <dgm:spPr/>
    </dgm:pt>
    <dgm:pt modelId="{FE11A8F9-DBAE-43A6-9EB1-3A7E49D3750C}" type="pres">
      <dgm:prSet presAssocID="{6344FAA7-4FE9-48D1-B955-8E922D6F3CFA}" presName="bgRect" presStyleLbl="bgShp" presStyleIdx="2" presStyleCnt="4"/>
      <dgm:spPr/>
    </dgm:pt>
    <dgm:pt modelId="{994A4556-A14B-4CF8-B170-5229A521BFE2}" type="pres">
      <dgm:prSet presAssocID="{6344FAA7-4FE9-48D1-B955-8E922D6F3CF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DA5EC3BC-7BD8-40CC-A25A-86A00BDE4B62}" type="pres">
      <dgm:prSet presAssocID="{6344FAA7-4FE9-48D1-B955-8E922D6F3CFA}" presName="spaceRect" presStyleCnt="0"/>
      <dgm:spPr/>
    </dgm:pt>
    <dgm:pt modelId="{2A2478E1-B0AB-4D79-A4EA-77630A52E13E}" type="pres">
      <dgm:prSet presAssocID="{6344FAA7-4FE9-48D1-B955-8E922D6F3CFA}" presName="parTx" presStyleLbl="revTx" presStyleIdx="3" presStyleCnt="6">
        <dgm:presLayoutVars>
          <dgm:chMax val="0"/>
          <dgm:chPref val="0"/>
        </dgm:presLayoutVars>
      </dgm:prSet>
      <dgm:spPr/>
    </dgm:pt>
    <dgm:pt modelId="{5F0A11C5-3A7F-4CBF-B21B-311E2D45B02B}" type="pres">
      <dgm:prSet presAssocID="{6344FAA7-4FE9-48D1-B955-8E922D6F3CFA}" presName="desTx" presStyleLbl="revTx" presStyleIdx="4" presStyleCnt="6" custLinFactNeighborX="0">
        <dgm:presLayoutVars/>
      </dgm:prSet>
      <dgm:spPr/>
    </dgm:pt>
    <dgm:pt modelId="{16B46D64-541B-4C67-9F30-6657175BE757}" type="pres">
      <dgm:prSet presAssocID="{95147900-4A0B-412E-9D88-DA67147968F8}" presName="sibTrans" presStyleCnt="0"/>
      <dgm:spPr/>
    </dgm:pt>
    <dgm:pt modelId="{42BECCF4-69A9-450D-B149-B3CAA4580DA6}" type="pres">
      <dgm:prSet presAssocID="{7DEF7DB1-09C9-490A-A7DF-AC02A002CC50}" presName="compNode" presStyleCnt="0"/>
      <dgm:spPr/>
    </dgm:pt>
    <dgm:pt modelId="{5F440EBA-FE68-47E8-B794-CC327C8333A9}" type="pres">
      <dgm:prSet presAssocID="{7DEF7DB1-09C9-490A-A7DF-AC02A002CC50}" presName="bgRect" presStyleLbl="bgShp" presStyleIdx="3" presStyleCnt="4"/>
      <dgm:spPr/>
    </dgm:pt>
    <dgm:pt modelId="{340420D3-5B29-48E5-AFC2-BDFC144D54DC}" type="pres">
      <dgm:prSet presAssocID="{7DEF7DB1-09C9-490A-A7DF-AC02A002CC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DCED9B31-E873-4AB8-A32E-B6CB3B77405C}" type="pres">
      <dgm:prSet presAssocID="{7DEF7DB1-09C9-490A-A7DF-AC02A002CC50}" presName="spaceRect" presStyleCnt="0"/>
      <dgm:spPr/>
    </dgm:pt>
    <dgm:pt modelId="{ED0D375D-E900-460A-B375-797A40FF6A0A}" type="pres">
      <dgm:prSet presAssocID="{7DEF7DB1-09C9-490A-A7DF-AC02A002CC50}" presName="parTx" presStyleLbl="revTx" presStyleIdx="5" presStyleCnt="6">
        <dgm:presLayoutVars>
          <dgm:chMax val="0"/>
          <dgm:chPref val="0"/>
        </dgm:presLayoutVars>
      </dgm:prSet>
      <dgm:spPr/>
    </dgm:pt>
  </dgm:ptLst>
  <dgm:cxnLst>
    <dgm:cxn modelId="{95CCAD16-D724-4687-B6FA-4887293BBAA3}" type="presOf" srcId="{6344FAA7-4FE9-48D1-B955-8E922D6F3CFA}" destId="{2A2478E1-B0AB-4D79-A4EA-77630A52E13E}" srcOrd="0" destOrd="0" presId="urn:microsoft.com/office/officeart/2018/2/layout/IconVerticalSolidList"/>
    <dgm:cxn modelId="{E390683B-9B95-4F18-8865-DC0805BAA061}" type="presOf" srcId="{87E8646B-1F2C-41AB-958E-DA961E4322A9}" destId="{3AE5F848-F66A-47E2-9879-86B878388F17}" srcOrd="0" destOrd="0" presId="urn:microsoft.com/office/officeart/2018/2/layout/IconVerticalSolidList"/>
    <dgm:cxn modelId="{8419EB3D-EA16-4ABB-B9DB-E79C0222D0ED}" srcId="{C975C5E1-C1D5-4278-ABA5-1DA95B353381}" destId="{56B3B3C5-8BCD-4C2F-910C-4AF6519533EE}" srcOrd="0" destOrd="0" parTransId="{99A69C79-51FD-47C1-AA97-47FD5C5DCE41}" sibTransId="{B5DAC54F-CFE7-47AB-9C84-F3FE90B64E18}"/>
    <dgm:cxn modelId="{0919F03F-DE30-4CD3-93F3-CABADDFD5C46}" type="presOf" srcId="{7DEF7DB1-09C9-490A-A7DF-AC02A002CC50}" destId="{ED0D375D-E900-460A-B375-797A40FF6A0A}" srcOrd="0" destOrd="0" presId="urn:microsoft.com/office/officeart/2018/2/layout/IconVerticalSolidList"/>
    <dgm:cxn modelId="{2954CE4D-827D-4265-8405-999071B3823D}" type="presOf" srcId="{56B3B3C5-8BCD-4C2F-910C-4AF6519533EE}" destId="{8BC837B6-DDDD-4F59-B56A-40E47D7F78F1}" srcOrd="0" destOrd="0" presId="urn:microsoft.com/office/officeart/2018/2/layout/IconVerticalSolidList"/>
    <dgm:cxn modelId="{F7E3C852-A71B-45FE-A950-22CCEF586F12}" srcId="{56B3B3C5-8BCD-4C2F-910C-4AF6519533EE}" destId="{87E8646B-1F2C-41AB-958E-DA961E4322A9}" srcOrd="0" destOrd="0" parTransId="{0F85F2C7-8F2A-4852-9454-A2F1893EC077}" sibTransId="{76176307-E3B3-451F-86BE-DC2026A7CE1D}"/>
    <dgm:cxn modelId="{8A99E260-1935-401D-BAAE-992570830EF0}" srcId="{6344FAA7-4FE9-48D1-B955-8E922D6F3CFA}" destId="{FAA3F902-5579-48ED-A00B-70A49BEE1D74}" srcOrd="1" destOrd="0" parTransId="{87C82C4C-4C58-41C2-9722-7FB0E69C1B66}" sibTransId="{24FCE9F4-B73F-4F8C-8369-718902F8AC5B}"/>
    <dgm:cxn modelId="{B4C6ED60-2109-402B-A097-BD3AEEB99B7B}" srcId="{6344FAA7-4FE9-48D1-B955-8E922D6F3CFA}" destId="{B77FA504-14C1-4EB0-8562-0C17DF2BCFC2}" srcOrd="0" destOrd="0" parTransId="{F8044FFA-8E06-4883-852F-E7664C763070}" sibTransId="{661974AB-9A98-42D1-9631-7845E8B1B93A}"/>
    <dgm:cxn modelId="{809ED26A-5DC2-4060-9621-6C29B35AC076}" type="presOf" srcId="{34173113-876C-4934-8FBC-50F80534551B}" destId="{3AE5F848-F66A-47E2-9879-86B878388F17}" srcOrd="0" destOrd="1" presId="urn:microsoft.com/office/officeart/2018/2/layout/IconVerticalSolidList"/>
    <dgm:cxn modelId="{919AFD93-D147-424C-A4C8-2730579CDB90}" type="presOf" srcId="{67B3F417-3056-4DEE-91D8-80E21D91BE75}" destId="{88B16971-89C5-475F-A30C-210BED7501AB}" srcOrd="0" destOrd="0" presId="urn:microsoft.com/office/officeart/2018/2/layout/IconVerticalSolidList"/>
    <dgm:cxn modelId="{3B257096-AF67-4FCF-B56B-5E4592B90FC7}" type="presOf" srcId="{B77FA504-14C1-4EB0-8562-0C17DF2BCFC2}" destId="{5F0A11C5-3A7F-4CBF-B21B-311E2D45B02B}" srcOrd="0" destOrd="0" presId="urn:microsoft.com/office/officeart/2018/2/layout/IconVerticalSolidList"/>
    <dgm:cxn modelId="{C77F26A9-852E-45FC-90EF-8A86DE999B42}" type="presOf" srcId="{C975C5E1-C1D5-4278-ABA5-1DA95B353381}" destId="{FC519683-37FA-4925-A998-CEE76FBDDBD4}" srcOrd="0" destOrd="0" presId="urn:microsoft.com/office/officeart/2018/2/layout/IconVerticalSolidList"/>
    <dgm:cxn modelId="{8F7B5BB4-6EE7-406F-9BA3-7D7750CD705B}" srcId="{C975C5E1-C1D5-4278-ABA5-1DA95B353381}" destId="{67B3F417-3056-4DEE-91D8-80E21D91BE75}" srcOrd="1" destOrd="0" parTransId="{51DE99E3-7D26-4467-ACDB-0BAA4E23B07C}" sibTransId="{7D15D993-EA43-4528-AACF-663C79A7E29B}"/>
    <dgm:cxn modelId="{1709D5B7-B6B9-4F87-948B-A347549FD94B}" type="presOf" srcId="{FAA3F902-5579-48ED-A00B-70A49BEE1D74}" destId="{5F0A11C5-3A7F-4CBF-B21B-311E2D45B02B}" srcOrd="0" destOrd="1" presId="urn:microsoft.com/office/officeart/2018/2/layout/IconVerticalSolidList"/>
    <dgm:cxn modelId="{090D96D6-CE6F-440C-8D09-79AAAB34FD40}" srcId="{C975C5E1-C1D5-4278-ABA5-1DA95B353381}" destId="{6344FAA7-4FE9-48D1-B955-8E922D6F3CFA}" srcOrd="2" destOrd="0" parTransId="{485E85B8-F678-4654-8CEE-C2078210FB6D}" sibTransId="{95147900-4A0B-412E-9D88-DA67147968F8}"/>
    <dgm:cxn modelId="{CD5ABBD6-DA11-4179-A248-A36D0FF6C24B}" srcId="{56B3B3C5-8BCD-4C2F-910C-4AF6519533EE}" destId="{34173113-876C-4934-8FBC-50F80534551B}" srcOrd="1" destOrd="0" parTransId="{A045A797-7621-4ED7-97E3-F7A0B097C8B9}" sibTransId="{9E9863C2-4792-4D3D-9268-15867A91C746}"/>
    <dgm:cxn modelId="{AD0AFEEA-C4CB-4658-9740-192487706145}" srcId="{C975C5E1-C1D5-4278-ABA5-1DA95B353381}" destId="{7DEF7DB1-09C9-490A-A7DF-AC02A002CC50}" srcOrd="3" destOrd="0" parTransId="{1C02DE6C-E377-4171-82F0-E8EFD77023C7}" sibTransId="{4A4AB3C8-A5D4-46B9-883F-6C338675A54D}"/>
    <dgm:cxn modelId="{EA4CD0FE-5EE1-4503-B440-003436960E0B}" type="presOf" srcId="{4F023715-2D83-4B72-995F-A0EE5754DEE2}" destId="{5F0A11C5-3A7F-4CBF-B21B-311E2D45B02B}" srcOrd="0" destOrd="2" presId="urn:microsoft.com/office/officeart/2018/2/layout/IconVerticalSolidList"/>
    <dgm:cxn modelId="{85D843FF-BAFE-42BD-A5F4-00199320713C}" srcId="{6344FAA7-4FE9-48D1-B955-8E922D6F3CFA}" destId="{4F023715-2D83-4B72-995F-A0EE5754DEE2}" srcOrd="2" destOrd="0" parTransId="{FDC129D2-B35B-4FB5-9E0D-5416E1E229C3}" sibTransId="{6DD67C89-786B-4CA4-B1F1-022165CC26B3}"/>
    <dgm:cxn modelId="{C222772B-90CD-4D1B-954B-F62400C27284}" type="presParOf" srcId="{FC519683-37FA-4925-A998-CEE76FBDDBD4}" destId="{09A26A87-5582-4437-902E-4FA72B92827E}" srcOrd="0" destOrd="0" presId="urn:microsoft.com/office/officeart/2018/2/layout/IconVerticalSolidList"/>
    <dgm:cxn modelId="{EFADC08F-C5C4-4C65-831E-43448FA421EC}" type="presParOf" srcId="{09A26A87-5582-4437-902E-4FA72B92827E}" destId="{949420C5-B8B3-45B7-92F0-03819815C75B}" srcOrd="0" destOrd="0" presId="urn:microsoft.com/office/officeart/2018/2/layout/IconVerticalSolidList"/>
    <dgm:cxn modelId="{520F22A8-EDE7-4A1C-B1EB-0FB5404A24CC}" type="presParOf" srcId="{09A26A87-5582-4437-902E-4FA72B92827E}" destId="{971C8A2C-4054-4C49-B47F-6D167541052F}" srcOrd="1" destOrd="0" presId="urn:microsoft.com/office/officeart/2018/2/layout/IconVerticalSolidList"/>
    <dgm:cxn modelId="{6BD065F2-9269-455C-B87F-8FBCFD442170}" type="presParOf" srcId="{09A26A87-5582-4437-902E-4FA72B92827E}" destId="{7D2D241D-B974-4413-A058-3F6777A0D233}" srcOrd="2" destOrd="0" presId="urn:microsoft.com/office/officeart/2018/2/layout/IconVerticalSolidList"/>
    <dgm:cxn modelId="{272447F1-C5C1-4173-A261-BB3C8DD6B42C}" type="presParOf" srcId="{09A26A87-5582-4437-902E-4FA72B92827E}" destId="{8BC837B6-DDDD-4F59-B56A-40E47D7F78F1}" srcOrd="3" destOrd="0" presId="urn:microsoft.com/office/officeart/2018/2/layout/IconVerticalSolidList"/>
    <dgm:cxn modelId="{373677DF-A972-4A3F-BB9B-7287C7E3CD9B}" type="presParOf" srcId="{09A26A87-5582-4437-902E-4FA72B92827E}" destId="{3AE5F848-F66A-47E2-9879-86B878388F17}" srcOrd="4" destOrd="0" presId="urn:microsoft.com/office/officeart/2018/2/layout/IconVerticalSolidList"/>
    <dgm:cxn modelId="{9E2AFDBC-8E78-40E0-AD41-AB6857226FFB}" type="presParOf" srcId="{FC519683-37FA-4925-A998-CEE76FBDDBD4}" destId="{CC8F327F-8ED2-4DC4-B53E-AEB43221FA27}" srcOrd="1" destOrd="0" presId="urn:microsoft.com/office/officeart/2018/2/layout/IconVerticalSolidList"/>
    <dgm:cxn modelId="{7F0EDD81-46D4-40DB-A5EA-EC0D598EA83C}" type="presParOf" srcId="{FC519683-37FA-4925-A998-CEE76FBDDBD4}" destId="{75CCE015-EAE9-4514-AB96-6BEB36F4C105}" srcOrd="2" destOrd="0" presId="urn:microsoft.com/office/officeart/2018/2/layout/IconVerticalSolidList"/>
    <dgm:cxn modelId="{302E15CC-A3BE-438F-AA39-E41FAF69AF3E}" type="presParOf" srcId="{75CCE015-EAE9-4514-AB96-6BEB36F4C105}" destId="{22564D79-63EC-4EE2-8BF1-C3BB37B4DEA8}" srcOrd="0" destOrd="0" presId="urn:microsoft.com/office/officeart/2018/2/layout/IconVerticalSolidList"/>
    <dgm:cxn modelId="{72788320-729C-4AAD-8023-D5791057B038}" type="presParOf" srcId="{75CCE015-EAE9-4514-AB96-6BEB36F4C105}" destId="{32C7DD5C-2CBF-4C36-98A9-EEA68FB73FBD}" srcOrd="1" destOrd="0" presId="urn:microsoft.com/office/officeart/2018/2/layout/IconVerticalSolidList"/>
    <dgm:cxn modelId="{13100653-7DE0-4EF0-B54D-03BCB395008E}" type="presParOf" srcId="{75CCE015-EAE9-4514-AB96-6BEB36F4C105}" destId="{14A2C7A8-B415-4B50-9A36-87E0F8BF945B}" srcOrd="2" destOrd="0" presId="urn:microsoft.com/office/officeart/2018/2/layout/IconVerticalSolidList"/>
    <dgm:cxn modelId="{DEE40D01-8C1B-4BC9-87EF-90021FA07749}" type="presParOf" srcId="{75CCE015-EAE9-4514-AB96-6BEB36F4C105}" destId="{88B16971-89C5-475F-A30C-210BED7501AB}" srcOrd="3" destOrd="0" presId="urn:microsoft.com/office/officeart/2018/2/layout/IconVerticalSolidList"/>
    <dgm:cxn modelId="{253723EE-C9B9-47DB-97B3-34642CD28E7F}" type="presParOf" srcId="{FC519683-37FA-4925-A998-CEE76FBDDBD4}" destId="{B8E08CE9-E7E4-49F0-B5E7-548A3BA6627A}" srcOrd="3" destOrd="0" presId="urn:microsoft.com/office/officeart/2018/2/layout/IconVerticalSolidList"/>
    <dgm:cxn modelId="{B114370E-AB2E-457D-B3D9-AE561FA7CFFD}" type="presParOf" srcId="{FC519683-37FA-4925-A998-CEE76FBDDBD4}" destId="{E38B6DA8-3DA2-4AC5-A93E-77601F34556C}" srcOrd="4" destOrd="0" presId="urn:microsoft.com/office/officeart/2018/2/layout/IconVerticalSolidList"/>
    <dgm:cxn modelId="{9884C467-9AF9-402C-B995-21E1E2DCB7EF}" type="presParOf" srcId="{E38B6DA8-3DA2-4AC5-A93E-77601F34556C}" destId="{FE11A8F9-DBAE-43A6-9EB1-3A7E49D3750C}" srcOrd="0" destOrd="0" presId="urn:microsoft.com/office/officeart/2018/2/layout/IconVerticalSolidList"/>
    <dgm:cxn modelId="{7040165B-8CB0-4A81-BA4B-387181E351D5}" type="presParOf" srcId="{E38B6DA8-3DA2-4AC5-A93E-77601F34556C}" destId="{994A4556-A14B-4CF8-B170-5229A521BFE2}" srcOrd="1" destOrd="0" presId="urn:microsoft.com/office/officeart/2018/2/layout/IconVerticalSolidList"/>
    <dgm:cxn modelId="{F81A48DA-D3ED-4790-A336-FB5829D54628}" type="presParOf" srcId="{E38B6DA8-3DA2-4AC5-A93E-77601F34556C}" destId="{DA5EC3BC-7BD8-40CC-A25A-86A00BDE4B62}" srcOrd="2" destOrd="0" presId="urn:microsoft.com/office/officeart/2018/2/layout/IconVerticalSolidList"/>
    <dgm:cxn modelId="{1C877603-16FE-4EE1-873A-F63FAC7DB701}" type="presParOf" srcId="{E38B6DA8-3DA2-4AC5-A93E-77601F34556C}" destId="{2A2478E1-B0AB-4D79-A4EA-77630A52E13E}" srcOrd="3" destOrd="0" presId="urn:microsoft.com/office/officeart/2018/2/layout/IconVerticalSolidList"/>
    <dgm:cxn modelId="{AA97344B-6A97-4C31-A842-7F740DD0ED66}" type="presParOf" srcId="{E38B6DA8-3DA2-4AC5-A93E-77601F34556C}" destId="{5F0A11C5-3A7F-4CBF-B21B-311E2D45B02B}" srcOrd="4" destOrd="0" presId="urn:microsoft.com/office/officeart/2018/2/layout/IconVerticalSolidList"/>
    <dgm:cxn modelId="{510EDF4D-EF1A-4D92-AEC4-49BA003C1D9C}" type="presParOf" srcId="{FC519683-37FA-4925-A998-CEE76FBDDBD4}" destId="{16B46D64-541B-4C67-9F30-6657175BE757}" srcOrd="5" destOrd="0" presId="urn:microsoft.com/office/officeart/2018/2/layout/IconVerticalSolidList"/>
    <dgm:cxn modelId="{0E664A90-FC03-4F2C-BAB1-BD2058ABD004}" type="presParOf" srcId="{FC519683-37FA-4925-A998-CEE76FBDDBD4}" destId="{42BECCF4-69A9-450D-B149-B3CAA4580DA6}" srcOrd="6" destOrd="0" presId="urn:microsoft.com/office/officeart/2018/2/layout/IconVerticalSolidList"/>
    <dgm:cxn modelId="{55132027-8D4D-47CD-8D92-84EA4CD8823E}" type="presParOf" srcId="{42BECCF4-69A9-450D-B149-B3CAA4580DA6}" destId="{5F440EBA-FE68-47E8-B794-CC327C8333A9}" srcOrd="0" destOrd="0" presId="urn:microsoft.com/office/officeart/2018/2/layout/IconVerticalSolidList"/>
    <dgm:cxn modelId="{CD96B3EA-277E-4FDA-BDEF-929AF2B9C75A}" type="presParOf" srcId="{42BECCF4-69A9-450D-B149-B3CAA4580DA6}" destId="{340420D3-5B29-48E5-AFC2-BDFC144D54DC}" srcOrd="1" destOrd="0" presId="urn:microsoft.com/office/officeart/2018/2/layout/IconVerticalSolidList"/>
    <dgm:cxn modelId="{F0653F5F-A889-48FD-8F33-F1CDBC224432}" type="presParOf" srcId="{42BECCF4-69A9-450D-B149-B3CAA4580DA6}" destId="{DCED9B31-E873-4AB8-A32E-B6CB3B77405C}" srcOrd="2" destOrd="0" presId="urn:microsoft.com/office/officeart/2018/2/layout/IconVerticalSolidList"/>
    <dgm:cxn modelId="{9728A59D-3740-4B1E-ABE1-7EA2CF9C4912}" type="presParOf" srcId="{42BECCF4-69A9-450D-B149-B3CAA4580DA6}" destId="{ED0D375D-E900-460A-B375-797A40FF6A0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D689C-6FB5-4536-8F83-1054495975E1}">
      <dsp:nvSpPr>
        <dsp:cNvPr id="0" name=""/>
        <dsp:cNvSpPr/>
      </dsp:nvSpPr>
      <dsp:spPr>
        <a:xfrm>
          <a:off x="1350" y="1611212"/>
          <a:ext cx="1579761" cy="15797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1954</a:t>
          </a:r>
        </a:p>
        <a:p>
          <a:pPr marL="0" lvl="0" indent="0" algn="ctr" defTabSz="533400">
            <a:lnSpc>
              <a:spcPct val="90000"/>
            </a:lnSpc>
            <a:spcBef>
              <a:spcPct val="0"/>
            </a:spcBef>
            <a:spcAft>
              <a:spcPct val="35000"/>
            </a:spcAft>
            <a:buNone/>
          </a:pPr>
          <a:r>
            <a:rPr lang="en-US" sz="1000" kern="1200" dirty="0"/>
            <a:t> National Association of Gifted Children founded</a:t>
          </a:r>
        </a:p>
        <a:p>
          <a:pPr marL="0" lvl="0" indent="0" algn="ctr" defTabSz="533400">
            <a:lnSpc>
              <a:spcPct val="90000"/>
            </a:lnSpc>
            <a:spcBef>
              <a:spcPct val="0"/>
            </a:spcBef>
            <a:spcAft>
              <a:spcPct val="35000"/>
            </a:spcAft>
            <a:buNone/>
          </a:pPr>
          <a:r>
            <a:rPr lang="en-US" sz="1000" kern="1200" dirty="0"/>
            <a:t>-</a:t>
          </a:r>
        </a:p>
        <a:p>
          <a:pPr marL="0" lvl="0" indent="0" algn="ctr" defTabSz="533400">
            <a:lnSpc>
              <a:spcPct val="90000"/>
            </a:lnSpc>
            <a:spcBef>
              <a:spcPct val="0"/>
            </a:spcBef>
            <a:spcAft>
              <a:spcPct val="35000"/>
            </a:spcAft>
            <a:buNone/>
          </a:pPr>
          <a:r>
            <a:rPr lang="en-US" sz="1000" kern="1200" dirty="0"/>
            <a:t>Brown vs Board of Education enacted</a:t>
          </a:r>
        </a:p>
      </dsp:txBody>
      <dsp:txXfrm>
        <a:off x="232701" y="1842563"/>
        <a:ext cx="1117059" cy="1117059"/>
      </dsp:txXfrm>
    </dsp:sp>
    <dsp:sp modelId="{D2A7DAE1-ED59-469F-AE7A-33A285E7F1F5}">
      <dsp:nvSpPr>
        <dsp:cNvPr id="0" name=""/>
        <dsp:cNvSpPr/>
      </dsp:nvSpPr>
      <dsp:spPr>
        <a:xfrm>
          <a:off x="1581111" y="1611212"/>
          <a:ext cx="1579761" cy="15797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1957</a:t>
          </a:r>
        </a:p>
        <a:p>
          <a:pPr marL="0" lvl="0" indent="0" algn="ctr" defTabSz="533400">
            <a:lnSpc>
              <a:spcPct val="90000"/>
            </a:lnSpc>
            <a:spcBef>
              <a:spcPct val="0"/>
            </a:spcBef>
            <a:spcAft>
              <a:spcPct val="35000"/>
            </a:spcAft>
            <a:buNone/>
          </a:pPr>
          <a:r>
            <a:rPr lang="en-US" sz="1000" kern="1200" dirty="0"/>
            <a:t> Launch of Sputnik</a:t>
          </a:r>
        </a:p>
      </dsp:txBody>
      <dsp:txXfrm>
        <a:off x="1812462" y="1842563"/>
        <a:ext cx="1117059" cy="1117059"/>
      </dsp:txXfrm>
    </dsp:sp>
    <dsp:sp modelId="{1257EBF1-DD43-4EBD-882B-C39AE914B46D}">
      <dsp:nvSpPr>
        <dsp:cNvPr id="0" name=""/>
        <dsp:cNvSpPr/>
      </dsp:nvSpPr>
      <dsp:spPr>
        <a:xfrm>
          <a:off x="3160873" y="1611212"/>
          <a:ext cx="1579761" cy="15797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1958</a:t>
          </a:r>
        </a:p>
        <a:p>
          <a:pPr marL="0" lvl="0" indent="0" algn="ctr" defTabSz="533400">
            <a:lnSpc>
              <a:spcPct val="90000"/>
            </a:lnSpc>
            <a:spcBef>
              <a:spcPct val="0"/>
            </a:spcBef>
            <a:spcAft>
              <a:spcPct val="35000"/>
            </a:spcAft>
            <a:buNone/>
          </a:pPr>
          <a:r>
            <a:rPr lang="en-US" sz="1000" kern="1200" dirty="0"/>
            <a:t>  National Defense in Education Act passed</a:t>
          </a:r>
        </a:p>
      </dsp:txBody>
      <dsp:txXfrm>
        <a:off x="3392224" y="1842563"/>
        <a:ext cx="1117059" cy="1117059"/>
      </dsp:txXfrm>
    </dsp:sp>
    <dsp:sp modelId="{7EE2EFC9-D2CC-4F1C-ABCB-0206F0B0CC9C}">
      <dsp:nvSpPr>
        <dsp:cNvPr id="0" name=""/>
        <dsp:cNvSpPr/>
      </dsp:nvSpPr>
      <dsp:spPr>
        <a:xfrm>
          <a:off x="4740635" y="1611212"/>
          <a:ext cx="1579761" cy="15797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1972</a:t>
          </a:r>
        </a:p>
        <a:p>
          <a:pPr marL="0" lvl="0" indent="0" algn="ctr" defTabSz="533400">
            <a:lnSpc>
              <a:spcPct val="90000"/>
            </a:lnSpc>
            <a:spcBef>
              <a:spcPct val="0"/>
            </a:spcBef>
            <a:spcAft>
              <a:spcPct val="35000"/>
            </a:spcAft>
            <a:buNone/>
          </a:pPr>
          <a:r>
            <a:rPr lang="en-US" sz="1000" kern="1200" dirty="0"/>
            <a:t> </a:t>
          </a:r>
          <a:r>
            <a:rPr lang="en-US" sz="1000" kern="1200" dirty="0" err="1"/>
            <a:t>Marland</a:t>
          </a:r>
          <a:r>
            <a:rPr lang="en-US" sz="1000" kern="1200" dirty="0"/>
            <a:t> Report published</a:t>
          </a:r>
        </a:p>
      </dsp:txBody>
      <dsp:txXfrm>
        <a:off x="4971986" y="1842563"/>
        <a:ext cx="1117059" cy="1117059"/>
      </dsp:txXfrm>
    </dsp:sp>
    <dsp:sp modelId="{099C4F81-2968-40D4-9C7D-6A36E1719587}">
      <dsp:nvSpPr>
        <dsp:cNvPr id="0" name=""/>
        <dsp:cNvSpPr/>
      </dsp:nvSpPr>
      <dsp:spPr>
        <a:xfrm>
          <a:off x="6320396" y="1611212"/>
          <a:ext cx="1579761" cy="15797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1983</a:t>
          </a:r>
          <a:r>
            <a:rPr lang="en-US" sz="1000" kern="1200" dirty="0"/>
            <a:t>  </a:t>
          </a:r>
        </a:p>
        <a:p>
          <a:pPr marL="0" lvl="0" indent="0" algn="ctr" defTabSz="533400">
            <a:lnSpc>
              <a:spcPct val="90000"/>
            </a:lnSpc>
            <a:spcBef>
              <a:spcPct val="0"/>
            </a:spcBef>
            <a:spcAft>
              <a:spcPct val="35000"/>
            </a:spcAft>
            <a:buNone/>
          </a:pPr>
          <a:r>
            <a:rPr lang="en-US" sz="1000" kern="1200" dirty="0"/>
            <a:t>A Nation at Risk published</a:t>
          </a:r>
        </a:p>
      </dsp:txBody>
      <dsp:txXfrm>
        <a:off x="6551747" y="1842563"/>
        <a:ext cx="1117059" cy="1117059"/>
      </dsp:txXfrm>
    </dsp:sp>
    <dsp:sp modelId="{AFBF4F95-633D-4114-8F64-8490A7EBCF0A}">
      <dsp:nvSpPr>
        <dsp:cNvPr id="0" name=""/>
        <dsp:cNvSpPr/>
      </dsp:nvSpPr>
      <dsp:spPr>
        <a:xfrm>
          <a:off x="7900158" y="1611212"/>
          <a:ext cx="1579761" cy="15797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1988</a:t>
          </a:r>
          <a:r>
            <a:rPr lang="en-US" sz="1000" b="1" kern="1200" dirty="0"/>
            <a:t> </a:t>
          </a:r>
        </a:p>
        <a:p>
          <a:pPr marL="0" lvl="0" indent="0" algn="ctr" defTabSz="533400">
            <a:lnSpc>
              <a:spcPct val="90000"/>
            </a:lnSpc>
            <a:spcBef>
              <a:spcPct val="0"/>
            </a:spcBef>
            <a:spcAft>
              <a:spcPct val="35000"/>
            </a:spcAft>
            <a:buNone/>
          </a:pPr>
          <a:r>
            <a:rPr lang="en-US" sz="1000" kern="1200" dirty="0"/>
            <a:t>Jacob Javits Gifted and Talented Students Education Act passed</a:t>
          </a:r>
        </a:p>
      </dsp:txBody>
      <dsp:txXfrm>
        <a:off x="8131509" y="1842563"/>
        <a:ext cx="1117059" cy="1117059"/>
      </dsp:txXfrm>
    </dsp:sp>
    <dsp:sp modelId="{7F9F5166-CA5C-4097-A197-49011E318C70}">
      <dsp:nvSpPr>
        <dsp:cNvPr id="0" name=""/>
        <dsp:cNvSpPr/>
      </dsp:nvSpPr>
      <dsp:spPr>
        <a:xfrm>
          <a:off x="9479920" y="1611212"/>
          <a:ext cx="1579761" cy="15797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1990</a:t>
          </a:r>
        </a:p>
        <a:p>
          <a:pPr marL="0" lvl="0" indent="0" algn="ctr" defTabSz="533400">
            <a:lnSpc>
              <a:spcPct val="90000"/>
            </a:lnSpc>
            <a:spcBef>
              <a:spcPct val="0"/>
            </a:spcBef>
            <a:spcAft>
              <a:spcPct val="35000"/>
            </a:spcAft>
            <a:buNone/>
          </a:pPr>
          <a:r>
            <a:rPr lang="en-US" sz="1000" kern="1200" dirty="0"/>
            <a:t> National Research Center on the Gifted and Talented founded</a:t>
          </a:r>
        </a:p>
      </dsp:txBody>
      <dsp:txXfrm>
        <a:off x="9711271" y="1842563"/>
        <a:ext cx="1117059" cy="1117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27FC8-AAE4-5042-A9B1-3A6E48BF6663}">
      <dsp:nvSpPr>
        <dsp:cNvPr id="0" name=""/>
        <dsp:cNvSpPr/>
      </dsp:nvSpPr>
      <dsp:spPr>
        <a:xfrm>
          <a:off x="0" y="460156"/>
          <a:ext cx="6263640" cy="10631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20700" rIns="4861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By design</a:t>
          </a:r>
        </a:p>
      </dsp:txBody>
      <dsp:txXfrm>
        <a:off x="0" y="460156"/>
        <a:ext cx="6263640" cy="1063125"/>
      </dsp:txXfrm>
    </dsp:sp>
    <dsp:sp modelId="{66BA98D5-6E0A-9749-B865-B31A61CDFB45}">
      <dsp:nvSpPr>
        <dsp:cNvPr id="0" name=""/>
        <dsp:cNvSpPr/>
      </dsp:nvSpPr>
      <dsp:spPr>
        <a:xfrm>
          <a:off x="313182" y="91156"/>
          <a:ext cx="4384548"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11250">
            <a:lnSpc>
              <a:spcPct val="90000"/>
            </a:lnSpc>
            <a:spcBef>
              <a:spcPct val="0"/>
            </a:spcBef>
            <a:spcAft>
              <a:spcPct val="35000"/>
            </a:spcAft>
            <a:buNone/>
          </a:pPr>
          <a:r>
            <a:rPr lang="en-US" sz="2500" kern="1200"/>
            <a:t>Excludability</a:t>
          </a:r>
        </a:p>
      </dsp:txBody>
      <dsp:txXfrm>
        <a:off x="349208" y="127182"/>
        <a:ext cx="4312496" cy="665948"/>
      </dsp:txXfrm>
    </dsp:sp>
    <dsp:sp modelId="{D8174FC4-A9C7-8549-BB0D-0AE069CCCBB7}">
      <dsp:nvSpPr>
        <dsp:cNvPr id="0" name=""/>
        <dsp:cNvSpPr/>
      </dsp:nvSpPr>
      <dsp:spPr>
        <a:xfrm>
          <a:off x="0" y="2027281"/>
          <a:ext cx="6263640" cy="33862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520700" rIns="48612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Depends on seat-limitation:</a:t>
          </a:r>
        </a:p>
        <a:p>
          <a:pPr marL="457200" lvl="2" indent="-228600" algn="l" defTabSz="1111250">
            <a:lnSpc>
              <a:spcPct val="90000"/>
            </a:lnSpc>
            <a:spcBef>
              <a:spcPct val="0"/>
            </a:spcBef>
            <a:spcAft>
              <a:spcPct val="15000"/>
            </a:spcAft>
            <a:buChar char="•"/>
          </a:pPr>
          <a:r>
            <a:rPr lang="en-US" sz="2500" kern="1200"/>
            <a:t>Rivalrous</a:t>
          </a:r>
        </a:p>
        <a:p>
          <a:pPr marL="685800" lvl="3" indent="-228600" algn="l" defTabSz="1111250">
            <a:lnSpc>
              <a:spcPct val="90000"/>
            </a:lnSpc>
            <a:spcBef>
              <a:spcPct val="0"/>
            </a:spcBef>
            <a:spcAft>
              <a:spcPct val="15000"/>
            </a:spcAft>
            <a:buChar char="•"/>
          </a:pPr>
          <a:r>
            <a:rPr lang="en-US" sz="2500" kern="1200"/>
            <a:t>Shortage of seats + implicit bias in provisioning</a:t>
          </a:r>
        </a:p>
        <a:p>
          <a:pPr marL="457200" lvl="2" indent="-228600" algn="l" defTabSz="1111250">
            <a:lnSpc>
              <a:spcPct val="90000"/>
            </a:lnSpc>
            <a:spcBef>
              <a:spcPct val="0"/>
            </a:spcBef>
            <a:spcAft>
              <a:spcPct val="15000"/>
            </a:spcAft>
            <a:buChar char="•"/>
          </a:pPr>
          <a:r>
            <a:rPr lang="en-US" sz="2500" kern="1200"/>
            <a:t>Non-rivalrous</a:t>
          </a:r>
        </a:p>
        <a:p>
          <a:pPr marL="685800" lvl="3" indent="-228600" algn="l" defTabSz="1111250">
            <a:lnSpc>
              <a:spcPct val="90000"/>
            </a:lnSpc>
            <a:spcBef>
              <a:spcPct val="0"/>
            </a:spcBef>
            <a:spcAft>
              <a:spcPct val="15000"/>
            </a:spcAft>
            <a:buChar char="•"/>
          </a:pPr>
          <a:r>
            <a:rPr lang="en-US" sz="2500" kern="1200"/>
            <a:t>Shortage symptoms + implicit bias in provisioning</a:t>
          </a:r>
        </a:p>
      </dsp:txBody>
      <dsp:txXfrm>
        <a:off x="0" y="2027281"/>
        <a:ext cx="6263640" cy="3386250"/>
      </dsp:txXfrm>
    </dsp:sp>
    <dsp:sp modelId="{421390CB-0C50-5E4F-B637-4588A7396744}">
      <dsp:nvSpPr>
        <dsp:cNvPr id="0" name=""/>
        <dsp:cNvSpPr/>
      </dsp:nvSpPr>
      <dsp:spPr>
        <a:xfrm>
          <a:off x="313182" y="1658281"/>
          <a:ext cx="4384548"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111250">
            <a:lnSpc>
              <a:spcPct val="90000"/>
            </a:lnSpc>
            <a:spcBef>
              <a:spcPct val="0"/>
            </a:spcBef>
            <a:spcAft>
              <a:spcPct val="35000"/>
            </a:spcAft>
            <a:buNone/>
          </a:pPr>
          <a:r>
            <a:rPr lang="en-US" sz="2500" kern="1200"/>
            <a:t>Rivalry</a:t>
          </a:r>
        </a:p>
      </dsp:txBody>
      <dsp:txXfrm>
        <a:off x="349208" y="1694307"/>
        <a:ext cx="4312496"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A5D57-DF78-4253-BC53-0E4EBC691C9C}">
      <dsp:nvSpPr>
        <dsp:cNvPr id="0" name=""/>
        <dsp:cNvSpPr/>
      </dsp:nvSpPr>
      <dsp:spPr>
        <a:xfrm>
          <a:off x="973190" y="986724"/>
          <a:ext cx="1264141" cy="1264141"/>
        </a:xfrm>
        <a:prstGeom prst="ellipse">
          <a:avLst/>
        </a:prstGeom>
        <a:solidFill>
          <a:schemeClr val="tx2">
            <a:lumMod val="60000"/>
            <a:lumOff val="40000"/>
          </a:schemeClr>
        </a:solidFill>
        <a:ln>
          <a:noFill/>
        </a:ln>
        <a:effectLst/>
      </dsp:spPr>
      <dsp:style>
        <a:lnRef idx="0">
          <a:scrgbClr r="0" g="0" b="0"/>
        </a:lnRef>
        <a:fillRef idx="1">
          <a:scrgbClr r="0" g="0" b="0"/>
        </a:fillRef>
        <a:effectRef idx="2">
          <a:scrgbClr r="0" g="0" b="0"/>
        </a:effectRef>
        <a:fontRef idx="minor"/>
      </dsp:style>
    </dsp:sp>
    <dsp:sp modelId="{13519270-AC04-4729-8131-67A016542D04}">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5DF3F1C-5BB8-4FF7-9DA5-E41C4B8FC3D0}">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Identification process</a:t>
          </a:r>
        </a:p>
      </dsp:txBody>
      <dsp:txXfrm>
        <a:off x="569079" y="2644614"/>
        <a:ext cx="2072362" cy="720000"/>
      </dsp:txXfrm>
    </dsp:sp>
    <dsp:sp modelId="{427D1AB9-038C-474B-853D-3DD488A4A6F6}">
      <dsp:nvSpPr>
        <dsp:cNvPr id="0" name=""/>
        <dsp:cNvSpPr/>
      </dsp:nvSpPr>
      <dsp:spPr>
        <a:xfrm>
          <a:off x="3408216" y="986724"/>
          <a:ext cx="1264141" cy="1264141"/>
        </a:xfrm>
        <a:prstGeom prst="ellipse">
          <a:avLst/>
        </a:prstGeom>
        <a:solidFill>
          <a:schemeClr val="tx2">
            <a:lumMod val="60000"/>
            <a:lumOff val="40000"/>
          </a:schemeClr>
        </a:solidFill>
        <a:ln>
          <a:noFill/>
        </a:ln>
        <a:effectLst/>
      </dsp:spPr>
      <dsp:style>
        <a:lnRef idx="0">
          <a:scrgbClr r="0" g="0" b="0"/>
        </a:lnRef>
        <a:fillRef idx="1">
          <a:scrgbClr r="0" g="0" b="0"/>
        </a:fillRef>
        <a:effectRef idx="2">
          <a:scrgbClr r="0" g="0" b="0"/>
        </a:effectRef>
        <a:fontRef idx="minor"/>
      </dsp:style>
    </dsp:sp>
    <dsp:sp modelId="{7621697A-2167-4039-B9EF-D61ACA2950CB}">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0B69F68-07BB-4CE2-A5ED-EF9C96466DE9}">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Teacher diversity</a:t>
          </a:r>
        </a:p>
      </dsp:txBody>
      <dsp:txXfrm>
        <a:off x="3004105" y="2644614"/>
        <a:ext cx="2072362" cy="720000"/>
      </dsp:txXfrm>
    </dsp:sp>
    <dsp:sp modelId="{66DB6787-D13A-45CC-A721-A4A6688B2C26}">
      <dsp:nvSpPr>
        <dsp:cNvPr id="0" name=""/>
        <dsp:cNvSpPr/>
      </dsp:nvSpPr>
      <dsp:spPr>
        <a:xfrm>
          <a:off x="5843242" y="986724"/>
          <a:ext cx="1264141" cy="1264141"/>
        </a:xfrm>
        <a:prstGeom prst="ellipse">
          <a:avLst/>
        </a:prstGeom>
        <a:solidFill>
          <a:schemeClr val="tx2">
            <a:lumMod val="60000"/>
            <a:lumOff val="40000"/>
          </a:schemeClr>
        </a:solidFill>
        <a:ln>
          <a:noFill/>
        </a:ln>
        <a:effectLst/>
      </dsp:spPr>
      <dsp:style>
        <a:lnRef idx="0">
          <a:scrgbClr r="0" g="0" b="0"/>
        </a:lnRef>
        <a:fillRef idx="1">
          <a:scrgbClr r="0" g="0" b="0"/>
        </a:fillRef>
        <a:effectRef idx="2">
          <a:scrgbClr r="0" g="0" b="0"/>
        </a:effectRef>
        <a:fontRef idx="minor"/>
      </dsp:style>
    </dsp:sp>
    <dsp:sp modelId="{22D3DC8A-7EEE-4840-AB8A-2BE5F60EEF74}">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C85D6A8-D41D-4231-923D-4024BB733C64}">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Professional development</a:t>
          </a:r>
        </a:p>
      </dsp:txBody>
      <dsp:txXfrm>
        <a:off x="5439131" y="2644614"/>
        <a:ext cx="2072362" cy="720000"/>
      </dsp:txXfrm>
    </dsp:sp>
    <dsp:sp modelId="{E59F05B7-649B-48F5-B353-11CB0D07DDAB}">
      <dsp:nvSpPr>
        <dsp:cNvPr id="0" name=""/>
        <dsp:cNvSpPr/>
      </dsp:nvSpPr>
      <dsp:spPr>
        <a:xfrm>
          <a:off x="8278268" y="986724"/>
          <a:ext cx="1264141" cy="1264141"/>
        </a:xfrm>
        <a:prstGeom prst="ellipse">
          <a:avLst/>
        </a:prstGeom>
        <a:solidFill>
          <a:schemeClr val="tx2">
            <a:lumMod val="60000"/>
            <a:lumOff val="40000"/>
          </a:schemeClr>
        </a:solidFill>
        <a:ln>
          <a:noFill/>
        </a:ln>
        <a:effectLst/>
      </dsp:spPr>
      <dsp:style>
        <a:lnRef idx="0">
          <a:scrgbClr r="0" g="0" b="0"/>
        </a:lnRef>
        <a:fillRef idx="1">
          <a:scrgbClr r="0" g="0" b="0"/>
        </a:fillRef>
        <a:effectRef idx="2">
          <a:scrgbClr r="0" g="0" b="0"/>
        </a:effectRef>
        <a:fontRef idx="minor"/>
      </dsp:style>
    </dsp:sp>
    <dsp:sp modelId="{A909E650-7533-485A-B559-E69F1245A0AF}">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8C5DB2E-DE51-4563-AAAB-FF5F1997885E}">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Parent involvement and access</a:t>
          </a:r>
        </a:p>
      </dsp:txBody>
      <dsp:txXfrm>
        <a:off x="7874157" y="2644614"/>
        <a:ext cx="20723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420C5-B8B3-45B7-92F0-03819815C75B}">
      <dsp:nvSpPr>
        <dsp:cNvPr id="0" name=""/>
        <dsp:cNvSpPr/>
      </dsp:nvSpPr>
      <dsp:spPr>
        <a:xfrm>
          <a:off x="0" y="1806"/>
          <a:ext cx="10515600" cy="91556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1C8A2C-4054-4C49-B47F-6D167541052F}">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837B6-DDDD-4F59-B56A-40E47D7F78F1}">
      <dsp:nvSpPr>
        <dsp:cNvPr id="0" name=""/>
        <dsp:cNvSpPr/>
      </dsp:nvSpPr>
      <dsp:spPr>
        <a:xfrm>
          <a:off x="1057476" y="1806"/>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a:t>Equitable distribution</a:t>
          </a:r>
        </a:p>
      </dsp:txBody>
      <dsp:txXfrm>
        <a:off x="1057476" y="1806"/>
        <a:ext cx="4732020" cy="915564"/>
      </dsp:txXfrm>
    </dsp:sp>
    <dsp:sp modelId="{3AE5F848-F66A-47E2-9879-86B878388F17}">
      <dsp:nvSpPr>
        <dsp:cNvPr id="0" name=""/>
        <dsp:cNvSpPr/>
      </dsp:nvSpPr>
      <dsp:spPr>
        <a:xfrm>
          <a:off x="5789496" y="1806"/>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533400">
            <a:lnSpc>
              <a:spcPct val="100000"/>
            </a:lnSpc>
            <a:spcBef>
              <a:spcPct val="0"/>
            </a:spcBef>
            <a:spcAft>
              <a:spcPct val="35000"/>
            </a:spcAft>
            <a:buNone/>
          </a:pPr>
          <a:r>
            <a:rPr lang="en-US" sz="1200" kern="1200" dirty="0"/>
            <a:t>Fairness to underrepresented groups</a:t>
          </a:r>
        </a:p>
        <a:p>
          <a:pPr marL="0" lvl="0" indent="0" algn="l" defTabSz="533400">
            <a:lnSpc>
              <a:spcPct val="100000"/>
            </a:lnSpc>
            <a:spcBef>
              <a:spcPct val="0"/>
            </a:spcBef>
            <a:spcAft>
              <a:spcPct val="35000"/>
            </a:spcAft>
            <a:buNone/>
          </a:pPr>
          <a:r>
            <a:rPr lang="en-US" sz="1200" kern="1200" dirty="0"/>
            <a:t>Fairness to overrepresented groups</a:t>
          </a:r>
        </a:p>
      </dsp:txBody>
      <dsp:txXfrm>
        <a:off x="5789496" y="1806"/>
        <a:ext cx="4726103" cy="915564"/>
      </dsp:txXfrm>
    </dsp:sp>
    <dsp:sp modelId="{22564D79-63EC-4EE2-8BF1-C3BB37B4DEA8}">
      <dsp:nvSpPr>
        <dsp:cNvPr id="0" name=""/>
        <dsp:cNvSpPr/>
      </dsp:nvSpPr>
      <dsp:spPr>
        <a:xfrm>
          <a:off x="0" y="1146262"/>
          <a:ext cx="10515600" cy="91556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7DD5C-2CBF-4C36-98A9-EEA68FB73FBD}">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B16971-89C5-475F-A30C-210BED7501AB}">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a:t>Efficiency</a:t>
          </a:r>
        </a:p>
      </dsp:txBody>
      <dsp:txXfrm>
        <a:off x="1057476" y="1146262"/>
        <a:ext cx="9458123" cy="915564"/>
      </dsp:txXfrm>
    </dsp:sp>
    <dsp:sp modelId="{FE11A8F9-DBAE-43A6-9EB1-3A7E49D3750C}">
      <dsp:nvSpPr>
        <dsp:cNvPr id="0" name=""/>
        <dsp:cNvSpPr/>
      </dsp:nvSpPr>
      <dsp:spPr>
        <a:xfrm>
          <a:off x="0" y="2290717"/>
          <a:ext cx="10515600" cy="91556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A4556-A14B-4CF8-B170-5229A521BFE2}">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2478E1-B0AB-4D79-A4EA-77630A52E13E}">
      <dsp:nvSpPr>
        <dsp:cNvPr id="0" name=""/>
        <dsp:cNvSpPr/>
      </dsp:nvSpPr>
      <dsp:spPr>
        <a:xfrm>
          <a:off x="1057476" y="2290717"/>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a:t>Political feasibility</a:t>
          </a:r>
        </a:p>
      </dsp:txBody>
      <dsp:txXfrm>
        <a:off x="1057476" y="2290717"/>
        <a:ext cx="4732020" cy="915564"/>
      </dsp:txXfrm>
    </dsp:sp>
    <dsp:sp modelId="{5F0A11C5-3A7F-4CBF-B21B-311E2D45B02B}">
      <dsp:nvSpPr>
        <dsp:cNvPr id="0" name=""/>
        <dsp:cNvSpPr/>
      </dsp:nvSpPr>
      <dsp:spPr>
        <a:xfrm>
          <a:off x="5789496" y="2290717"/>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533400">
            <a:lnSpc>
              <a:spcPct val="100000"/>
            </a:lnSpc>
            <a:spcBef>
              <a:spcPct val="0"/>
            </a:spcBef>
            <a:spcAft>
              <a:spcPct val="35000"/>
            </a:spcAft>
            <a:buNone/>
          </a:pPr>
          <a:r>
            <a:rPr lang="en-US" sz="1200" kern="1200" dirty="0"/>
            <a:t>Parent reactions</a:t>
          </a:r>
        </a:p>
        <a:p>
          <a:pPr marL="0" lvl="0" indent="0" algn="l" defTabSz="533400">
            <a:lnSpc>
              <a:spcPct val="100000"/>
            </a:lnSpc>
            <a:spcBef>
              <a:spcPct val="0"/>
            </a:spcBef>
            <a:spcAft>
              <a:spcPct val="35000"/>
            </a:spcAft>
            <a:buNone/>
          </a:pPr>
          <a:r>
            <a:rPr lang="en-US" sz="1200" kern="1200" dirty="0"/>
            <a:t>Teacher/school administrator reactions</a:t>
          </a:r>
        </a:p>
        <a:p>
          <a:pPr marL="0" lvl="0" indent="0" algn="l" defTabSz="533400">
            <a:lnSpc>
              <a:spcPct val="100000"/>
            </a:lnSpc>
            <a:spcBef>
              <a:spcPct val="0"/>
            </a:spcBef>
            <a:spcAft>
              <a:spcPct val="35000"/>
            </a:spcAft>
            <a:buNone/>
          </a:pPr>
          <a:r>
            <a:rPr lang="en-US" sz="1200" kern="1200" dirty="0"/>
            <a:t>Community leaders</a:t>
          </a:r>
        </a:p>
      </dsp:txBody>
      <dsp:txXfrm>
        <a:off x="5789496" y="2290717"/>
        <a:ext cx="4726103" cy="915564"/>
      </dsp:txXfrm>
    </dsp:sp>
    <dsp:sp modelId="{5F440EBA-FE68-47E8-B794-CC327C8333A9}">
      <dsp:nvSpPr>
        <dsp:cNvPr id="0" name=""/>
        <dsp:cNvSpPr/>
      </dsp:nvSpPr>
      <dsp:spPr>
        <a:xfrm>
          <a:off x="0" y="3435173"/>
          <a:ext cx="10515600" cy="91556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420D3-5B29-48E5-AFC2-BDFC144D54DC}">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0D375D-E900-460A-B375-797A40FF6A0A}">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100000"/>
            </a:lnSpc>
            <a:spcBef>
              <a:spcPct val="0"/>
            </a:spcBef>
            <a:spcAft>
              <a:spcPct val="35000"/>
            </a:spcAft>
            <a:buNone/>
          </a:pPr>
          <a:r>
            <a:rPr lang="en-US" sz="2200" kern="1200"/>
            <a:t>Effect on budget</a:t>
          </a:r>
        </a:p>
      </dsp:txBody>
      <dsp:txXfrm>
        <a:off x="1057476" y="3435173"/>
        <a:ext cx="9458123" cy="915564"/>
      </dsp:txXfrm>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2"/>
            <a:ext cx="3037840" cy="466434"/>
          </a:xfrm>
          <a:prstGeom prst="rect">
            <a:avLst/>
          </a:prstGeom>
        </p:spPr>
        <p:txBody>
          <a:bodyPr vert="horz" lIns="93177" tIns="46589" rIns="93177" bIns="46589" rtlCol="0"/>
          <a:lstStyle>
            <a:lvl1pPr algn="r">
              <a:defRPr sz="1200"/>
            </a:lvl1pPr>
          </a:lstStyle>
          <a:p>
            <a:fld id="{F1B592A4-AF3C-FE44-83C5-18727F8F5EDE}" type="datetimeFigureOut">
              <a:rPr lang="en-US" smtClean="0"/>
              <a:t>12/11/19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1"/>
            <a:ext cx="5608320" cy="3660459"/>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CF2C83C-5A3E-C248-94C6-6FFE35B15FFA}" type="slidenum">
              <a:rPr lang="en-US" smtClean="0"/>
              <a:t>‹#›</a:t>
            </a:fld>
            <a:endParaRPr lang="en-US"/>
          </a:p>
        </p:txBody>
      </p:sp>
    </p:spTree>
    <p:extLst>
      <p:ext uri="{BB962C8B-B14F-4D97-AF65-F5344CB8AC3E}">
        <p14:creationId xmlns:p14="http://schemas.microsoft.com/office/powerpoint/2010/main" val="3804118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many of you know, the landmark U.S. Supreme Court decision in </a:t>
            </a:r>
            <a:r>
              <a:rPr lang="en-US" i="1" dirty="0"/>
              <a:t>Brown v. Board of Ed </a:t>
            </a:r>
            <a:r>
              <a:rPr lang="en-US" dirty="0"/>
              <a:t>effectively made racial segregation of children in public schools unconstitutional. Under this decision, states had to repeal any laws they had in place that established school segregation. School districts had to abolish whites-only and black-only schools as this separation was deemed inherently unequal. There were significant desegregation efforts in the immediate years following this decision. However, the lack of diversity in our U.S. classrooms is still a significant concern 60 years after </a:t>
            </a:r>
            <a:r>
              <a:rPr lang="en-US" i="1" dirty="0"/>
              <a:t>Brown</a:t>
            </a:r>
            <a:r>
              <a:rPr lang="en-US" dirty="0"/>
              <a:t>. </a:t>
            </a:r>
          </a:p>
          <a:p>
            <a:endParaRPr lang="en-US" dirty="0"/>
          </a:p>
          <a:p>
            <a:r>
              <a:rPr lang="en-US" dirty="0"/>
              <a:t>Case in point, a study that was released earlier this year highlighted the fact that more than half of U.S. school children are in so-called racially concentrated school districts, meaning that a majority of students are in school districts where more than three quarters of their district is either all-white or all-non-white. And so a majority of our nation’s students are in districts that are not racially heterogeneous.</a:t>
            </a:r>
          </a:p>
          <a:p>
            <a:endParaRPr lang="en-US" dirty="0"/>
          </a:p>
          <a:p>
            <a:r>
              <a:rPr lang="en-US" dirty="0"/>
              <a:t>This lack of diversity is also present more locally in gifted programs, where Donna Ford, a noted researcher in this field, points out that Black and Hispanic students are substantially underrepresented by about 48% and 38% respectively. To put this into a clearer perspective, this means that at least 500,000 more Black and Hispanic students would have needed to be identified in order for the nation’s gifted programs to be roughly representative of the U.S. population. And many researchers have pointed out that students of color are systematically under-referred to this programs so you have students who would have qualified to receive such services but are not currently in these programs.</a:t>
            </a:r>
          </a:p>
        </p:txBody>
      </p:sp>
      <p:sp>
        <p:nvSpPr>
          <p:cNvPr id="4" name="Slide Number Placeholder 3"/>
          <p:cNvSpPr>
            <a:spLocks noGrp="1"/>
          </p:cNvSpPr>
          <p:nvPr>
            <p:ph type="sldNum" sz="quarter" idx="5"/>
          </p:nvPr>
        </p:nvSpPr>
        <p:spPr/>
        <p:txBody>
          <a:bodyPr/>
          <a:lstStyle/>
          <a:p>
            <a:fld id="{25D16AB1-9924-463D-9693-4ABCCBBA43C1}" type="slidenum">
              <a:rPr lang="en-US" smtClean="0"/>
              <a:t>6</a:t>
            </a:fld>
            <a:endParaRPr lang="en-US"/>
          </a:p>
        </p:txBody>
      </p:sp>
    </p:spTree>
    <p:extLst>
      <p:ext uri="{BB962C8B-B14F-4D97-AF65-F5344CB8AC3E}">
        <p14:creationId xmlns:p14="http://schemas.microsoft.com/office/powerpoint/2010/main" val="2773343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speaking, de facto segregation, this lack of racial diversity in our school districts, has profound cost implications. A study by the research firm </a:t>
            </a:r>
            <a:r>
              <a:rPr lang="en-US" dirty="0" err="1"/>
              <a:t>Edbuild</a:t>
            </a:r>
            <a:r>
              <a:rPr lang="en-US" dirty="0"/>
              <a:t> shows that non-white school districts, in other words, school districts that are overwhelmingly made up of students of color, receive approximately $23 million less in funding than their white school district counterparts that are similar in size. State departments are supposed to fill in the gaps in school districts to ensure equitable distribution, but researchers have pointed out that many states do not adequately support high-need districts.</a:t>
            </a:r>
          </a:p>
          <a:p>
            <a:endParaRPr lang="en-US" dirty="0"/>
          </a:p>
          <a:p>
            <a:pPr defTabSz="931774">
              <a:defRPr/>
            </a:pPr>
            <a:r>
              <a:rPr lang="en-US" dirty="0"/>
              <a:t>In addition to these funding impacts, there are clear benefits that diversity confers on all students.  Studies have repeatedly shown that diversity in schools is closely linked to benefits for students from all racial and ethnic categories. Racially diverse classrooms can lead to students being smarter and more empathetic. Even studies that look at corporations’ efficiency have shown a link between the diversity of its workforce and levels of creativity and innovation. In other words, companies that are more diverse tend to be more innovative in their problem-solving. Given that employers are placing a growing emphasis on diversifying its workforce, it follows that students, by virtue of being in diverse classrooms, gain a valuable skillset that equips them to have an edge and become competitive in the workforce.</a:t>
            </a:r>
          </a:p>
          <a:p>
            <a:endParaRPr lang="en-US" dirty="0"/>
          </a:p>
          <a:p>
            <a:r>
              <a:rPr lang="en-US" dirty="0"/>
              <a:t>We also want to point out, again, that students in general benefit from rigorous learning environments and gifted students are no exception. Gifted students benefit from programs that are designed to stimulate and challenge them. These gifted students demonstrate that they are ready for more advanced coursework and research pedagogy extensively points out to the positive effects of providing students with coursework that is appropriate to their level of aptitude.</a:t>
            </a:r>
          </a:p>
          <a:p>
            <a:endParaRPr lang="en-US" dirty="0"/>
          </a:p>
        </p:txBody>
      </p:sp>
      <p:sp>
        <p:nvSpPr>
          <p:cNvPr id="4" name="Slide Number Placeholder 3"/>
          <p:cNvSpPr>
            <a:spLocks noGrp="1"/>
          </p:cNvSpPr>
          <p:nvPr>
            <p:ph type="sldNum" sz="quarter" idx="5"/>
          </p:nvPr>
        </p:nvSpPr>
        <p:spPr/>
        <p:txBody>
          <a:bodyPr/>
          <a:lstStyle/>
          <a:p>
            <a:fld id="{25D16AB1-9924-463D-9693-4ABCCBBA43C1}" type="slidenum">
              <a:rPr lang="en-US" smtClean="0"/>
              <a:t>7</a:t>
            </a:fld>
            <a:endParaRPr lang="en-US"/>
          </a:p>
        </p:txBody>
      </p:sp>
    </p:spTree>
    <p:extLst>
      <p:ext uri="{BB962C8B-B14F-4D97-AF65-F5344CB8AC3E}">
        <p14:creationId xmlns:p14="http://schemas.microsoft.com/office/powerpoint/2010/main" val="176280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C83C-5A3E-C248-94C6-6FFE35B15FFA}" type="slidenum">
              <a:rPr lang="en-US" smtClean="0"/>
              <a:t>9</a:t>
            </a:fld>
            <a:endParaRPr lang="en-US"/>
          </a:p>
        </p:txBody>
      </p:sp>
    </p:spTree>
    <p:extLst>
      <p:ext uri="{BB962C8B-B14F-4D97-AF65-F5344CB8AC3E}">
        <p14:creationId xmlns:p14="http://schemas.microsoft.com/office/powerpoint/2010/main" val="2542079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C83C-5A3E-C248-94C6-6FFE35B15FFA}" type="slidenum">
              <a:rPr lang="en-US" smtClean="0"/>
              <a:t>11</a:t>
            </a:fld>
            <a:endParaRPr lang="en-US"/>
          </a:p>
        </p:txBody>
      </p:sp>
    </p:spTree>
    <p:extLst>
      <p:ext uri="{BB962C8B-B14F-4D97-AF65-F5344CB8AC3E}">
        <p14:creationId xmlns:p14="http://schemas.microsoft.com/office/powerpoint/2010/main" val="145639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F2C83C-5A3E-C248-94C6-6FFE35B15FFA}" type="slidenum">
              <a:rPr lang="en-US" smtClean="0"/>
              <a:t>13</a:t>
            </a:fld>
            <a:endParaRPr lang="en-US"/>
          </a:p>
        </p:txBody>
      </p:sp>
    </p:spTree>
    <p:extLst>
      <p:ext uri="{BB962C8B-B14F-4D97-AF65-F5344CB8AC3E}">
        <p14:creationId xmlns:p14="http://schemas.microsoft.com/office/powerpoint/2010/main" val="12815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policy alternative focuses on incorporating several features in both the referral and screening process to address the distributional problem of gifted seats. Specifically, this policy option entails the adoption of the measures you see on your screen. </a:t>
            </a:r>
          </a:p>
          <a:p>
            <a:endParaRPr lang="en-US" dirty="0"/>
          </a:p>
          <a:p>
            <a:r>
              <a:rPr lang="en-US" dirty="0"/>
              <a:t>The first part of this policy bundle entails translating outreach materials to increase awareness of gifted programs among parents who have limited English proficiency. The language barrier can impede families from knowing the full breadth of programs that are at their children’s disposal. And, because parents can often initiate the referral process for a child to be screened to determine eligibility, parents can more accurately identify their child as potentially gifted if they’re informed about the program. This component specifically calls out the importance of translating not only the referral forms but also what are some things, indicators/characteristics, that parents should be aware of in order to be able to identify potential giftedness. The translations of materials are a potential avenue for increase English learner students’ participation in these programs.</a:t>
            </a:r>
          </a:p>
          <a:p>
            <a:endParaRPr lang="en-US" dirty="0"/>
          </a:p>
          <a:p>
            <a:pPr lvl="0"/>
            <a:r>
              <a:rPr lang="en-US" dirty="0"/>
              <a:t>The second component of this policy alternative deals with the implementation of a universal screening to determine eligibility for gifted services. Studies have shown that having such measure in place leads to significant increases in the proportion of Black and Hispanic students placed in gifted programs.</a:t>
            </a:r>
          </a:p>
          <a:p>
            <a:pPr lvl="0"/>
            <a:endParaRPr lang="en-US" dirty="0"/>
          </a:p>
          <a:p>
            <a:pPr lvl="0"/>
            <a:r>
              <a:rPr lang="en-US" dirty="0"/>
              <a:t>And last but not least, this bundle also includes a requirement to have students’ portfolios of classwork assessed to identify giftedness in the area general intellectual aptitude. Virginia currently has a set of 7 criteria that educators are instructed to assess to determine if a child is gifted or not. Although portfolio assessments are already one of those 7 criteria, they’re not a requirement. One of the premises of this policy option is that portfolio assessments are arguably more comprehensive than an evaluation based on standardized testing alone and that they can identify Black and Hispanic students who would have otherwise not have been identified. Many researches have pointed to the benefits of this method in increasing Black and Hispanic representation in gifted programs.</a:t>
            </a:r>
          </a:p>
          <a:p>
            <a:endParaRPr lang="en-US" dirty="0"/>
          </a:p>
          <a:p>
            <a:r>
              <a:rPr lang="en-US" dirty="0"/>
              <a:t>I do want to call out that this policy alternative has substantial cost implications. While exact figures are currently unavailable, it is estimated that this policy will cost approximately </a:t>
            </a:r>
            <a:r>
              <a:rPr lang="en-US" dirty="0">
                <a:highlight>
                  <a:srgbClr val="FFFF00"/>
                </a:highlight>
              </a:rPr>
              <a:t>XXXX</a:t>
            </a:r>
            <a:r>
              <a:rPr lang="en-US" dirty="0"/>
              <a:t> per year when you factor in the costs associate with having to translate materials and screen every single student in a specific grade level.</a:t>
            </a:r>
          </a:p>
          <a:p>
            <a:endParaRPr lang="en-US" dirty="0"/>
          </a:p>
        </p:txBody>
      </p:sp>
      <p:sp>
        <p:nvSpPr>
          <p:cNvPr id="4" name="Slide Number Placeholder 3"/>
          <p:cNvSpPr>
            <a:spLocks noGrp="1"/>
          </p:cNvSpPr>
          <p:nvPr>
            <p:ph type="sldNum" sz="quarter" idx="5"/>
          </p:nvPr>
        </p:nvSpPr>
        <p:spPr/>
        <p:txBody>
          <a:bodyPr/>
          <a:lstStyle/>
          <a:p>
            <a:fld id="{25D16AB1-9924-463D-9693-4ABCCBBA43C1}" type="slidenum">
              <a:rPr lang="en-US" smtClean="0"/>
              <a:t>19</a:t>
            </a:fld>
            <a:endParaRPr lang="en-US"/>
          </a:p>
        </p:txBody>
      </p:sp>
    </p:spTree>
    <p:extLst>
      <p:ext uri="{BB962C8B-B14F-4D97-AF65-F5344CB8AC3E}">
        <p14:creationId xmlns:p14="http://schemas.microsoft.com/office/powerpoint/2010/main" val="2966024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Equitable distribution</a:t>
            </a:r>
          </a:p>
          <a:p>
            <a:pPr lvl="1"/>
            <a:r>
              <a:rPr lang="en-US" dirty="0"/>
              <a:t>Fairness to underrepresented groups: High</a:t>
            </a:r>
          </a:p>
          <a:p>
            <a:pPr lvl="1"/>
            <a:r>
              <a:rPr lang="en-US" dirty="0"/>
              <a:t>Fairness to overrepresented groups: Neutral</a:t>
            </a:r>
          </a:p>
          <a:p>
            <a:r>
              <a:rPr lang="en-US" sz="2400" dirty="0"/>
              <a:t>Efficiency: High</a:t>
            </a:r>
          </a:p>
          <a:p>
            <a:r>
              <a:rPr lang="en-US" sz="2400" dirty="0"/>
              <a:t>Political feasibility</a:t>
            </a:r>
          </a:p>
          <a:p>
            <a:pPr lvl="1"/>
            <a:r>
              <a:rPr lang="en-US" dirty="0"/>
              <a:t>Parent reactions: Mixed</a:t>
            </a:r>
          </a:p>
          <a:p>
            <a:pPr lvl="1"/>
            <a:r>
              <a:rPr lang="en-US" dirty="0"/>
              <a:t>Teacher/school administrator reactions: Mixed</a:t>
            </a:r>
          </a:p>
          <a:p>
            <a:pPr lvl="1"/>
            <a:r>
              <a:rPr lang="en-US" dirty="0"/>
              <a:t>Community leaders: Positive</a:t>
            </a:r>
          </a:p>
          <a:p>
            <a:r>
              <a:rPr lang="en-US" sz="2400" dirty="0"/>
              <a:t>Effect on budget: Substantial</a:t>
            </a:r>
          </a:p>
          <a:p>
            <a:endParaRPr lang="en-US" dirty="0"/>
          </a:p>
        </p:txBody>
      </p:sp>
      <p:sp>
        <p:nvSpPr>
          <p:cNvPr id="4" name="Slide Number Placeholder 3"/>
          <p:cNvSpPr>
            <a:spLocks noGrp="1"/>
          </p:cNvSpPr>
          <p:nvPr>
            <p:ph type="sldNum" sz="quarter" idx="5"/>
          </p:nvPr>
        </p:nvSpPr>
        <p:spPr/>
        <p:txBody>
          <a:bodyPr/>
          <a:lstStyle/>
          <a:p>
            <a:fld id="{0CF2C83C-5A3E-C248-94C6-6FFE35B15FFA}" type="slidenum">
              <a:rPr lang="en-US" smtClean="0"/>
              <a:t>20</a:t>
            </a:fld>
            <a:endParaRPr lang="en-US"/>
          </a:p>
        </p:txBody>
      </p:sp>
    </p:spTree>
    <p:extLst>
      <p:ext uri="{BB962C8B-B14F-4D97-AF65-F5344CB8AC3E}">
        <p14:creationId xmlns:p14="http://schemas.microsoft.com/office/powerpoint/2010/main" val="234967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again, gifted education plays a significant role in keeping gifted students challenged and engaged; moreover, having diverse gifted classrooms is crucial from an equity standpoint. As such, it is important to understand how policies affect the intersection of these two areas and it’s important for administrators to be aware of policies that are either in place or are up for consideration can impede qualifying Black and Hispanic students to receive education that is appropriate for their aptitude. </a:t>
            </a:r>
          </a:p>
          <a:p>
            <a:endParaRPr lang="en-US" dirty="0"/>
          </a:p>
          <a:p>
            <a:pPr defTabSz="931774">
              <a:defRPr/>
            </a:pPr>
            <a:r>
              <a:rPr lang="en-US" dirty="0"/>
              <a:t>As a recap, our paper examines how racial representation looks like in several geographies across the U.S. to contextualize the extent of racial disparity in these programs and delves more deeply into the conditions and factors at play in Virginia’s disproportionate race composition in these programs. As you know by now, our paper presents three policies available to Virginia education administrators as potential ways to increase the percentage of Hispanic and Black students in gifted programs. We specifically looked at three policy bundles: the status quo, implementing a comprehensive referral and screening mechanism and lastly, focusing on the teacher workforce to implement anti-bias training for Virginia’s current teaching force as well as putting in place a recruitment strategy to hire Black and Hispanic teachers. </a:t>
            </a:r>
          </a:p>
          <a:p>
            <a:pPr defTabSz="931774">
              <a:defRPr/>
            </a:pPr>
            <a:endParaRPr lang="en-US" dirty="0"/>
          </a:p>
          <a:p>
            <a:pPr defTabSz="931774">
              <a:defRPr/>
            </a:pPr>
            <a:r>
              <a:rPr lang="en-US" dirty="0"/>
              <a:t>As we mentioned, the two policy alternatives have substantial costs as they involve allocating funding to translate materials, screen a greater number of students, and provide anti-bias trainings for teachers. Although we didn’t delve into this in our presentation, there are also opportunity costs for school staff associated with an anti-bias professional development training requirement.</a:t>
            </a:r>
          </a:p>
          <a:p>
            <a:endParaRPr lang="en-US" dirty="0"/>
          </a:p>
          <a:p>
            <a:r>
              <a:rPr lang="en-US" dirty="0"/>
              <a:t>These cost implications aside, these policies may help shed light on the potential mechanisms for effectively diversifying gifted and talented programs. By providing evidence of how some of the presented recommendations have worked in other districts, this paper highlights the effectiveness of the recommendations as potential tools for policy makers to consider if they are interested in ensuring that their gifted programs are representative of the students they serve at large.</a:t>
            </a:r>
          </a:p>
          <a:p>
            <a:endParaRPr lang="en-US" dirty="0"/>
          </a:p>
        </p:txBody>
      </p:sp>
      <p:sp>
        <p:nvSpPr>
          <p:cNvPr id="4" name="Slide Number Placeholder 3"/>
          <p:cNvSpPr>
            <a:spLocks noGrp="1"/>
          </p:cNvSpPr>
          <p:nvPr>
            <p:ph type="sldNum" sz="quarter" idx="5"/>
          </p:nvPr>
        </p:nvSpPr>
        <p:spPr/>
        <p:txBody>
          <a:bodyPr/>
          <a:lstStyle/>
          <a:p>
            <a:fld id="{25D16AB1-9924-463D-9693-4ABCCBBA43C1}" type="slidenum">
              <a:rPr lang="en-US" smtClean="0"/>
              <a:t>21</a:t>
            </a:fld>
            <a:endParaRPr lang="en-US"/>
          </a:p>
        </p:txBody>
      </p:sp>
    </p:spTree>
    <p:extLst>
      <p:ext uri="{BB962C8B-B14F-4D97-AF65-F5344CB8AC3E}">
        <p14:creationId xmlns:p14="http://schemas.microsoft.com/office/powerpoint/2010/main" val="3377455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A84A-9EBA-B849-A572-AB53E156D4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36CE8D-7703-D849-BB91-F64219D49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42F7AC-0A45-4F45-AAE6-40A3390C4651}"/>
              </a:ext>
            </a:extLst>
          </p:cNvPr>
          <p:cNvSpPr>
            <a:spLocks noGrp="1"/>
          </p:cNvSpPr>
          <p:nvPr>
            <p:ph type="dt" sz="half" idx="10"/>
          </p:nvPr>
        </p:nvSpPr>
        <p:spPr/>
        <p:txBody>
          <a:bodyPr/>
          <a:lstStyle/>
          <a:p>
            <a:fld id="{C9218A24-7EBB-4313-A515-EC28D111DF3F}" type="datetimeFigureOut">
              <a:rPr lang="en-US" smtClean="0"/>
              <a:t>12/11/19</a:t>
            </a:fld>
            <a:endParaRPr lang="en-US"/>
          </a:p>
        </p:txBody>
      </p:sp>
      <p:sp>
        <p:nvSpPr>
          <p:cNvPr id="5" name="Footer Placeholder 4">
            <a:extLst>
              <a:ext uri="{FF2B5EF4-FFF2-40B4-BE49-F238E27FC236}">
                <a16:creationId xmlns:a16="http://schemas.microsoft.com/office/drawing/2014/main" id="{BAF64FDB-B2A7-034F-9A9E-9E2DA8AA0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EF9E9-3A07-5B4B-ADD3-A190FC2EC5C7}"/>
              </a:ext>
            </a:extLst>
          </p:cNvPr>
          <p:cNvSpPr>
            <a:spLocks noGrp="1"/>
          </p:cNvSpPr>
          <p:nvPr>
            <p:ph type="sldNum" sz="quarter" idx="12"/>
          </p:nvPr>
        </p:nvSpPr>
        <p:spPr/>
        <p:txBody>
          <a:bodyPr/>
          <a:lstStyle/>
          <a:p>
            <a:fld id="{60405D0A-342F-425F-BC7E-AB146527D994}" type="slidenum">
              <a:rPr lang="en-US" smtClean="0"/>
              <a:t>‹#›</a:t>
            </a:fld>
            <a:endParaRPr lang="en-US"/>
          </a:p>
        </p:txBody>
      </p:sp>
    </p:spTree>
    <p:extLst>
      <p:ext uri="{BB962C8B-B14F-4D97-AF65-F5344CB8AC3E}">
        <p14:creationId xmlns:p14="http://schemas.microsoft.com/office/powerpoint/2010/main" val="385322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1B0D-8171-3047-B6B3-08612AE317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8D5DA-1270-5A42-8B53-ED13A876D9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ACE84-9AA6-6F4F-B693-89EC95C6FAC9}"/>
              </a:ext>
            </a:extLst>
          </p:cNvPr>
          <p:cNvSpPr>
            <a:spLocks noGrp="1"/>
          </p:cNvSpPr>
          <p:nvPr>
            <p:ph type="dt" sz="half" idx="10"/>
          </p:nvPr>
        </p:nvSpPr>
        <p:spPr/>
        <p:txBody>
          <a:bodyPr/>
          <a:lstStyle/>
          <a:p>
            <a:fld id="{C9218A24-7EBB-4313-A515-EC28D111DF3F}" type="datetimeFigureOut">
              <a:rPr lang="en-US" smtClean="0"/>
              <a:t>12/11/19</a:t>
            </a:fld>
            <a:endParaRPr lang="en-US"/>
          </a:p>
        </p:txBody>
      </p:sp>
      <p:sp>
        <p:nvSpPr>
          <p:cNvPr id="5" name="Footer Placeholder 4">
            <a:extLst>
              <a:ext uri="{FF2B5EF4-FFF2-40B4-BE49-F238E27FC236}">
                <a16:creationId xmlns:a16="http://schemas.microsoft.com/office/drawing/2014/main" id="{4F2896CF-5C70-FB4F-9EC4-B262BF3B9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741A1-AA51-EC41-B78D-E9C099937389}"/>
              </a:ext>
            </a:extLst>
          </p:cNvPr>
          <p:cNvSpPr>
            <a:spLocks noGrp="1"/>
          </p:cNvSpPr>
          <p:nvPr>
            <p:ph type="sldNum" sz="quarter" idx="12"/>
          </p:nvPr>
        </p:nvSpPr>
        <p:spPr/>
        <p:txBody>
          <a:bodyPr/>
          <a:lstStyle/>
          <a:p>
            <a:fld id="{60405D0A-342F-425F-BC7E-AB146527D994}" type="slidenum">
              <a:rPr lang="en-US" smtClean="0"/>
              <a:t>‹#›</a:t>
            </a:fld>
            <a:endParaRPr lang="en-US"/>
          </a:p>
        </p:txBody>
      </p:sp>
    </p:spTree>
    <p:extLst>
      <p:ext uri="{BB962C8B-B14F-4D97-AF65-F5344CB8AC3E}">
        <p14:creationId xmlns:p14="http://schemas.microsoft.com/office/powerpoint/2010/main" val="3361132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FAB37C-8EE4-6A46-8CD0-342552FF9F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45C5F2-392D-1C4C-A2F0-DFCBE6281A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00118-4CDB-2D4A-97D2-0BCF6E204D61}"/>
              </a:ext>
            </a:extLst>
          </p:cNvPr>
          <p:cNvSpPr>
            <a:spLocks noGrp="1"/>
          </p:cNvSpPr>
          <p:nvPr>
            <p:ph type="dt" sz="half" idx="10"/>
          </p:nvPr>
        </p:nvSpPr>
        <p:spPr/>
        <p:txBody>
          <a:bodyPr/>
          <a:lstStyle/>
          <a:p>
            <a:fld id="{C9218A24-7EBB-4313-A515-EC28D111DF3F}" type="datetimeFigureOut">
              <a:rPr lang="en-US" smtClean="0"/>
              <a:t>12/11/19</a:t>
            </a:fld>
            <a:endParaRPr lang="en-US"/>
          </a:p>
        </p:txBody>
      </p:sp>
      <p:sp>
        <p:nvSpPr>
          <p:cNvPr id="5" name="Footer Placeholder 4">
            <a:extLst>
              <a:ext uri="{FF2B5EF4-FFF2-40B4-BE49-F238E27FC236}">
                <a16:creationId xmlns:a16="http://schemas.microsoft.com/office/drawing/2014/main" id="{129EECD2-AB7B-6743-8525-E79DA3F2D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93355-B793-B143-898D-F6CE0BCFAA76}"/>
              </a:ext>
            </a:extLst>
          </p:cNvPr>
          <p:cNvSpPr>
            <a:spLocks noGrp="1"/>
          </p:cNvSpPr>
          <p:nvPr>
            <p:ph type="sldNum" sz="quarter" idx="12"/>
          </p:nvPr>
        </p:nvSpPr>
        <p:spPr/>
        <p:txBody>
          <a:bodyPr/>
          <a:lstStyle/>
          <a:p>
            <a:fld id="{60405D0A-342F-425F-BC7E-AB146527D994}" type="slidenum">
              <a:rPr lang="en-US" smtClean="0"/>
              <a:t>‹#›</a:t>
            </a:fld>
            <a:endParaRPr lang="en-US"/>
          </a:p>
        </p:txBody>
      </p:sp>
    </p:spTree>
    <p:extLst>
      <p:ext uri="{BB962C8B-B14F-4D97-AF65-F5344CB8AC3E}">
        <p14:creationId xmlns:p14="http://schemas.microsoft.com/office/powerpoint/2010/main" val="270892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76D2-ADB1-6942-999A-B53881E33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158EA-7F36-2C42-8BC8-57ADA6F4E0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5E6ED-369F-BC40-A3CB-AB3CDA090634}"/>
              </a:ext>
            </a:extLst>
          </p:cNvPr>
          <p:cNvSpPr>
            <a:spLocks noGrp="1"/>
          </p:cNvSpPr>
          <p:nvPr>
            <p:ph type="dt" sz="half" idx="10"/>
          </p:nvPr>
        </p:nvSpPr>
        <p:spPr/>
        <p:txBody>
          <a:bodyPr/>
          <a:lstStyle/>
          <a:p>
            <a:fld id="{C9218A24-7EBB-4313-A515-EC28D111DF3F}" type="datetimeFigureOut">
              <a:rPr lang="en-US" smtClean="0"/>
              <a:t>12/11/19</a:t>
            </a:fld>
            <a:endParaRPr lang="en-US"/>
          </a:p>
        </p:txBody>
      </p:sp>
      <p:sp>
        <p:nvSpPr>
          <p:cNvPr id="5" name="Footer Placeholder 4">
            <a:extLst>
              <a:ext uri="{FF2B5EF4-FFF2-40B4-BE49-F238E27FC236}">
                <a16:creationId xmlns:a16="http://schemas.microsoft.com/office/drawing/2014/main" id="{61DE4342-553A-D84D-86A2-7AC5C76E5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17969-F8FC-0848-85BB-9A2E96E5B768}"/>
              </a:ext>
            </a:extLst>
          </p:cNvPr>
          <p:cNvSpPr>
            <a:spLocks noGrp="1"/>
          </p:cNvSpPr>
          <p:nvPr>
            <p:ph type="sldNum" sz="quarter" idx="12"/>
          </p:nvPr>
        </p:nvSpPr>
        <p:spPr/>
        <p:txBody>
          <a:bodyPr/>
          <a:lstStyle/>
          <a:p>
            <a:fld id="{60405D0A-342F-425F-BC7E-AB146527D994}" type="slidenum">
              <a:rPr lang="en-US" smtClean="0"/>
              <a:t>‹#›</a:t>
            </a:fld>
            <a:endParaRPr lang="en-US"/>
          </a:p>
        </p:txBody>
      </p:sp>
    </p:spTree>
    <p:extLst>
      <p:ext uri="{BB962C8B-B14F-4D97-AF65-F5344CB8AC3E}">
        <p14:creationId xmlns:p14="http://schemas.microsoft.com/office/powerpoint/2010/main" val="25215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79F2-43A5-424D-8F2F-42234397C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B8DA93-B699-1B41-A59A-E55DDCC63F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5668B-A4EF-684D-96F0-FF83FF07A7B9}"/>
              </a:ext>
            </a:extLst>
          </p:cNvPr>
          <p:cNvSpPr>
            <a:spLocks noGrp="1"/>
          </p:cNvSpPr>
          <p:nvPr>
            <p:ph type="dt" sz="half" idx="10"/>
          </p:nvPr>
        </p:nvSpPr>
        <p:spPr/>
        <p:txBody>
          <a:bodyPr/>
          <a:lstStyle/>
          <a:p>
            <a:fld id="{C9218A24-7EBB-4313-A515-EC28D111DF3F}" type="datetimeFigureOut">
              <a:rPr lang="en-US" smtClean="0"/>
              <a:t>12/11/19</a:t>
            </a:fld>
            <a:endParaRPr lang="en-US"/>
          </a:p>
        </p:txBody>
      </p:sp>
      <p:sp>
        <p:nvSpPr>
          <p:cNvPr id="5" name="Footer Placeholder 4">
            <a:extLst>
              <a:ext uri="{FF2B5EF4-FFF2-40B4-BE49-F238E27FC236}">
                <a16:creationId xmlns:a16="http://schemas.microsoft.com/office/drawing/2014/main" id="{E413C580-5D40-DB49-9F72-8EC107F94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6C92B-483C-264C-AA22-F58FFCC8CFA6}"/>
              </a:ext>
            </a:extLst>
          </p:cNvPr>
          <p:cNvSpPr>
            <a:spLocks noGrp="1"/>
          </p:cNvSpPr>
          <p:nvPr>
            <p:ph type="sldNum" sz="quarter" idx="12"/>
          </p:nvPr>
        </p:nvSpPr>
        <p:spPr/>
        <p:txBody>
          <a:bodyPr/>
          <a:lstStyle/>
          <a:p>
            <a:fld id="{60405D0A-342F-425F-BC7E-AB146527D994}" type="slidenum">
              <a:rPr lang="en-US" smtClean="0"/>
              <a:t>‹#›</a:t>
            </a:fld>
            <a:endParaRPr lang="en-US"/>
          </a:p>
        </p:txBody>
      </p:sp>
    </p:spTree>
    <p:extLst>
      <p:ext uri="{BB962C8B-B14F-4D97-AF65-F5344CB8AC3E}">
        <p14:creationId xmlns:p14="http://schemas.microsoft.com/office/powerpoint/2010/main" val="40091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FF25-2C10-534C-B86F-F80B8847D0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48A11-C2B4-874E-BE48-DF025F437D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D16661-1151-E54F-9676-9FC5588F57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62E17A-91F7-FD49-A88A-56D07999AF5D}"/>
              </a:ext>
            </a:extLst>
          </p:cNvPr>
          <p:cNvSpPr>
            <a:spLocks noGrp="1"/>
          </p:cNvSpPr>
          <p:nvPr>
            <p:ph type="dt" sz="half" idx="10"/>
          </p:nvPr>
        </p:nvSpPr>
        <p:spPr/>
        <p:txBody>
          <a:bodyPr/>
          <a:lstStyle/>
          <a:p>
            <a:fld id="{C9218A24-7EBB-4313-A515-EC28D111DF3F}" type="datetimeFigureOut">
              <a:rPr lang="en-US" smtClean="0"/>
              <a:t>12/11/19</a:t>
            </a:fld>
            <a:endParaRPr lang="en-US"/>
          </a:p>
        </p:txBody>
      </p:sp>
      <p:sp>
        <p:nvSpPr>
          <p:cNvPr id="6" name="Footer Placeholder 5">
            <a:extLst>
              <a:ext uri="{FF2B5EF4-FFF2-40B4-BE49-F238E27FC236}">
                <a16:creationId xmlns:a16="http://schemas.microsoft.com/office/drawing/2014/main" id="{B3B5372F-DB62-5448-9F61-50891D71E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1F4D3-595E-E04C-BD38-5F40201E4C67}"/>
              </a:ext>
            </a:extLst>
          </p:cNvPr>
          <p:cNvSpPr>
            <a:spLocks noGrp="1"/>
          </p:cNvSpPr>
          <p:nvPr>
            <p:ph type="sldNum" sz="quarter" idx="12"/>
          </p:nvPr>
        </p:nvSpPr>
        <p:spPr/>
        <p:txBody>
          <a:bodyPr/>
          <a:lstStyle/>
          <a:p>
            <a:fld id="{60405D0A-342F-425F-BC7E-AB146527D994}" type="slidenum">
              <a:rPr lang="en-US" smtClean="0"/>
              <a:t>‹#›</a:t>
            </a:fld>
            <a:endParaRPr lang="en-US"/>
          </a:p>
        </p:txBody>
      </p:sp>
    </p:spTree>
    <p:extLst>
      <p:ext uri="{BB962C8B-B14F-4D97-AF65-F5344CB8AC3E}">
        <p14:creationId xmlns:p14="http://schemas.microsoft.com/office/powerpoint/2010/main" val="63860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C619-1311-8B4B-B8A6-6B0D9DFE9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DA9EB0-7D78-2F49-ADA0-9521F639F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FB21F8-2D75-7448-9A78-56450E4FD7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E40793-FDF3-6C4D-9195-E44D323DE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3013BD-E9F8-234A-9C2B-BC03A6C380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56BC11-0D5E-F94C-80C9-F06047B8E5CB}"/>
              </a:ext>
            </a:extLst>
          </p:cNvPr>
          <p:cNvSpPr>
            <a:spLocks noGrp="1"/>
          </p:cNvSpPr>
          <p:nvPr>
            <p:ph type="dt" sz="half" idx="10"/>
          </p:nvPr>
        </p:nvSpPr>
        <p:spPr/>
        <p:txBody>
          <a:bodyPr/>
          <a:lstStyle/>
          <a:p>
            <a:fld id="{C9218A24-7EBB-4313-A515-EC28D111DF3F}" type="datetimeFigureOut">
              <a:rPr lang="en-US" smtClean="0"/>
              <a:t>12/11/19</a:t>
            </a:fld>
            <a:endParaRPr lang="en-US"/>
          </a:p>
        </p:txBody>
      </p:sp>
      <p:sp>
        <p:nvSpPr>
          <p:cNvPr id="8" name="Footer Placeholder 7">
            <a:extLst>
              <a:ext uri="{FF2B5EF4-FFF2-40B4-BE49-F238E27FC236}">
                <a16:creationId xmlns:a16="http://schemas.microsoft.com/office/drawing/2014/main" id="{149C407A-46DC-4C41-8DC7-B63A7DCD67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C9F75F-6FC8-754C-A2A7-EFF7C6653A32}"/>
              </a:ext>
            </a:extLst>
          </p:cNvPr>
          <p:cNvSpPr>
            <a:spLocks noGrp="1"/>
          </p:cNvSpPr>
          <p:nvPr>
            <p:ph type="sldNum" sz="quarter" idx="12"/>
          </p:nvPr>
        </p:nvSpPr>
        <p:spPr/>
        <p:txBody>
          <a:bodyPr/>
          <a:lstStyle/>
          <a:p>
            <a:fld id="{60405D0A-342F-425F-BC7E-AB146527D994}" type="slidenum">
              <a:rPr lang="en-US" smtClean="0"/>
              <a:t>‹#›</a:t>
            </a:fld>
            <a:endParaRPr lang="en-US"/>
          </a:p>
        </p:txBody>
      </p:sp>
    </p:spTree>
    <p:extLst>
      <p:ext uri="{BB962C8B-B14F-4D97-AF65-F5344CB8AC3E}">
        <p14:creationId xmlns:p14="http://schemas.microsoft.com/office/powerpoint/2010/main" val="279229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52D7-B443-454A-BFF8-6545B69E5B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177925-01BF-734C-93AF-FF3C04D624F7}"/>
              </a:ext>
            </a:extLst>
          </p:cNvPr>
          <p:cNvSpPr>
            <a:spLocks noGrp="1"/>
          </p:cNvSpPr>
          <p:nvPr>
            <p:ph type="dt" sz="half" idx="10"/>
          </p:nvPr>
        </p:nvSpPr>
        <p:spPr/>
        <p:txBody>
          <a:bodyPr/>
          <a:lstStyle/>
          <a:p>
            <a:fld id="{C9218A24-7EBB-4313-A515-EC28D111DF3F}" type="datetimeFigureOut">
              <a:rPr lang="en-US" smtClean="0"/>
              <a:t>12/11/19</a:t>
            </a:fld>
            <a:endParaRPr lang="en-US"/>
          </a:p>
        </p:txBody>
      </p:sp>
      <p:sp>
        <p:nvSpPr>
          <p:cNvPr id="4" name="Footer Placeholder 3">
            <a:extLst>
              <a:ext uri="{FF2B5EF4-FFF2-40B4-BE49-F238E27FC236}">
                <a16:creationId xmlns:a16="http://schemas.microsoft.com/office/drawing/2014/main" id="{19F03D52-907D-7F44-BD82-C1C97FDF7E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7E9A07-646F-1C46-9B38-F7887E12E6DC}"/>
              </a:ext>
            </a:extLst>
          </p:cNvPr>
          <p:cNvSpPr>
            <a:spLocks noGrp="1"/>
          </p:cNvSpPr>
          <p:nvPr>
            <p:ph type="sldNum" sz="quarter" idx="12"/>
          </p:nvPr>
        </p:nvSpPr>
        <p:spPr/>
        <p:txBody>
          <a:bodyPr/>
          <a:lstStyle/>
          <a:p>
            <a:fld id="{60405D0A-342F-425F-BC7E-AB146527D994}" type="slidenum">
              <a:rPr lang="en-US" smtClean="0"/>
              <a:t>‹#›</a:t>
            </a:fld>
            <a:endParaRPr lang="en-US"/>
          </a:p>
        </p:txBody>
      </p:sp>
    </p:spTree>
    <p:extLst>
      <p:ext uri="{BB962C8B-B14F-4D97-AF65-F5344CB8AC3E}">
        <p14:creationId xmlns:p14="http://schemas.microsoft.com/office/powerpoint/2010/main" val="320226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F064DA-7B54-3E4C-B4C7-7A8643576E08}"/>
              </a:ext>
            </a:extLst>
          </p:cNvPr>
          <p:cNvSpPr>
            <a:spLocks noGrp="1"/>
          </p:cNvSpPr>
          <p:nvPr>
            <p:ph type="dt" sz="half" idx="10"/>
          </p:nvPr>
        </p:nvSpPr>
        <p:spPr/>
        <p:txBody>
          <a:bodyPr/>
          <a:lstStyle/>
          <a:p>
            <a:fld id="{C9218A24-7EBB-4313-A515-EC28D111DF3F}" type="datetimeFigureOut">
              <a:rPr lang="en-US" smtClean="0"/>
              <a:t>12/11/19</a:t>
            </a:fld>
            <a:endParaRPr lang="en-US"/>
          </a:p>
        </p:txBody>
      </p:sp>
      <p:sp>
        <p:nvSpPr>
          <p:cNvPr id="3" name="Footer Placeholder 2">
            <a:extLst>
              <a:ext uri="{FF2B5EF4-FFF2-40B4-BE49-F238E27FC236}">
                <a16:creationId xmlns:a16="http://schemas.microsoft.com/office/drawing/2014/main" id="{9DFC293D-9F74-404D-A7BA-CB4093FFFB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EF2AAA-1C6A-A64F-AE33-C8EA45BB9D1F}"/>
              </a:ext>
            </a:extLst>
          </p:cNvPr>
          <p:cNvSpPr>
            <a:spLocks noGrp="1"/>
          </p:cNvSpPr>
          <p:nvPr>
            <p:ph type="sldNum" sz="quarter" idx="12"/>
          </p:nvPr>
        </p:nvSpPr>
        <p:spPr/>
        <p:txBody>
          <a:bodyPr/>
          <a:lstStyle/>
          <a:p>
            <a:fld id="{60405D0A-342F-425F-BC7E-AB146527D994}" type="slidenum">
              <a:rPr lang="en-US" smtClean="0"/>
              <a:t>‹#›</a:t>
            </a:fld>
            <a:endParaRPr lang="en-US"/>
          </a:p>
        </p:txBody>
      </p:sp>
    </p:spTree>
    <p:extLst>
      <p:ext uri="{BB962C8B-B14F-4D97-AF65-F5344CB8AC3E}">
        <p14:creationId xmlns:p14="http://schemas.microsoft.com/office/powerpoint/2010/main" val="135992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2E18-6460-6645-9199-D4937BD3A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A0F03C-57A5-2D41-B17D-C63541CEB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19586-0EDB-3745-BDD5-1321212D7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A0EA8-A0B3-AB4B-8932-16EEC5759B12}"/>
              </a:ext>
            </a:extLst>
          </p:cNvPr>
          <p:cNvSpPr>
            <a:spLocks noGrp="1"/>
          </p:cNvSpPr>
          <p:nvPr>
            <p:ph type="dt" sz="half" idx="10"/>
          </p:nvPr>
        </p:nvSpPr>
        <p:spPr/>
        <p:txBody>
          <a:bodyPr/>
          <a:lstStyle/>
          <a:p>
            <a:fld id="{C9218A24-7EBB-4313-A515-EC28D111DF3F}" type="datetimeFigureOut">
              <a:rPr lang="en-US" smtClean="0"/>
              <a:t>12/11/19</a:t>
            </a:fld>
            <a:endParaRPr lang="en-US"/>
          </a:p>
        </p:txBody>
      </p:sp>
      <p:sp>
        <p:nvSpPr>
          <p:cNvPr id="6" name="Footer Placeholder 5">
            <a:extLst>
              <a:ext uri="{FF2B5EF4-FFF2-40B4-BE49-F238E27FC236}">
                <a16:creationId xmlns:a16="http://schemas.microsoft.com/office/drawing/2014/main" id="{03648C14-7302-C94D-8F34-CD0DBF980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380D2-8D46-4C42-B0B2-AFC2BECA2E08}"/>
              </a:ext>
            </a:extLst>
          </p:cNvPr>
          <p:cNvSpPr>
            <a:spLocks noGrp="1"/>
          </p:cNvSpPr>
          <p:nvPr>
            <p:ph type="sldNum" sz="quarter" idx="12"/>
          </p:nvPr>
        </p:nvSpPr>
        <p:spPr/>
        <p:txBody>
          <a:bodyPr/>
          <a:lstStyle/>
          <a:p>
            <a:fld id="{60405D0A-342F-425F-BC7E-AB146527D994}" type="slidenum">
              <a:rPr lang="en-US" smtClean="0"/>
              <a:t>‹#›</a:t>
            </a:fld>
            <a:endParaRPr lang="en-US"/>
          </a:p>
        </p:txBody>
      </p:sp>
    </p:spTree>
    <p:extLst>
      <p:ext uri="{BB962C8B-B14F-4D97-AF65-F5344CB8AC3E}">
        <p14:creationId xmlns:p14="http://schemas.microsoft.com/office/powerpoint/2010/main" val="125280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0DCB-D701-FC47-AEBF-B8EA30E0A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563F5A-F2C3-CA42-96AB-1FFC7EE54F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0C7FE-1BA4-DC4A-864B-2A60A5692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7DD36-AC3F-F64D-8665-E58EA703838D}"/>
              </a:ext>
            </a:extLst>
          </p:cNvPr>
          <p:cNvSpPr>
            <a:spLocks noGrp="1"/>
          </p:cNvSpPr>
          <p:nvPr>
            <p:ph type="dt" sz="half" idx="10"/>
          </p:nvPr>
        </p:nvSpPr>
        <p:spPr/>
        <p:txBody>
          <a:bodyPr/>
          <a:lstStyle/>
          <a:p>
            <a:fld id="{C9218A24-7EBB-4313-A515-EC28D111DF3F}" type="datetimeFigureOut">
              <a:rPr lang="en-US" smtClean="0"/>
              <a:t>12/11/19</a:t>
            </a:fld>
            <a:endParaRPr lang="en-US"/>
          </a:p>
        </p:txBody>
      </p:sp>
      <p:sp>
        <p:nvSpPr>
          <p:cNvPr id="6" name="Footer Placeholder 5">
            <a:extLst>
              <a:ext uri="{FF2B5EF4-FFF2-40B4-BE49-F238E27FC236}">
                <a16:creationId xmlns:a16="http://schemas.microsoft.com/office/drawing/2014/main" id="{82965388-1129-6A48-BAFD-E7750B8EE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AB2F2-6540-BB46-9E6E-7887A8493C6C}"/>
              </a:ext>
            </a:extLst>
          </p:cNvPr>
          <p:cNvSpPr>
            <a:spLocks noGrp="1"/>
          </p:cNvSpPr>
          <p:nvPr>
            <p:ph type="sldNum" sz="quarter" idx="12"/>
          </p:nvPr>
        </p:nvSpPr>
        <p:spPr/>
        <p:txBody>
          <a:bodyPr/>
          <a:lstStyle/>
          <a:p>
            <a:fld id="{60405D0A-342F-425F-BC7E-AB146527D994}" type="slidenum">
              <a:rPr lang="en-US" smtClean="0"/>
              <a:t>‹#›</a:t>
            </a:fld>
            <a:endParaRPr lang="en-US"/>
          </a:p>
        </p:txBody>
      </p:sp>
    </p:spTree>
    <p:extLst>
      <p:ext uri="{BB962C8B-B14F-4D97-AF65-F5344CB8AC3E}">
        <p14:creationId xmlns:p14="http://schemas.microsoft.com/office/powerpoint/2010/main" val="289703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252F4-0478-6C45-8C84-F28A8C674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64B59-11B6-5044-AAE8-A62E35AC4A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EFA1B-94AF-8647-A897-041DEB2B0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18A24-7EBB-4313-A515-EC28D111DF3F}" type="datetimeFigureOut">
              <a:rPr lang="en-US" smtClean="0"/>
              <a:t>12/11/19</a:t>
            </a:fld>
            <a:endParaRPr lang="en-US"/>
          </a:p>
        </p:txBody>
      </p:sp>
      <p:sp>
        <p:nvSpPr>
          <p:cNvPr id="5" name="Footer Placeholder 4">
            <a:extLst>
              <a:ext uri="{FF2B5EF4-FFF2-40B4-BE49-F238E27FC236}">
                <a16:creationId xmlns:a16="http://schemas.microsoft.com/office/drawing/2014/main" id="{88D112BA-3808-9B4C-9143-14D55A30B1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55ABA8-7282-0D48-9AAF-8502AF59B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05D0A-342F-425F-BC7E-AB146527D994}" type="slidenum">
              <a:rPr lang="en-US" smtClean="0"/>
              <a:t>‹#›</a:t>
            </a:fld>
            <a:endParaRPr lang="en-US"/>
          </a:p>
        </p:txBody>
      </p:sp>
    </p:spTree>
    <p:extLst>
      <p:ext uri="{BB962C8B-B14F-4D97-AF65-F5344CB8AC3E}">
        <p14:creationId xmlns:p14="http://schemas.microsoft.com/office/powerpoint/2010/main" val="3940359505"/>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www.doe.virginia.gov/instruction/gifted_ed/gifted_regulations.pdf" TargetMode="External"/><Relationship Id="rId3" Type="http://schemas.openxmlformats.org/officeDocument/2006/relationships/hyperlink" Target="https://www.wnyc.org/story/city-data-shows-diversity-varies-greatly-across-within-schools/" TargetMode="External"/><Relationship Id="rId7" Type="http://schemas.openxmlformats.org/officeDocument/2006/relationships/hyperlink" Target="https://www.census.gov/quickfacts/fact/table/newyorkcitynewyork/PST045218" TargetMode="External"/><Relationship Id="rId2" Type="http://schemas.openxmlformats.org/officeDocument/2006/relationships/hyperlink" Target="https://edbuild.org/content/23-billion" TargetMode="External"/><Relationship Id="rId1" Type="http://schemas.openxmlformats.org/officeDocument/2006/relationships/slideLayout" Target="../slideLayouts/slideLayout2.xml"/><Relationship Id="rId6" Type="http://schemas.openxmlformats.org/officeDocument/2006/relationships/hyperlink" Target="https://www.nagc.org/resources-publications/gifted-state/2014-2015-state-states-gifted-education" TargetMode="External"/><Relationship Id="rId11" Type="http://schemas.openxmlformats.org/officeDocument/2006/relationships/hyperlink" Target="https://p1pe.doe.virginia.gov/pdc_public/" TargetMode="External"/><Relationship Id="rId5" Type="http://schemas.openxmlformats.org/officeDocument/2006/relationships/hyperlink" Target="https://www.npr.org/sections/ed/2015/10/19/446085513/the-evidence-that-white-children-benefit-from-integrated-schools" TargetMode="External"/><Relationship Id="rId10" Type="http://schemas.openxmlformats.org/officeDocument/2006/relationships/hyperlink" Target="http://www.doe.virginia.gov/statistics_reports/gifted/index.shtml" TargetMode="External"/><Relationship Id="rId4" Type="http://schemas.openxmlformats.org/officeDocument/2006/relationships/hyperlink" Target="https://doi.org/10.1177/107621751003300308" TargetMode="External"/><Relationship Id="rId9" Type="http://schemas.openxmlformats.org/officeDocument/2006/relationships/hyperlink" Target="http://www.doe.virginia.gov/statistics_reports/enrollment/index.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4D52B7-8C2F-4BA7-9025-E488711C92A5}"/>
              </a:ext>
            </a:extLst>
          </p:cNvPr>
          <p:cNvSpPr>
            <a:spLocks noGrp="1"/>
          </p:cNvSpPr>
          <p:nvPr>
            <p:ph type="ctrTitle"/>
          </p:nvPr>
        </p:nvSpPr>
        <p:spPr>
          <a:xfrm>
            <a:off x="1100669" y="1111086"/>
            <a:ext cx="7690104" cy="2623885"/>
          </a:xfrm>
        </p:spPr>
        <p:txBody>
          <a:bodyPr anchor="ctr">
            <a:normAutofit/>
          </a:bodyPr>
          <a:lstStyle/>
          <a:p>
            <a:pPr algn="l"/>
            <a:r>
              <a:rPr lang="en-US" sz="4600">
                <a:solidFill>
                  <a:srgbClr val="FFFFFF"/>
                </a:solidFill>
              </a:rPr>
              <a:t>Increasing Access to Gifted Education Programs for Underrepresented Students in Virginia</a:t>
            </a:r>
          </a:p>
        </p:txBody>
      </p:sp>
      <p:sp>
        <p:nvSpPr>
          <p:cNvPr id="12" name="Rectangle 11">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E7562BE7-C253-46DD-A06B-60C6E4223D7F}"/>
              </a:ext>
            </a:extLst>
          </p:cNvPr>
          <p:cNvSpPr>
            <a:spLocks noGrp="1"/>
          </p:cNvSpPr>
          <p:nvPr>
            <p:ph type="subTitle" idx="1"/>
          </p:nvPr>
        </p:nvSpPr>
        <p:spPr>
          <a:xfrm>
            <a:off x="1079499" y="4647156"/>
            <a:ext cx="10012680" cy="1628384"/>
          </a:xfrm>
        </p:spPr>
        <p:txBody>
          <a:bodyPr anchor="ctr">
            <a:normAutofit fontScale="85000" lnSpcReduction="10000"/>
          </a:bodyPr>
          <a:lstStyle/>
          <a:p>
            <a:pPr algn="l"/>
            <a:r>
              <a:rPr lang="en-US" sz="3200" dirty="0">
                <a:solidFill>
                  <a:srgbClr val="1B1B1B"/>
                </a:solidFill>
              </a:rPr>
              <a:t>Addressing inequitable inclusion of underrepresented racial and ethnic groups in gifted and talented programs in public schools</a:t>
            </a:r>
          </a:p>
          <a:p>
            <a:pPr algn="l"/>
            <a:r>
              <a:rPr lang="en-US" sz="1600" dirty="0">
                <a:solidFill>
                  <a:srgbClr val="1B1B1B"/>
                </a:solidFill>
              </a:rPr>
              <a:t>Vicki Javier, Lauren Lawless, Dionne Williams</a:t>
            </a:r>
          </a:p>
          <a:p>
            <a:pPr algn="l"/>
            <a:r>
              <a:rPr lang="en-US" sz="1600" dirty="0">
                <a:solidFill>
                  <a:srgbClr val="1B1B1B"/>
                </a:solidFill>
              </a:rPr>
              <a:t>PAI 897: Fundamentals of Policy Analysis, Fall 2019</a:t>
            </a:r>
          </a:p>
        </p:txBody>
      </p:sp>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Graphic 6" descr="Books">
            <a:extLst>
              <a:ext uri="{FF2B5EF4-FFF2-40B4-BE49-F238E27FC236}">
                <a16:creationId xmlns:a16="http://schemas.microsoft.com/office/drawing/2014/main" id="{470EF519-B460-47CF-ABEA-C330D939F4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105101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D622BE-1EF0-42C6-A432-F8BE88E1E594}"/>
              </a:ext>
            </a:extLst>
          </p:cNvPr>
          <p:cNvSpPr/>
          <p:nvPr/>
        </p:nvSpPr>
        <p:spPr>
          <a:xfrm>
            <a:off x="321564" y="320040"/>
            <a:ext cx="11548872" cy="621792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8F6D72-474F-413B-AC70-11B369BA4510}"/>
              </a:ext>
            </a:extLst>
          </p:cNvPr>
          <p:cNvSpPr>
            <a:spLocks noGrp="1"/>
          </p:cNvSpPr>
          <p:nvPr>
            <p:ph type="title"/>
          </p:nvPr>
        </p:nvSpPr>
        <p:spPr>
          <a:xfrm>
            <a:off x="838200" y="620392"/>
            <a:ext cx="3374136" cy="5504688"/>
          </a:xfrm>
        </p:spPr>
        <p:txBody>
          <a:bodyPr>
            <a:normAutofit/>
          </a:bodyPr>
          <a:lstStyle/>
          <a:p>
            <a:r>
              <a:rPr lang="en-US"/>
              <a:t>Government Failure</a:t>
            </a:r>
          </a:p>
        </p:txBody>
      </p:sp>
      <p:graphicFrame>
        <p:nvGraphicFramePr>
          <p:cNvPr id="8" name="Text Placeholder 5">
            <a:extLst>
              <a:ext uri="{FF2B5EF4-FFF2-40B4-BE49-F238E27FC236}">
                <a16:creationId xmlns:a16="http://schemas.microsoft.com/office/drawing/2014/main" id="{2BB6AFE4-29F0-4EBF-A2C7-28961E23B7FB}"/>
              </a:ext>
            </a:extLst>
          </p:cNvPr>
          <p:cNvGraphicFramePr>
            <a:graphicFrameLocks noGrp="1"/>
          </p:cNvGraphicFramePr>
          <p:nvPr>
            <p:ph idx="1"/>
            <p:extLst>
              <p:ext uri="{D42A27DB-BD31-4B8C-83A1-F6EECF244321}">
                <p14:modId xmlns:p14="http://schemas.microsoft.com/office/powerpoint/2010/main" val="389311834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44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0BE568-3E92-4265-B9FF-110CF37822FA}"/>
              </a:ext>
            </a:extLst>
          </p:cNvPr>
          <p:cNvSpPr/>
          <p:nvPr/>
        </p:nvSpPr>
        <p:spPr>
          <a:xfrm>
            <a:off x="-1" y="0"/>
            <a:ext cx="5256275" cy="6858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5CA5A-88E5-AE4A-917F-5847ADE805D2}"/>
              </a:ext>
            </a:extLst>
          </p:cNvPr>
          <p:cNvSpPr>
            <a:spLocks noGrp="1"/>
          </p:cNvSpPr>
          <p:nvPr>
            <p:ph type="title"/>
          </p:nvPr>
        </p:nvSpPr>
        <p:spPr>
          <a:xfrm>
            <a:off x="769620" y="1114046"/>
            <a:ext cx="3794760" cy="1141497"/>
          </a:xfrm>
          <a:solidFill>
            <a:schemeClr val="tx1">
              <a:lumMod val="75000"/>
              <a:lumOff val="25000"/>
            </a:schemeClr>
          </a:solidFill>
        </p:spPr>
        <p:txBody>
          <a:bodyPr>
            <a:normAutofit/>
          </a:bodyPr>
          <a:lstStyle/>
          <a:p>
            <a:r>
              <a:rPr lang="en-US" dirty="0">
                <a:solidFill>
                  <a:schemeClr val="bg1"/>
                </a:solidFill>
              </a:rPr>
              <a:t>Modeling the Problem</a:t>
            </a:r>
          </a:p>
        </p:txBody>
      </p:sp>
      <p:sp>
        <p:nvSpPr>
          <p:cNvPr id="4" name="Text Placeholder 3">
            <a:extLst>
              <a:ext uri="{FF2B5EF4-FFF2-40B4-BE49-F238E27FC236}">
                <a16:creationId xmlns:a16="http://schemas.microsoft.com/office/drawing/2014/main" id="{5EA139B7-72EE-1E40-8684-E8E0FA17C00E}"/>
              </a:ext>
            </a:extLst>
          </p:cNvPr>
          <p:cNvSpPr>
            <a:spLocks noGrp="1"/>
          </p:cNvSpPr>
          <p:nvPr>
            <p:ph type="body" sz="half" idx="2"/>
          </p:nvPr>
        </p:nvSpPr>
        <p:spPr>
          <a:xfrm>
            <a:off x="769619" y="2255543"/>
            <a:ext cx="4379897" cy="3488411"/>
          </a:xfrm>
        </p:spPr>
        <p:txBody>
          <a:bodyPr>
            <a:normAutofit/>
          </a:bodyPr>
          <a:lstStyle/>
          <a:p>
            <a:r>
              <a:rPr lang="en-US" sz="2400" dirty="0">
                <a:solidFill>
                  <a:schemeClr val="tx1">
                    <a:lumMod val="85000"/>
                    <a:lumOff val="15000"/>
                  </a:schemeClr>
                </a:solidFill>
              </a:rPr>
              <a:t>Outcome variable</a:t>
            </a:r>
          </a:p>
          <a:p>
            <a:pPr marL="228600" indent="-228600">
              <a:buChar char="•"/>
            </a:pPr>
            <a:r>
              <a:rPr lang="en-US" sz="2400" dirty="0">
                <a:solidFill>
                  <a:schemeClr val="tx1">
                    <a:lumMod val="85000"/>
                    <a:lumOff val="15000"/>
                  </a:schemeClr>
                </a:solidFill>
              </a:rPr>
              <a:t>Percent difference between general demographic representation and demographic representation in G&amp;T programs</a:t>
            </a:r>
          </a:p>
        </p:txBody>
      </p:sp>
      <p:sp>
        <p:nvSpPr>
          <p:cNvPr id="6" name="Rectangle 5">
            <a:extLst>
              <a:ext uri="{FF2B5EF4-FFF2-40B4-BE49-F238E27FC236}">
                <a16:creationId xmlns:a16="http://schemas.microsoft.com/office/drawing/2014/main" id="{20A65039-9333-D64B-8219-5A282E1A6A54}"/>
              </a:ext>
            </a:extLst>
          </p:cNvPr>
          <p:cNvSpPr/>
          <p:nvPr/>
        </p:nvSpPr>
        <p:spPr>
          <a:xfrm>
            <a:off x="5614927" y="6176232"/>
            <a:ext cx="6096000" cy="246221"/>
          </a:xfrm>
          <a:prstGeom prst="rect">
            <a:avLst/>
          </a:prstGeom>
        </p:spPr>
        <p:txBody>
          <a:bodyPr>
            <a:spAutoFit/>
          </a:bodyPr>
          <a:lstStyle/>
          <a:p>
            <a:pPr algn="ctr"/>
            <a:r>
              <a:rPr lang="en-US" sz="1000" dirty="0">
                <a:solidFill>
                  <a:schemeClr val="bg1">
                    <a:lumMod val="50000"/>
                  </a:schemeClr>
                </a:solidFill>
              </a:rPr>
              <a:t>(Virginia Department of Education, 2017; Virginia Department of Education, 2017)</a:t>
            </a:r>
          </a:p>
        </p:txBody>
      </p:sp>
      <p:graphicFrame>
        <p:nvGraphicFramePr>
          <p:cNvPr id="8" name="Content Placeholder 5">
            <a:extLst>
              <a:ext uri="{FF2B5EF4-FFF2-40B4-BE49-F238E27FC236}">
                <a16:creationId xmlns:a16="http://schemas.microsoft.com/office/drawing/2014/main" id="{CF92453D-639F-4EB4-9EEF-ADEFE2627070}"/>
              </a:ext>
            </a:extLst>
          </p:cNvPr>
          <p:cNvGraphicFramePr>
            <a:graphicFrameLocks noGrp="1"/>
          </p:cNvGraphicFramePr>
          <p:nvPr>
            <p:ph idx="1"/>
            <p:extLst>
              <p:ext uri="{D42A27DB-BD31-4B8C-83A1-F6EECF244321}">
                <p14:modId xmlns:p14="http://schemas.microsoft.com/office/powerpoint/2010/main" val="965093805"/>
              </p:ext>
            </p:extLst>
          </p:nvPr>
        </p:nvGraphicFramePr>
        <p:xfrm>
          <a:off x="5614926" y="681737"/>
          <a:ext cx="6096000" cy="54944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645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058D4B-D365-400D-AD8C-9B2CC886CF7D}"/>
              </a:ext>
            </a:extLst>
          </p:cNvPr>
          <p:cNvSpPr/>
          <p:nvPr/>
        </p:nvSpPr>
        <p:spPr>
          <a:xfrm>
            <a:off x="321564" y="320040"/>
            <a:ext cx="11548872" cy="621792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0044F-CC4D-4F57-9D1D-A8CB8B454184}"/>
              </a:ext>
            </a:extLst>
          </p:cNvPr>
          <p:cNvSpPr>
            <a:spLocks noGrp="1"/>
          </p:cNvSpPr>
          <p:nvPr>
            <p:ph type="title"/>
          </p:nvPr>
        </p:nvSpPr>
        <p:spPr>
          <a:xfrm>
            <a:off x="838200" y="1415506"/>
            <a:ext cx="10515600" cy="1325563"/>
          </a:xfrm>
          <a:solidFill>
            <a:schemeClr val="tx1">
              <a:lumMod val="75000"/>
              <a:lumOff val="25000"/>
            </a:schemeClr>
          </a:solidFill>
        </p:spPr>
        <p:txBody>
          <a:bodyPr anchor="b">
            <a:normAutofit/>
          </a:bodyPr>
          <a:lstStyle/>
          <a:p>
            <a:r>
              <a:rPr lang="en-US" dirty="0">
                <a:solidFill>
                  <a:schemeClr val="bg1"/>
                </a:solidFill>
              </a:rPr>
              <a:t>Impact Variables</a:t>
            </a:r>
          </a:p>
        </p:txBody>
      </p:sp>
      <p:graphicFrame>
        <p:nvGraphicFramePr>
          <p:cNvPr id="16" name="Content Placeholder 2">
            <a:extLst>
              <a:ext uri="{FF2B5EF4-FFF2-40B4-BE49-F238E27FC236}">
                <a16:creationId xmlns:a16="http://schemas.microsoft.com/office/drawing/2014/main" id="{81BA0448-1FE0-478E-AE5F-B76F16A0E9F3}"/>
              </a:ext>
            </a:extLst>
          </p:cNvPr>
          <p:cNvGraphicFramePr>
            <a:graphicFrameLocks noGrp="1"/>
          </p:cNvGraphicFramePr>
          <p:nvPr>
            <p:ph idx="1"/>
            <p:extLst>
              <p:ext uri="{D42A27DB-BD31-4B8C-83A1-F6EECF244321}">
                <p14:modId xmlns:p14="http://schemas.microsoft.com/office/powerpoint/2010/main" val="2449281365"/>
              </p:ext>
            </p:extLst>
          </p:nvPr>
        </p:nvGraphicFramePr>
        <p:xfrm>
          <a:off x="838200" y="20782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15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1E1878-E254-4936-9FBF-A7B05853C300}"/>
              </a:ext>
            </a:extLst>
          </p:cNvPr>
          <p:cNvSpPr/>
          <p:nvPr/>
        </p:nvSpPr>
        <p:spPr>
          <a:xfrm>
            <a:off x="321564" y="320040"/>
            <a:ext cx="11548872" cy="621792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7DDC2-9EF8-4ABC-A728-AFB03C8EFF36}"/>
              </a:ext>
            </a:extLst>
          </p:cNvPr>
          <p:cNvSpPr>
            <a:spLocks noGrp="1"/>
          </p:cNvSpPr>
          <p:nvPr>
            <p:ph type="title"/>
          </p:nvPr>
        </p:nvSpPr>
        <p:spPr>
          <a:xfrm>
            <a:off x="838200" y="365125"/>
            <a:ext cx="10515600" cy="1325563"/>
          </a:xfrm>
        </p:spPr>
        <p:txBody>
          <a:bodyPr>
            <a:normAutofit/>
          </a:bodyPr>
          <a:lstStyle/>
          <a:p>
            <a:pPr algn="ctr"/>
            <a:r>
              <a:rPr lang="en-US"/>
              <a:t>Policy Goals and Constraints</a:t>
            </a:r>
          </a:p>
        </p:txBody>
      </p:sp>
      <p:graphicFrame>
        <p:nvGraphicFramePr>
          <p:cNvPr id="5" name="Content Placeholder 2">
            <a:extLst>
              <a:ext uri="{FF2B5EF4-FFF2-40B4-BE49-F238E27FC236}">
                <a16:creationId xmlns:a16="http://schemas.microsoft.com/office/drawing/2014/main" id="{512D1D67-E6E8-479D-83E7-C3A6B27B5893}"/>
              </a:ext>
            </a:extLst>
          </p:cNvPr>
          <p:cNvGraphicFramePr>
            <a:graphicFrameLocks noGrp="1"/>
          </p:cNvGraphicFramePr>
          <p:nvPr>
            <p:ph idx="1"/>
            <p:extLst>
              <p:ext uri="{D42A27DB-BD31-4B8C-83A1-F6EECF244321}">
                <p14:modId xmlns:p14="http://schemas.microsoft.com/office/powerpoint/2010/main" val="239723634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797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520700"/>
            <a:ext cx="10515600" cy="34861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8C03E-4D48-4691-A5CC-FA4A88B091D6}"/>
              </a:ext>
            </a:extLst>
          </p:cNvPr>
          <p:cNvSpPr>
            <a:spLocks noGrp="1"/>
          </p:cNvSpPr>
          <p:nvPr>
            <p:ph type="title"/>
          </p:nvPr>
        </p:nvSpPr>
        <p:spPr>
          <a:xfrm>
            <a:off x="1330325" y="958852"/>
            <a:ext cx="9531350" cy="2514597"/>
          </a:xfrm>
        </p:spPr>
        <p:txBody>
          <a:bodyPr vert="horz" lIns="91440" tIns="45720" rIns="91440" bIns="45720" rtlCol="0" anchor="b" anchorCtr="1">
            <a:normAutofit/>
          </a:bodyPr>
          <a:lstStyle/>
          <a:p>
            <a:pPr algn="ctr"/>
            <a:r>
              <a:rPr lang="en-US" sz="8000" kern="1200">
                <a:solidFill>
                  <a:srgbClr val="FFFFFF"/>
                </a:solidFill>
                <a:latin typeface="+mj-lt"/>
                <a:ea typeface="+mj-ea"/>
                <a:cs typeface="+mj-cs"/>
              </a:rPr>
              <a:t>Solution Analysis</a:t>
            </a:r>
          </a:p>
        </p:txBody>
      </p:sp>
      <p:sp>
        <p:nvSpPr>
          <p:cNvPr id="3" name="Text Placeholder 2">
            <a:extLst>
              <a:ext uri="{FF2B5EF4-FFF2-40B4-BE49-F238E27FC236}">
                <a16:creationId xmlns:a16="http://schemas.microsoft.com/office/drawing/2014/main" id="{27DBC059-4860-468F-AA88-85C40670D80B}"/>
              </a:ext>
            </a:extLst>
          </p:cNvPr>
          <p:cNvSpPr>
            <a:spLocks noGrp="1"/>
          </p:cNvSpPr>
          <p:nvPr>
            <p:ph type="body" idx="1"/>
          </p:nvPr>
        </p:nvSpPr>
        <p:spPr>
          <a:xfrm>
            <a:off x="1330324" y="4305300"/>
            <a:ext cx="9585326" cy="1454150"/>
          </a:xfrm>
        </p:spPr>
        <p:txBody>
          <a:bodyPr vert="horz" lIns="91440" tIns="45720" rIns="91440" bIns="45720" rtlCol="0">
            <a:normAutofit/>
          </a:bodyPr>
          <a:lstStyle/>
          <a:p>
            <a:pPr algn="ctr"/>
            <a:r>
              <a:rPr lang="en-US" sz="3200" kern="1200">
                <a:solidFill>
                  <a:schemeClr val="tx1"/>
                </a:solidFill>
                <a:latin typeface="+mn-lt"/>
                <a:ea typeface="+mn-ea"/>
                <a:cs typeface="+mn-cs"/>
              </a:rPr>
              <a:t>Examining Policy Alternatives</a:t>
            </a:r>
          </a:p>
        </p:txBody>
      </p:sp>
    </p:spTree>
    <p:extLst>
      <p:ext uri="{BB962C8B-B14F-4D97-AF65-F5344CB8AC3E}">
        <p14:creationId xmlns:p14="http://schemas.microsoft.com/office/powerpoint/2010/main" val="173360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58975-FC89-437D-B0E0-C4EE7BE664DF}"/>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Policy:</a:t>
            </a:r>
            <a:br>
              <a:rPr lang="en-US" dirty="0">
                <a:solidFill>
                  <a:schemeClr val="accent1"/>
                </a:solidFill>
              </a:rPr>
            </a:br>
            <a:r>
              <a:rPr lang="en-US" dirty="0">
                <a:solidFill>
                  <a:schemeClr val="accent1"/>
                </a:solidFill>
              </a:rPr>
              <a:t>Status Quo</a:t>
            </a:r>
          </a:p>
        </p:txBody>
      </p:sp>
      <p:cxnSp>
        <p:nvCxnSpPr>
          <p:cNvPr id="25" name="Straight Connector 2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5AAE613C-C3C3-4703-A8DA-C812D7DC6D90}"/>
              </a:ext>
            </a:extLst>
          </p:cNvPr>
          <p:cNvSpPr>
            <a:spLocks noGrp="1"/>
          </p:cNvSpPr>
          <p:nvPr>
            <p:ph idx="1"/>
          </p:nvPr>
        </p:nvSpPr>
        <p:spPr>
          <a:xfrm>
            <a:off x="4976031" y="963877"/>
            <a:ext cx="6377769" cy="4930246"/>
          </a:xfrm>
        </p:spPr>
        <p:txBody>
          <a:bodyPr anchor="ctr">
            <a:normAutofit/>
          </a:bodyPr>
          <a:lstStyle/>
          <a:p>
            <a:r>
              <a:rPr lang="en-US" sz="2000"/>
              <a:t>Screen all students each year</a:t>
            </a:r>
          </a:p>
          <a:p>
            <a:r>
              <a:rPr lang="en-US" sz="2000"/>
              <a:t>Referred students reviewed by committee</a:t>
            </a:r>
          </a:p>
          <a:p>
            <a:pPr lvl="1"/>
            <a:r>
              <a:rPr lang="en-US" sz="2000"/>
              <a:t>Student products/performance/portfolio</a:t>
            </a:r>
          </a:p>
          <a:p>
            <a:pPr lvl="1"/>
            <a:r>
              <a:rPr lang="en-US" sz="2000"/>
              <a:t>Behavioral observations</a:t>
            </a:r>
          </a:p>
          <a:p>
            <a:pPr lvl="1"/>
            <a:r>
              <a:rPr lang="en-US" sz="2000"/>
              <a:t>Ratings/questionnaires</a:t>
            </a:r>
          </a:p>
          <a:p>
            <a:pPr lvl="1"/>
            <a:r>
              <a:rPr lang="en-US" sz="2000"/>
              <a:t>Student interview</a:t>
            </a:r>
          </a:p>
          <a:p>
            <a:pPr lvl="1"/>
            <a:r>
              <a:rPr lang="en-US" sz="2000"/>
              <a:t>Nationally norm-referenced aptitude test</a:t>
            </a:r>
          </a:p>
          <a:p>
            <a:pPr lvl="1"/>
            <a:r>
              <a:rPr lang="en-US" sz="2000"/>
              <a:t>Record of accomplishment</a:t>
            </a:r>
          </a:p>
          <a:p>
            <a:r>
              <a:rPr lang="en-US" sz="2000"/>
              <a:t>Parent appeal process</a:t>
            </a:r>
          </a:p>
          <a:p>
            <a:r>
              <a:rPr lang="en-US" sz="2000"/>
              <a:t>Acknowledgement of economically disadvantaged, limited English proficiency, and disability, but not race or ethnicity (Virginia Board of Education, 2012)</a:t>
            </a:r>
          </a:p>
          <a:p>
            <a:r>
              <a:rPr lang="en-US" sz="2000"/>
              <a:t>Implicit bias training is offered but not required (Virginia Department of Education, 2019)</a:t>
            </a:r>
          </a:p>
        </p:txBody>
      </p:sp>
    </p:spTree>
    <p:extLst>
      <p:ext uri="{BB962C8B-B14F-4D97-AF65-F5344CB8AC3E}">
        <p14:creationId xmlns:p14="http://schemas.microsoft.com/office/powerpoint/2010/main" val="1009101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00E7F-7D7F-470D-A761-C8B5D3AE531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Policy:</a:t>
            </a:r>
            <a:br>
              <a:rPr lang="en-US" dirty="0">
                <a:solidFill>
                  <a:schemeClr val="accent1"/>
                </a:solidFill>
              </a:rPr>
            </a:br>
            <a:r>
              <a:rPr lang="en-US" dirty="0">
                <a:solidFill>
                  <a:schemeClr val="accent1"/>
                </a:solidFill>
              </a:rPr>
              <a:t>Status Quo</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DEDB64-28B0-4459-AD39-59E9584FE2DC}"/>
              </a:ext>
            </a:extLst>
          </p:cNvPr>
          <p:cNvSpPr>
            <a:spLocks noGrp="1"/>
          </p:cNvSpPr>
          <p:nvPr>
            <p:ph idx="1"/>
          </p:nvPr>
        </p:nvSpPr>
        <p:spPr>
          <a:xfrm>
            <a:off x="4976031" y="963877"/>
            <a:ext cx="6894403" cy="4930246"/>
          </a:xfrm>
        </p:spPr>
        <p:txBody>
          <a:bodyPr anchor="ctr">
            <a:normAutofit/>
          </a:bodyPr>
          <a:lstStyle/>
          <a:p>
            <a:r>
              <a:rPr lang="en-US" sz="2400" dirty="0"/>
              <a:t>Equitable distribution</a:t>
            </a:r>
          </a:p>
          <a:p>
            <a:pPr lvl="1"/>
            <a:r>
              <a:rPr lang="en-US" dirty="0"/>
              <a:t>Fairness to underrepresented groups: Low</a:t>
            </a:r>
          </a:p>
          <a:p>
            <a:pPr lvl="1"/>
            <a:r>
              <a:rPr lang="en-US" dirty="0"/>
              <a:t>Fairness to overrepresented groups: Neutral</a:t>
            </a:r>
          </a:p>
          <a:p>
            <a:r>
              <a:rPr lang="en-US" sz="2400" dirty="0"/>
              <a:t>Efficiency: Low</a:t>
            </a:r>
          </a:p>
          <a:p>
            <a:r>
              <a:rPr lang="en-US" sz="2400" dirty="0"/>
              <a:t>Political feasibility</a:t>
            </a:r>
          </a:p>
          <a:p>
            <a:pPr lvl="1"/>
            <a:r>
              <a:rPr lang="en-US" dirty="0"/>
              <a:t>Parent reactions: Mixed</a:t>
            </a:r>
          </a:p>
          <a:p>
            <a:pPr lvl="1"/>
            <a:r>
              <a:rPr lang="en-US" dirty="0"/>
              <a:t>Teacher/school administrator reactions: Neutral</a:t>
            </a:r>
          </a:p>
          <a:p>
            <a:pPr lvl="1"/>
            <a:r>
              <a:rPr lang="en-US" dirty="0"/>
              <a:t>Community leaders: Neutral</a:t>
            </a:r>
          </a:p>
          <a:p>
            <a:r>
              <a:rPr lang="en-US" sz="2400" dirty="0"/>
              <a:t>Effect on budget: Neutral</a:t>
            </a:r>
          </a:p>
        </p:txBody>
      </p:sp>
    </p:spTree>
    <p:extLst>
      <p:ext uri="{BB962C8B-B14F-4D97-AF65-F5344CB8AC3E}">
        <p14:creationId xmlns:p14="http://schemas.microsoft.com/office/powerpoint/2010/main" val="124893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9BACF-2891-45A8-93D2-683DC853B011}"/>
              </a:ext>
            </a:extLst>
          </p:cNvPr>
          <p:cNvSpPr>
            <a:spLocks noGrp="1"/>
          </p:cNvSpPr>
          <p:nvPr>
            <p:ph type="title"/>
          </p:nvPr>
        </p:nvSpPr>
        <p:spPr>
          <a:xfrm>
            <a:off x="321564" y="963877"/>
            <a:ext cx="4010998" cy="4930246"/>
          </a:xfrm>
        </p:spPr>
        <p:txBody>
          <a:bodyPr>
            <a:normAutofit/>
          </a:bodyPr>
          <a:lstStyle/>
          <a:p>
            <a:pPr algn="r"/>
            <a:r>
              <a:rPr lang="en-US" dirty="0">
                <a:solidFill>
                  <a:schemeClr val="accent1"/>
                </a:solidFill>
              </a:rPr>
              <a:t>Policy: Addressing Bias and Diversity among Teachers</a:t>
            </a:r>
          </a:p>
        </p:txBody>
      </p:sp>
      <p:cxnSp>
        <p:nvCxnSpPr>
          <p:cNvPr id="14"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A6B880E-E857-4187-BE19-D2C32148B09D}"/>
              </a:ext>
            </a:extLst>
          </p:cNvPr>
          <p:cNvSpPr>
            <a:spLocks noGrp="1"/>
          </p:cNvSpPr>
          <p:nvPr>
            <p:ph idx="1"/>
          </p:nvPr>
        </p:nvSpPr>
        <p:spPr>
          <a:xfrm>
            <a:off x="4976031" y="963877"/>
            <a:ext cx="6377769" cy="4930246"/>
          </a:xfrm>
        </p:spPr>
        <p:txBody>
          <a:bodyPr anchor="ctr">
            <a:normAutofit/>
          </a:bodyPr>
          <a:lstStyle/>
          <a:p>
            <a:r>
              <a:rPr lang="en-US" sz="1700" dirty="0"/>
              <a:t>Commonwealth of Virginia continuing to face teacher shortage</a:t>
            </a:r>
          </a:p>
          <a:p>
            <a:r>
              <a:rPr lang="en-US" sz="1700" dirty="0"/>
              <a:t>In 2017, two working groups formed to address these issues</a:t>
            </a:r>
          </a:p>
          <a:p>
            <a:pPr lvl="1"/>
            <a:r>
              <a:rPr lang="en-US" sz="1700" dirty="0"/>
              <a:t>Advisory Committee on Teacher Shortages </a:t>
            </a:r>
          </a:p>
          <a:p>
            <a:pPr lvl="1"/>
            <a:r>
              <a:rPr lang="en-US" sz="1700" dirty="0"/>
              <a:t>Task Force on Diversifying Virginia’s Educator Pipeline</a:t>
            </a:r>
          </a:p>
          <a:p>
            <a:r>
              <a:rPr lang="en-US" sz="1700" dirty="0"/>
              <a:t>Specific to gifted and talented education, there is a lack of diversity in both student and teacher populations. Minority students are underrepresented, while white teachers are overrepresented.</a:t>
            </a:r>
          </a:p>
          <a:p>
            <a:r>
              <a:rPr lang="en-US" sz="1700" dirty="0"/>
              <a:t>To address the concerns, policy alternatives include:</a:t>
            </a:r>
          </a:p>
          <a:p>
            <a:pPr lvl="1"/>
            <a:r>
              <a:rPr lang="en-US" sz="1700" dirty="0"/>
              <a:t>Mandating implicit bias and cultural competence training for teachers</a:t>
            </a:r>
          </a:p>
          <a:p>
            <a:pPr lvl="1"/>
            <a:r>
              <a:rPr lang="en-US" sz="1700" dirty="0"/>
              <a:t>Identifying highly qualified teachers to train and understand gifted and talented standards to more effectively identify students</a:t>
            </a:r>
          </a:p>
          <a:p>
            <a:pPr lvl="1"/>
            <a:r>
              <a:rPr lang="en-US" sz="1700" dirty="0"/>
              <a:t>Implementing diversity and inclusion recruitment policies to target and retain teachers of color</a:t>
            </a:r>
          </a:p>
          <a:p>
            <a:pPr lvl="1"/>
            <a:endParaRPr lang="en-US" sz="1700" dirty="0"/>
          </a:p>
        </p:txBody>
      </p:sp>
    </p:spTree>
    <p:extLst>
      <p:ext uri="{BB962C8B-B14F-4D97-AF65-F5344CB8AC3E}">
        <p14:creationId xmlns:p14="http://schemas.microsoft.com/office/powerpoint/2010/main" val="395772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00E7F-7D7F-470D-A761-C8B5D3AE5312}"/>
              </a:ext>
            </a:extLst>
          </p:cNvPr>
          <p:cNvSpPr>
            <a:spLocks noGrp="1"/>
          </p:cNvSpPr>
          <p:nvPr>
            <p:ph type="title"/>
          </p:nvPr>
        </p:nvSpPr>
        <p:spPr>
          <a:xfrm>
            <a:off x="321564" y="963877"/>
            <a:ext cx="4010998" cy="4930246"/>
          </a:xfrm>
        </p:spPr>
        <p:txBody>
          <a:bodyPr>
            <a:normAutofit/>
          </a:bodyPr>
          <a:lstStyle/>
          <a:p>
            <a:pPr algn="r"/>
            <a:r>
              <a:rPr lang="en-US" dirty="0">
                <a:solidFill>
                  <a:schemeClr val="accent1"/>
                </a:solidFill>
              </a:rPr>
              <a:t>Policy: Addressing Bias and Diversity among Teachers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DEDB64-28B0-4459-AD39-59E9584FE2DC}"/>
              </a:ext>
            </a:extLst>
          </p:cNvPr>
          <p:cNvSpPr>
            <a:spLocks noGrp="1"/>
          </p:cNvSpPr>
          <p:nvPr>
            <p:ph idx="1"/>
          </p:nvPr>
        </p:nvSpPr>
        <p:spPr>
          <a:xfrm>
            <a:off x="4976031" y="963877"/>
            <a:ext cx="6664984" cy="4930246"/>
          </a:xfrm>
        </p:spPr>
        <p:txBody>
          <a:bodyPr anchor="ctr">
            <a:normAutofit/>
          </a:bodyPr>
          <a:lstStyle/>
          <a:p>
            <a:r>
              <a:rPr lang="en-US" sz="2400" dirty="0"/>
              <a:t>Equitable distribution</a:t>
            </a:r>
          </a:p>
          <a:p>
            <a:pPr lvl="1"/>
            <a:r>
              <a:rPr lang="en-US" dirty="0"/>
              <a:t>Fairness to underrepresented groups: High</a:t>
            </a:r>
          </a:p>
          <a:p>
            <a:pPr lvl="1"/>
            <a:r>
              <a:rPr lang="en-US" dirty="0"/>
              <a:t>Fairness to overrepresented groups: Neutral</a:t>
            </a:r>
          </a:p>
          <a:p>
            <a:r>
              <a:rPr lang="en-US" sz="2400" dirty="0"/>
              <a:t>Efficiency: High</a:t>
            </a:r>
          </a:p>
          <a:p>
            <a:r>
              <a:rPr lang="en-US" sz="2400" dirty="0"/>
              <a:t>Political feasibility</a:t>
            </a:r>
          </a:p>
          <a:p>
            <a:pPr lvl="1"/>
            <a:r>
              <a:rPr lang="en-US" dirty="0"/>
              <a:t>Parent reactions: Positive</a:t>
            </a:r>
          </a:p>
          <a:p>
            <a:pPr lvl="1"/>
            <a:r>
              <a:rPr lang="en-US" dirty="0"/>
              <a:t>Teacher/school administrator reactions: Mixed</a:t>
            </a:r>
          </a:p>
          <a:p>
            <a:pPr lvl="1"/>
            <a:r>
              <a:rPr lang="en-US" dirty="0"/>
              <a:t>Community leaders: Positive</a:t>
            </a:r>
          </a:p>
          <a:p>
            <a:r>
              <a:rPr lang="en-US" sz="2400" dirty="0"/>
              <a:t>Effect on budget: Substantial</a:t>
            </a:r>
          </a:p>
        </p:txBody>
      </p:sp>
    </p:spTree>
    <p:extLst>
      <p:ext uri="{BB962C8B-B14F-4D97-AF65-F5344CB8AC3E}">
        <p14:creationId xmlns:p14="http://schemas.microsoft.com/office/powerpoint/2010/main" val="347825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BC07F-9DF5-4759-8304-68427533E23D}"/>
              </a:ext>
            </a:extLst>
          </p:cNvPr>
          <p:cNvSpPr>
            <a:spLocks noGrp="1"/>
          </p:cNvSpPr>
          <p:nvPr>
            <p:ph type="title"/>
          </p:nvPr>
        </p:nvSpPr>
        <p:spPr>
          <a:xfrm>
            <a:off x="321564" y="963877"/>
            <a:ext cx="4010998" cy="4930246"/>
          </a:xfrm>
          <a:prstGeom prst="rect">
            <a:avLst/>
          </a:prstGeom>
        </p:spPr>
        <p:txBody>
          <a:bodyPr>
            <a:normAutofit/>
          </a:bodyPr>
          <a:lstStyle/>
          <a:p>
            <a:pPr algn="r"/>
            <a:r>
              <a:rPr lang="en-US" dirty="0">
                <a:solidFill>
                  <a:schemeClr val="accent1"/>
                </a:solidFill>
              </a:rPr>
              <a:t>Policy:</a:t>
            </a:r>
            <a:br>
              <a:rPr lang="en-US" dirty="0">
                <a:solidFill>
                  <a:schemeClr val="accent1"/>
                </a:solidFill>
              </a:rPr>
            </a:br>
            <a:r>
              <a:rPr lang="en-US" dirty="0">
                <a:solidFill>
                  <a:schemeClr val="accent1"/>
                </a:solidFill>
              </a:rPr>
              <a:t>Robust Referral &amp; Screening Mechanism</a:t>
            </a:r>
            <a:endParaRPr lang="en-US" i="1"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50A991-32B6-4F1C-8831-39E1F5DF37D4}"/>
              </a:ext>
            </a:extLst>
          </p:cNvPr>
          <p:cNvSpPr>
            <a:spLocks noGrp="1"/>
          </p:cNvSpPr>
          <p:nvPr>
            <p:ph idx="1"/>
          </p:nvPr>
        </p:nvSpPr>
        <p:spPr>
          <a:xfrm>
            <a:off x="4976031" y="963877"/>
            <a:ext cx="6377769" cy="4930246"/>
          </a:xfrm>
        </p:spPr>
        <p:txBody>
          <a:bodyPr anchor="ctr">
            <a:normAutofit/>
          </a:bodyPr>
          <a:lstStyle/>
          <a:p>
            <a:r>
              <a:rPr lang="en-US" sz="2400" dirty="0"/>
              <a:t>Focus on referral &amp; screening process to address distributional problem:</a:t>
            </a:r>
          </a:p>
          <a:p>
            <a:pPr lvl="1"/>
            <a:r>
              <a:rPr lang="en-US" dirty="0"/>
              <a:t>Translations of outreach materials</a:t>
            </a:r>
          </a:p>
          <a:p>
            <a:pPr lvl="1"/>
            <a:r>
              <a:rPr lang="en-US" dirty="0"/>
              <a:t>Universal screening</a:t>
            </a:r>
          </a:p>
          <a:p>
            <a:pPr lvl="1"/>
            <a:r>
              <a:rPr lang="en-US" dirty="0"/>
              <a:t>Required portfolio assessment component</a:t>
            </a:r>
          </a:p>
        </p:txBody>
      </p:sp>
    </p:spTree>
    <p:extLst>
      <p:ext uri="{BB962C8B-B14F-4D97-AF65-F5344CB8AC3E}">
        <p14:creationId xmlns:p14="http://schemas.microsoft.com/office/powerpoint/2010/main" val="101039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520700"/>
            <a:ext cx="10515600" cy="34861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68A22-46E3-43F5-A518-6E004C195D1C}"/>
              </a:ext>
            </a:extLst>
          </p:cNvPr>
          <p:cNvSpPr>
            <a:spLocks noGrp="1"/>
          </p:cNvSpPr>
          <p:nvPr>
            <p:ph type="title"/>
          </p:nvPr>
        </p:nvSpPr>
        <p:spPr>
          <a:xfrm>
            <a:off x="1330325" y="958852"/>
            <a:ext cx="9531350" cy="2514597"/>
          </a:xfrm>
        </p:spPr>
        <p:txBody>
          <a:bodyPr vert="horz" lIns="91440" tIns="45720" rIns="91440" bIns="45720" rtlCol="0" anchor="b" anchorCtr="1">
            <a:normAutofit/>
          </a:bodyPr>
          <a:lstStyle/>
          <a:p>
            <a:pPr algn="ctr"/>
            <a:r>
              <a:rPr lang="en-US" sz="8000" kern="1200">
                <a:solidFill>
                  <a:srgbClr val="FFFFFF"/>
                </a:solidFill>
                <a:latin typeface="+mj-lt"/>
                <a:ea typeface="+mj-ea"/>
                <a:cs typeface="+mj-cs"/>
              </a:rPr>
              <a:t>Introduction</a:t>
            </a:r>
          </a:p>
        </p:txBody>
      </p:sp>
      <p:sp>
        <p:nvSpPr>
          <p:cNvPr id="3" name="Content Placeholder 2">
            <a:extLst>
              <a:ext uri="{FF2B5EF4-FFF2-40B4-BE49-F238E27FC236}">
                <a16:creationId xmlns:a16="http://schemas.microsoft.com/office/drawing/2014/main" id="{F33145EB-A67C-4FC2-96B3-483DC365F57F}"/>
              </a:ext>
            </a:extLst>
          </p:cNvPr>
          <p:cNvSpPr>
            <a:spLocks noGrp="1"/>
          </p:cNvSpPr>
          <p:nvPr>
            <p:ph type="body" idx="1"/>
          </p:nvPr>
        </p:nvSpPr>
        <p:spPr>
          <a:xfrm>
            <a:off x="1330324" y="4305300"/>
            <a:ext cx="9585326" cy="1454150"/>
          </a:xfrm>
        </p:spPr>
        <p:txBody>
          <a:bodyPr vert="horz" lIns="91440" tIns="45720" rIns="91440" bIns="45720" rtlCol="0">
            <a:normAutofit/>
          </a:bodyPr>
          <a:lstStyle/>
          <a:p>
            <a:pPr algn="ctr"/>
            <a:r>
              <a:rPr lang="en-US" sz="2200" kern="1200">
                <a:solidFill>
                  <a:schemeClr val="tx1"/>
                </a:solidFill>
                <a:latin typeface="+mn-lt"/>
                <a:ea typeface="+mn-ea"/>
                <a:cs typeface="+mn-cs"/>
              </a:rPr>
              <a:t>What is gifted and talented education? How is it defined?</a:t>
            </a:r>
          </a:p>
          <a:p>
            <a:pPr algn="ctr"/>
            <a:r>
              <a:rPr lang="en-US" sz="2200" kern="1200">
                <a:solidFill>
                  <a:schemeClr val="tx1"/>
                </a:solidFill>
                <a:latin typeface="+mn-lt"/>
                <a:ea typeface="+mn-ea"/>
                <a:cs typeface="+mn-cs"/>
              </a:rPr>
              <a:t>What is its place in American history?</a:t>
            </a:r>
          </a:p>
          <a:p>
            <a:pPr algn="ctr"/>
            <a:r>
              <a:rPr lang="en-US" sz="2200" kern="1200">
                <a:solidFill>
                  <a:schemeClr val="tx1"/>
                </a:solidFill>
                <a:latin typeface="+mn-lt"/>
                <a:ea typeface="+mn-ea"/>
                <a:cs typeface="+mn-cs"/>
              </a:rPr>
              <a:t>What factors have contributed to inequity? What policies may remedy inequity?</a:t>
            </a:r>
          </a:p>
        </p:txBody>
      </p:sp>
    </p:spTree>
    <p:extLst>
      <p:ext uri="{BB962C8B-B14F-4D97-AF65-F5344CB8AC3E}">
        <p14:creationId xmlns:p14="http://schemas.microsoft.com/office/powerpoint/2010/main" val="3036308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00E7F-7D7F-470D-A761-C8B5D3AE5312}"/>
              </a:ext>
            </a:extLst>
          </p:cNvPr>
          <p:cNvSpPr>
            <a:spLocks noGrp="1"/>
          </p:cNvSpPr>
          <p:nvPr>
            <p:ph type="title"/>
          </p:nvPr>
        </p:nvSpPr>
        <p:spPr>
          <a:xfrm>
            <a:off x="574437" y="963877"/>
            <a:ext cx="3758125" cy="4930246"/>
          </a:xfrm>
        </p:spPr>
        <p:txBody>
          <a:bodyPr>
            <a:normAutofit/>
          </a:bodyPr>
          <a:lstStyle/>
          <a:p>
            <a:pPr algn="r"/>
            <a:r>
              <a:rPr lang="en-US" dirty="0">
                <a:solidFill>
                  <a:schemeClr val="accent1"/>
                </a:solidFill>
              </a:rPr>
              <a:t>Policy:</a:t>
            </a:r>
            <a:br>
              <a:rPr lang="en-US" dirty="0">
                <a:solidFill>
                  <a:schemeClr val="accent1"/>
                </a:solidFill>
              </a:rPr>
            </a:br>
            <a:r>
              <a:rPr lang="en-US" dirty="0">
                <a:solidFill>
                  <a:schemeClr val="accent1"/>
                </a:solidFill>
              </a:rPr>
              <a:t>Robust Referral &amp; Screening Mechanism</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DEDB64-28B0-4459-AD39-59E9584FE2DC}"/>
              </a:ext>
            </a:extLst>
          </p:cNvPr>
          <p:cNvSpPr>
            <a:spLocks noGrp="1"/>
          </p:cNvSpPr>
          <p:nvPr>
            <p:ph idx="1"/>
          </p:nvPr>
        </p:nvSpPr>
        <p:spPr>
          <a:xfrm>
            <a:off x="4976031" y="963877"/>
            <a:ext cx="6641531" cy="4930246"/>
          </a:xfrm>
        </p:spPr>
        <p:txBody>
          <a:bodyPr anchor="ctr">
            <a:normAutofit/>
          </a:bodyPr>
          <a:lstStyle/>
          <a:p>
            <a:r>
              <a:rPr lang="en-US" sz="2400" dirty="0"/>
              <a:t>Equitable distribution</a:t>
            </a:r>
          </a:p>
          <a:p>
            <a:pPr lvl="1"/>
            <a:r>
              <a:rPr lang="en-US" dirty="0"/>
              <a:t>Fairness to underrepresented groups: High</a:t>
            </a:r>
          </a:p>
          <a:p>
            <a:pPr lvl="1"/>
            <a:r>
              <a:rPr lang="en-US" dirty="0"/>
              <a:t>Fairness to overrepresented groups: Neutral</a:t>
            </a:r>
          </a:p>
          <a:p>
            <a:r>
              <a:rPr lang="en-US" sz="2400" dirty="0"/>
              <a:t>Efficiency: High</a:t>
            </a:r>
          </a:p>
          <a:p>
            <a:r>
              <a:rPr lang="en-US" sz="2400" dirty="0"/>
              <a:t>Political feasibility</a:t>
            </a:r>
          </a:p>
          <a:p>
            <a:pPr lvl="1"/>
            <a:r>
              <a:rPr lang="en-US" dirty="0"/>
              <a:t>Parent reactions: Mixed</a:t>
            </a:r>
          </a:p>
          <a:p>
            <a:pPr lvl="1"/>
            <a:r>
              <a:rPr lang="en-US" dirty="0"/>
              <a:t>Teacher/school administrator reactions: Mixed</a:t>
            </a:r>
          </a:p>
          <a:p>
            <a:pPr lvl="1"/>
            <a:r>
              <a:rPr lang="en-US" dirty="0"/>
              <a:t>Community leaders: Positive</a:t>
            </a:r>
          </a:p>
          <a:p>
            <a:r>
              <a:rPr lang="en-US" sz="2400" dirty="0"/>
              <a:t>Effect on budget: Substantial</a:t>
            </a:r>
          </a:p>
        </p:txBody>
      </p:sp>
    </p:spTree>
    <p:extLst>
      <p:ext uri="{BB962C8B-B14F-4D97-AF65-F5344CB8AC3E}">
        <p14:creationId xmlns:p14="http://schemas.microsoft.com/office/powerpoint/2010/main" val="371039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BC07F-9DF5-4759-8304-68427533E23D}"/>
              </a:ext>
            </a:extLst>
          </p:cNvPr>
          <p:cNvSpPr>
            <a:spLocks noGrp="1"/>
          </p:cNvSpPr>
          <p:nvPr>
            <p:ph type="title"/>
          </p:nvPr>
        </p:nvSpPr>
        <p:spPr>
          <a:xfrm>
            <a:off x="838200" y="963877"/>
            <a:ext cx="3494362" cy="4930246"/>
          </a:xfrm>
          <a:prstGeom prst="ellipse">
            <a:avLst/>
          </a:prstGeom>
        </p:spPr>
        <p:txBody>
          <a:bodyPr>
            <a:normAutofit/>
          </a:bodyPr>
          <a:lstStyle/>
          <a:p>
            <a:pPr algn="r"/>
            <a:r>
              <a:rPr lang="en-US" sz="4100"/>
              <a:t>Conclusion</a:t>
            </a:r>
            <a:endParaRPr lang="en-US" sz="4100" i="1"/>
          </a:p>
        </p:txBody>
      </p:sp>
      <p:cxnSp>
        <p:nvCxnSpPr>
          <p:cNvPr id="60" name="Straight Connector 5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50A991-32B6-4F1C-8831-39E1F5DF37D4}"/>
              </a:ext>
            </a:extLst>
          </p:cNvPr>
          <p:cNvSpPr>
            <a:spLocks noGrp="1"/>
          </p:cNvSpPr>
          <p:nvPr>
            <p:ph idx="1"/>
          </p:nvPr>
        </p:nvSpPr>
        <p:spPr>
          <a:xfrm>
            <a:off x="4976031" y="963877"/>
            <a:ext cx="6377769" cy="4930246"/>
          </a:xfrm>
        </p:spPr>
        <p:txBody>
          <a:bodyPr anchor="ctr">
            <a:normAutofit/>
          </a:bodyPr>
          <a:lstStyle/>
          <a:p>
            <a:r>
              <a:rPr lang="en-US" sz="2400"/>
              <a:t>Policy options</a:t>
            </a:r>
          </a:p>
          <a:p>
            <a:pPr lvl="1"/>
            <a:r>
              <a:rPr lang="en-US"/>
              <a:t>Status quo</a:t>
            </a:r>
          </a:p>
          <a:p>
            <a:pPr lvl="1"/>
            <a:r>
              <a:rPr lang="en-US"/>
              <a:t>Identification: Robust referral &amp; screening mechanism</a:t>
            </a:r>
          </a:p>
          <a:p>
            <a:pPr lvl="1"/>
            <a:r>
              <a:rPr lang="en-US"/>
              <a:t>Educator: anti-bias training &amp; pipeline of diverse teachers </a:t>
            </a:r>
          </a:p>
        </p:txBody>
      </p:sp>
    </p:spTree>
    <p:extLst>
      <p:ext uri="{BB962C8B-B14F-4D97-AF65-F5344CB8AC3E}">
        <p14:creationId xmlns:p14="http://schemas.microsoft.com/office/powerpoint/2010/main" val="262547484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16E53-21EA-4D4D-ABDA-E136FB85A45C}"/>
              </a:ext>
            </a:extLst>
          </p:cNvPr>
          <p:cNvSpPr>
            <a:spLocks noGrp="1"/>
          </p:cNvSpPr>
          <p:nvPr>
            <p:ph type="title"/>
          </p:nvPr>
        </p:nvSpPr>
        <p:spPr>
          <a:xfrm>
            <a:off x="838200" y="963877"/>
            <a:ext cx="3494362" cy="4930246"/>
          </a:xfrm>
        </p:spPr>
        <p:txBody>
          <a:bodyPr>
            <a:normAutofit/>
          </a:bodyPr>
          <a:lstStyle/>
          <a:p>
            <a:pPr algn="r"/>
            <a:r>
              <a:rPr lang="en-US"/>
              <a:t>References</a:t>
            </a: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FFBC1B-8A4E-D842-9ECC-86882D287655}"/>
              </a:ext>
            </a:extLst>
          </p:cNvPr>
          <p:cNvSpPr>
            <a:spLocks noGrp="1"/>
          </p:cNvSpPr>
          <p:nvPr>
            <p:ph idx="1"/>
          </p:nvPr>
        </p:nvSpPr>
        <p:spPr>
          <a:xfrm>
            <a:off x="4986988" y="435279"/>
            <a:ext cx="6377769" cy="5987441"/>
          </a:xfrm>
        </p:spPr>
        <p:txBody>
          <a:bodyPr anchor="ctr">
            <a:normAutofit fontScale="92500" lnSpcReduction="20000"/>
          </a:bodyPr>
          <a:lstStyle/>
          <a:p>
            <a:r>
              <a:rPr lang="en-US" sz="1400" dirty="0" err="1"/>
              <a:t>EdBuild</a:t>
            </a:r>
            <a:r>
              <a:rPr lang="en-US" sz="1400" dirty="0"/>
              <a:t>. (2019). </a:t>
            </a:r>
            <a:r>
              <a:rPr lang="en-US" sz="1400" i="1" dirty="0"/>
              <a:t>23 Billion</a:t>
            </a:r>
            <a:r>
              <a:rPr lang="en-US" sz="1400" dirty="0"/>
              <a:t>. Retrieved from </a:t>
            </a:r>
            <a:r>
              <a:rPr lang="en-US" sz="1400" dirty="0" err="1"/>
              <a:t>EdBuild</a:t>
            </a:r>
            <a:r>
              <a:rPr lang="en-US" sz="1400" dirty="0"/>
              <a:t>: </a:t>
            </a:r>
            <a:r>
              <a:rPr lang="en-US" sz="1400" dirty="0">
                <a:hlinkClick r:id="rId2"/>
              </a:rPr>
              <a:t>https://edbuild.org/content/23-billion</a:t>
            </a:r>
            <a:endParaRPr lang="en-US" sz="1400" dirty="0"/>
          </a:p>
          <a:p>
            <a:r>
              <a:rPr lang="en-US" sz="1400" dirty="0" err="1"/>
              <a:t>Fertig</a:t>
            </a:r>
            <a:r>
              <a:rPr lang="en-US" sz="1400" dirty="0"/>
              <a:t>, B., &amp; Lewis, R. (2015, December 30). </a:t>
            </a:r>
            <a:r>
              <a:rPr lang="en-US" sz="1400" i="1" dirty="0"/>
              <a:t>New Data: White and Asian Children Far Outpace City Population in Gifted Programs</a:t>
            </a:r>
            <a:r>
              <a:rPr lang="en-US" sz="1400" dirty="0"/>
              <a:t>. Retrieved from WNYC: </a:t>
            </a:r>
            <a:r>
              <a:rPr lang="en-US" sz="1400" dirty="0">
                <a:hlinkClick r:id="rId3"/>
              </a:rPr>
              <a:t>https://www.wnyc.org/story/city-data-shows-diversity-varies-greatly-across-within-schools/</a:t>
            </a:r>
            <a:endParaRPr lang="en-US" sz="1400" dirty="0"/>
          </a:p>
          <a:p>
            <a:r>
              <a:rPr lang="en-US" sz="1400" dirty="0"/>
              <a:t>Ford, D. Y. (2010). Multicultural Issues: Underrepresentation of Culturally Different Students in Gifted Education: Reflections about Current Problems and Recommendations for the Future. </a:t>
            </a:r>
            <a:r>
              <a:rPr lang="en-US" sz="1400" i="1" dirty="0"/>
              <a:t>Gifted Child Today</a:t>
            </a:r>
            <a:r>
              <a:rPr lang="en-US" sz="1400" dirty="0"/>
              <a:t>, </a:t>
            </a:r>
            <a:r>
              <a:rPr lang="en-US" sz="1400" i="1" dirty="0"/>
              <a:t>33</a:t>
            </a:r>
            <a:r>
              <a:rPr lang="en-US" sz="1400" dirty="0"/>
              <a:t>(3), 31–35. </a:t>
            </a:r>
            <a:r>
              <a:rPr lang="en-US" sz="1400" dirty="0">
                <a:hlinkClick r:id="rId4"/>
              </a:rPr>
              <a:t>https://doi.org/10.1177/107621751003300308</a:t>
            </a:r>
            <a:endParaRPr lang="en-US" sz="1400" dirty="0"/>
          </a:p>
          <a:p>
            <a:r>
              <a:rPr lang="en-US" sz="1400" dirty="0"/>
              <a:t>Kamenetz, A. (2015). </a:t>
            </a:r>
            <a:r>
              <a:rPr lang="en-US" sz="1400" i="1" dirty="0"/>
              <a:t>The Evidence That White Children Benefit From Integrated Schools</a:t>
            </a:r>
            <a:r>
              <a:rPr lang="en-US" sz="1400" dirty="0"/>
              <a:t>. From National Public Radio: </a:t>
            </a:r>
            <a:r>
              <a:rPr lang="en-US" sz="1400" dirty="0">
                <a:hlinkClick r:id="rId5"/>
              </a:rPr>
              <a:t>https://www.npr.org/sections/ed/2015/10/19/446085513/the-evidence-that-white-children-benefit-from-integrated-schools</a:t>
            </a:r>
            <a:endParaRPr lang="en-US" sz="1400" dirty="0"/>
          </a:p>
          <a:p>
            <a:r>
              <a:rPr lang="en-US" sz="1400" dirty="0"/>
              <a:t>National Association for Gifted Children. (2015, November). </a:t>
            </a:r>
            <a:r>
              <a:rPr lang="en-US" sz="1400" i="1" dirty="0"/>
              <a:t>2014-2015 State of the States in Gifted Education.</a:t>
            </a:r>
            <a:r>
              <a:rPr lang="en-US" sz="1400" dirty="0"/>
              <a:t> Retrieved from National Association for Gifted Children: </a:t>
            </a:r>
            <a:r>
              <a:rPr lang="en-US" sz="1400" dirty="0">
                <a:hlinkClick r:id="rId6"/>
              </a:rPr>
              <a:t>https://www.nagc.org/resources-publications/gifted-state/2014-2015-state-states-gifted-education</a:t>
            </a:r>
            <a:endParaRPr lang="en-US" sz="1400" dirty="0"/>
          </a:p>
          <a:p>
            <a:r>
              <a:rPr lang="en-US" sz="1400" dirty="0"/>
              <a:t>United States Census Bureau. (2019). </a:t>
            </a:r>
            <a:r>
              <a:rPr lang="en-US" sz="1400" i="1" dirty="0"/>
              <a:t>QuickFacts</a:t>
            </a:r>
            <a:r>
              <a:rPr lang="en-US" sz="1400" dirty="0"/>
              <a:t>. Retrieved from United States Census Bureau: </a:t>
            </a:r>
            <a:r>
              <a:rPr lang="en-US" sz="1400" dirty="0">
                <a:hlinkClick r:id="rId7"/>
              </a:rPr>
              <a:t>https://www.census.gov/quickfacts/fact/table/newyorkcitynewyork/PST045218</a:t>
            </a:r>
            <a:endParaRPr lang="en-US" sz="1400" dirty="0"/>
          </a:p>
          <a:p>
            <a:r>
              <a:rPr lang="en-US" sz="1400" dirty="0"/>
              <a:t>Virginia Board of Education. (2012, June). Regulations Governing Educational Services for Gifted Students. Virginia. Retrieved December 5, 2019, from </a:t>
            </a:r>
            <a:r>
              <a:rPr lang="en-US" sz="1400" dirty="0">
                <a:hlinkClick r:id="rId8"/>
              </a:rPr>
              <a:t>http://www.doe.virginia.gov/instruction/gifted_ed/gifted_regulations.pdf</a:t>
            </a:r>
            <a:endParaRPr lang="en-US" sz="1400" dirty="0">
              <a:effectLst/>
            </a:endParaRPr>
          </a:p>
          <a:p>
            <a:r>
              <a:rPr lang="en-US" sz="1400" dirty="0"/>
              <a:t>Virginia Department of Education. (2017, December 18). </a:t>
            </a:r>
            <a:r>
              <a:rPr lang="en-US" sz="1400" i="1" dirty="0"/>
              <a:t>Enrollment &amp; Demographics: Fall Membership Reports.</a:t>
            </a:r>
            <a:r>
              <a:rPr lang="en-US" sz="1400" dirty="0"/>
              <a:t> Retrieved December 1, 2019, from Virginia Department of Education: </a:t>
            </a:r>
            <a:r>
              <a:rPr lang="en-US" sz="1400" dirty="0">
                <a:hlinkClick r:id="rId9"/>
              </a:rPr>
              <a:t>http://www.doe.virginia.gov/statistics_reports/enrollment/index.shtml</a:t>
            </a:r>
            <a:endParaRPr lang="en-US" sz="1400" dirty="0"/>
          </a:p>
          <a:p>
            <a:r>
              <a:rPr lang="en-US" sz="1400" dirty="0"/>
              <a:t>Virginia Department of Education. (2017, October 24). </a:t>
            </a:r>
            <a:r>
              <a:rPr lang="en-US" sz="1400" i="1" dirty="0"/>
              <a:t>Gifted Programs: Gifted Annual Reports.</a:t>
            </a:r>
            <a:r>
              <a:rPr lang="en-US" sz="1400" dirty="0"/>
              <a:t> Retrieved December 1, 2019, from Virginia Department of Education: </a:t>
            </a:r>
            <a:r>
              <a:rPr lang="en-US" sz="1400" dirty="0">
                <a:hlinkClick r:id="rId10"/>
              </a:rPr>
              <a:t>http://www.doe.virginia.gov/statistics_reports/gifted/index.shtml</a:t>
            </a:r>
            <a:endParaRPr lang="en-US" sz="1400" dirty="0"/>
          </a:p>
          <a:p>
            <a:r>
              <a:rPr lang="en-US" sz="1400" dirty="0"/>
              <a:t>Virginia Department of Education. (2019). </a:t>
            </a:r>
            <a:r>
              <a:rPr lang="en-US" sz="1400" i="1" dirty="0"/>
              <a:t>Professional Development Events: Department of Education Professional Development Calendar.</a:t>
            </a:r>
            <a:r>
              <a:rPr lang="en-US" sz="1400" dirty="0"/>
              <a:t> Retrieved from Virginia Department of Education: </a:t>
            </a:r>
            <a:r>
              <a:rPr lang="en-US" sz="1400" dirty="0">
                <a:hlinkClick r:id="rId11"/>
              </a:rPr>
              <a:t>https://p1pe.doe.virginia.gov/pdc_public/</a:t>
            </a:r>
            <a:endParaRPr lang="en-US" sz="1400" dirty="0"/>
          </a:p>
        </p:txBody>
      </p:sp>
    </p:spTree>
    <p:extLst>
      <p:ext uri="{BB962C8B-B14F-4D97-AF65-F5344CB8AC3E}">
        <p14:creationId xmlns:p14="http://schemas.microsoft.com/office/powerpoint/2010/main" val="40413315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D8E27-3B4C-42BD-A2C7-6D2603774AFC}"/>
              </a:ext>
            </a:extLst>
          </p:cNvPr>
          <p:cNvSpPr>
            <a:spLocks noGrp="1"/>
          </p:cNvSpPr>
          <p:nvPr>
            <p:ph type="title"/>
          </p:nvPr>
        </p:nvSpPr>
        <p:spPr>
          <a:xfrm>
            <a:off x="742950" y="742951"/>
            <a:ext cx="3476625" cy="4962524"/>
          </a:xfrm>
        </p:spPr>
        <p:txBody>
          <a:bodyPr vert="horz" lIns="91440" tIns="45720" rIns="91440" bIns="45720" rtlCol="0" anchor="ctr" anchorCtr="1">
            <a:normAutofit/>
          </a:bodyPr>
          <a:lstStyle/>
          <a:p>
            <a:pPr algn="ctr"/>
            <a:r>
              <a:rPr lang="en-US" sz="4800" kern="1200">
                <a:solidFill>
                  <a:srgbClr val="FFFFFF"/>
                </a:solidFill>
                <a:latin typeface="+mj-lt"/>
                <a:ea typeface="+mj-ea"/>
                <a:cs typeface="+mj-cs"/>
              </a:rPr>
              <a:t>Gifted and Talented Education In the News</a:t>
            </a:r>
          </a:p>
        </p:txBody>
      </p:sp>
      <p:pic>
        <p:nvPicPr>
          <p:cNvPr id="7" name="Picture 6">
            <a:extLst>
              <a:ext uri="{FF2B5EF4-FFF2-40B4-BE49-F238E27FC236}">
                <a16:creationId xmlns:a16="http://schemas.microsoft.com/office/drawing/2014/main" id="{1DAA2CC2-59AD-4511-BA88-54BB6E804548}"/>
              </a:ext>
            </a:extLst>
          </p:cNvPr>
          <p:cNvPicPr>
            <a:picLocks noChangeAspect="1"/>
          </p:cNvPicPr>
          <p:nvPr/>
        </p:nvPicPr>
        <p:blipFill rotWithShape="1">
          <a:blip r:embed="rId2"/>
          <a:srcRect l="2738" t="6489" r="2651" b="7711"/>
          <a:stretch/>
        </p:blipFill>
        <p:spPr>
          <a:xfrm>
            <a:off x="5543550" y="1479176"/>
            <a:ext cx="5770563" cy="1371600"/>
          </a:xfrm>
          <a:prstGeom prst="rect">
            <a:avLst/>
          </a:prstGeom>
        </p:spPr>
      </p:pic>
      <p:pic>
        <p:nvPicPr>
          <p:cNvPr id="6" name="Picture 5">
            <a:extLst>
              <a:ext uri="{FF2B5EF4-FFF2-40B4-BE49-F238E27FC236}">
                <a16:creationId xmlns:a16="http://schemas.microsoft.com/office/drawing/2014/main" id="{CA77B515-2011-4678-B33F-1B31CA35A414}"/>
              </a:ext>
            </a:extLst>
          </p:cNvPr>
          <p:cNvPicPr>
            <a:picLocks noChangeAspect="1"/>
          </p:cNvPicPr>
          <p:nvPr/>
        </p:nvPicPr>
        <p:blipFill rotWithShape="1">
          <a:blip r:embed="rId3"/>
          <a:srcRect r="2652"/>
          <a:stretch/>
        </p:blipFill>
        <p:spPr>
          <a:xfrm>
            <a:off x="5543550" y="533400"/>
            <a:ext cx="5770563" cy="905434"/>
          </a:xfrm>
          <a:prstGeom prst="rect">
            <a:avLst/>
          </a:prstGeom>
        </p:spPr>
      </p:pic>
      <p:pic>
        <p:nvPicPr>
          <p:cNvPr id="4" name="Picture 3">
            <a:extLst>
              <a:ext uri="{FF2B5EF4-FFF2-40B4-BE49-F238E27FC236}">
                <a16:creationId xmlns:a16="http://schemas.microsoft.com/office/drawing/2014/main" id="{59456205-3A9F-4824-A392-9171476D079E}"/>
              </a:ext>
            </a:extLst>
          </p:cNvPr>
          <p:cNvPicPr>
            <a:picLocks noChangeAspect="1"/>
          </p:cNvPicPr>
          <p:nvPr/>
        </p:nvPicPr>
        <p:blipFill rotWithShape="1">
          <a:blip r:embed="rId4"/>
          <a:srcRect t="8551" r="3585" b="6410"/>
          <a:stretch/>
        </p:blipFill>
        <p:spPr>
          <a:xfrm>
            <a:off x="5543550" y="4666129"/>
            <a:ext cx="5770563" cy="1385047"/>
          </a:xfrm>
          <a:prstGeom prst="rect">
            <a:avLst/>
          </a:prstGeom>
        </p:spPr>
      </p:pic>
      <p:pic>
        <p:nvPicPr>
          <p:cNvPr id="5" name="Picture 4">
            <a:extLst>
              <a:ext uri="{FF2B5EF4-FFF2-40B4-BE49-F238E27FC236}">
                <a16:creationId xmlns:a16="http://schemas.microsoft.com/office/drawing/2014/main" id="{5F6544F4-1FE5-40C6-AE5F-83EA61079973}"/>
              </a:ext>
            </a:extLst>
          </p:cNvPr>
          <p:cNvPicPr>
            <a:picLocks noChangeAspect="1"/>
          </p:cNvPicPr>
          <p:nvPr/>
        </p:nvPicPr>
        <p:blipFill rotWithShape="1">
          <a:blip r:embed="rId5"/>
          <a:srcRect t="8708" b="4447"/>
          <a:stretch/>
        </p:blipFill>
        <p:spPr>
          <a:xfrm>
            <a:off x="5543550" y="2891118"/>
            <a:ext cx="5770563" cy="1734670"/>
          </a:xfrm>
          <a:prstGeom prst="rect">
            <a:avLst/>
          </a:prstGeom>
        </p:spPr>
      </p:pic>
    </p:spTree>
    <p:extLst>
      <p:ext uri="{BB962C8B-B14F-4D97-AF65-F5344CB8AC3E}">
        <p14:creationId xmlns:p14="http://schemas.microsoft.com/office/powerpoint/2010/main" val="45933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230C9F-7ADE-47A9-B8EB-7948818BBCC7}"/>
              </a:ext>
            </a:extLst>
          </p:cNvPr>
          <p:cNvSpPr>
            <a:spLocks noGrp="1"/>
          </p:cNvSpPr>
          <p:nvPr>
            <p:ph type="title"/>
          </p:nvPr>
        </p:nvSpPr>
        <p:spPr>
          <a:xfrm>
            <a:off x="838200" y="1690688"/>
            <a:ext cx="10515600" cy="1325563"/>
          </a:xfrm>
          <a:solidFill>
            <a:schemeClr val="tx1">
              <a:lumMod val="75000"/>
              <a:lumOff val="25000"/>
            </a:schemeClr>
          </a:solidFill>
        </p:spPr>
        <p:txBody>
          <a:bodyPr anchor="b">
            <a:normAutofit/>
          </a:bodyPr>
          <a:lstStyle/>
          <a:p>
            <a:r>
              <a:rPr lang="en-US" sz="3600" dirty="0">
                <a:solidFill>
                  <a:schemeClr val="bg1"/>
                </a:solidFill>
              </a:rPr>
              <a:t>Gifted and Talented Education </a:t>
            </a:r>
            <a:br>
              <a:rPr lang="en-US" sz="3600" dirty="0">
                <a:solidFill>
                  <a:schemeClr val="bg1"/>
                </a:solidFill>
              </a:rPr>
            </a:br>
            <a:r>
              <a:rPr lang="en-US" sz="3600" dirty="0">
                <a:solidFill>
                  <a:schemeClr val="bg1"/>
                </a:solidFill>
              </a:rPr>
              <a:t>on the National Stage</a:t>
            </a:r>
          </a:p>
        </p:txBody>
      </p:sp>
      <p:graphicFrame>
        <p:nvGraphicFramePr>
          <p:cNvPr id="12" name="Content Placeholder 11">
            <a:extLst>
              <a:ext uri="{FF2B5EF4-FFF2-40B4-BE49-F238E27FC236}">
                <a16:creationId xmlns:a16="http://schemas.microsoft.com/office/drawing/2014/main" id="{A24D419E-A1FB-4CF6-9ED9-D8D0C3B349B7}"/>
              </a:ext>
            </a:extLst>
          </p:cNvPr>
          <p:cNvGraphicFramePr>
            <a:graphicFrameLocks noGrp="1"/>
          </p:cNvGraphicFramePr>
          <p:nvPr>
            <p:ph idx="1"/>
            <p:extLst>
              <p:ext uri="{D42A27DB-BD31-4B8C-83A1-F6EECF244321}">
                <p14:modId xmlns:p14="http://schemas.microsoft.com/office/powerpoint/2010/main" val="1374528933"/>
              </p:ext>
            </p:extLst>
          </p:nvPr>
        </p:nvGraphicFramePr>
        <p:xfrm>
          <a:off x="565484" y="1690688"/>
          <a:ext cx="11061032" cy="480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230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520700"/>
            <a:ext cx="10515600" cy="34861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2AC40-60D4-4071-B216-38FC98B0DFD7}"/>
              </a:ext>
            </a:extLst>
          </p:cNvPr>
          <p:cNvSpPr>
            <a:spLocks noGrp="1"/>
          </p:cNvSpPr>
          <p:nvPr>
            <p:ph type="title"/>
          </p:nvPr>
        </p:nvSpPr>
        <p:spPr>
          <a:xfrm>
            <a:off x="1330325" y="958852"/>
            <a:ext cx="9531350" cy="2514597"/>
          </a:xfrm>
        </p:spPr>
        <p:txBody>
          <a:bodyPr vert="horz" lIns="91440" tIns="45720" rIns="91440" bIns="45720" rtlCol="0" anchor="b" anchorCtr="1">
            <a:normAutofit/>
          </a:bodyPr>
          <a:lstStyle/>
          <a:p>
            <a:pPr algn="ctr"/>
            <a:r>
              <a:rPr lang="en-US" sz="8000" kern="1200">
                <a:solidFill>
                  <a:srgbClr val="FFFFFF"/>
                </a:solidFill>
                <a:latin typeface="+mj-lt"/>
                <a:ea typeface="+mj-ea"/>
                <a:cs typeface="+mj-cs"/>
              </a:rPr>
              <a:t>Problem Analysis</a:t>
            </a:r>
          </a:p>
        </p:txBody>
      </p:sp>
      <p:sp>
        <p:nvSpPr>
          <p:cNvPr id="3" name="Text Placeholder 2">
            <a:extLst>
              <a:ext uri="{FF2B5EF4-FFF2-40B4-BE49-F238E27FC236}">
                <a16:creationId xmlns:a16="http://schemas.microsoft.com/office/drawing/2014/main" id="{61D97880-7380-4331-A6F7-3F6C2048F213}"/>
              </a:ext>
            </a:extLst>
          </p:cNvPr>
          <p:cNvSpPr>
            <a:spLocks noGrp="1"/>
          </p:cNvSpPr>
          <p:nvPr>
            <p:ph type="body" idx="1"/>
          </p:nvPr>
        </p:nvSpPr>
        <p:spPr>
          <a:xfrm>
            <a:off x="1330324" y="4305300"/>
            <a:ext cx="9585326" cy="1454150"/>
          </a:xfrm>
        </p:spPr>
        <p:txBody>
          <a:bodyPr vert="horz" lIns="91440" tIns="45720" rIns="91440" bIns="45720" rtlCol="0">
            <a:normAutofit/>
          </a:bodyPr>
          <a:lstStyle/>
          <a:p>
            <a:pPr algn="ctr"/>
            <a:r>
              <a:rPr lang="en-US" sz="3200" kern="1200">
                <a:solidFill>
                  <a:schemeClr val="tx1"/>
                </a:solidFill>
                <a:latin typeface="+mn-lt"/>
                <a:ea typeface="+mn-ea"/>
                <a:cs typeface="+mn-cs"/>
              </a:rPr>
              <a:t>Understanding the Problem</a:t>
            </a:r>
          </a:p>
        </p:txBody>
      </p:sp>
    </p:spTree>
    <p:extLst>
      <p:ext uri="{BB962C8B-B14F-4D97-AF65-F5344CB8AC3E}">
        <p14:creationId xmlns:p14="http://schemas.microsoft.com/office/powerpoint/2010/main" val="215973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D8AB1E-0086-CE44-B640-3270878525F6}"/>
              </a:ext>
            </a:extLst>
          </p:cNvPr>
          <p:cNvSpPr>
            <a:spLocks noGrp="1"/>
          </p:cNvSpPr>
          <p:nvPr>
            <p:ph type="title"/>
          </p:nvPr>
        </p:nvSpPr>
        <p:spPr>
          <a:xfrm>
            <a:off x="1136428" y="627564"/>
            <a:ext cx="7474172" cy="1325563"/>
          </a:xfrm>
        </p:spPr>
        <p:txBody>
          <a:bodyPr>
            <a:normAutofit/>
          </a:bodyPr>
          <a:lstStyle/>
          <a:p>
            <a:r>
              <a:rPr lang="en-US"/>
              <a:t>Problem Statement</a:t>
            </a:r>
          </a:p>
        </p:txBody>
      </p:sp>
      <p:sp>
        <p:nvSpPr>
          <p:cNvPr id="3" name="Content Placeholder 2">
            <a:extLst>
              <a:ext uri="{FF2B5EF4-FFF2-40B4-BE49-F238E27FC236}">
                <a16:creationId xmlns:a16="http://schemas.microsoft.com/office/drawing/2014/main" id="{003AEB74-33F3-4E4D-AAD7-99ADD532055E}"/>
              </a:ext>
            </a:extLst>
          </p:cNvPr>
          <p:cNvSpPr>
            <a:spLocks noGrp="1"/>
          </p:cNvSpPr>
          <p:nvPr>
            <p:ph idx="1"/>
          </p:nvPr>
        </p:nvSpPr>
        <p:spPr>
          <a:xfrm>
            <a:off x="1136429" y="2278173"/>
            <a:ext cx="6467867" cy="3450613"/>
          </a:xfrm>
        </p:spPr>
        <p:txBody>
          <a:bodyPr anchor="ctr">
            <a:normAutofit/>
          </a:bodyPr>
          <a:lstStyle/>
          <a:p>
            <a:r>
              <a:rPr lang="en-US" sz="2200" dirty="0"/>
              <a:t>1954 Brown v. Board of Education</a:t>
            </a:r>
          </a:p>
          <a:p>
            <a:r>
              <a:rPr lang="en-US" sz="2200" dirty="0"/>
              <a:t>More than half of U.S. school children are in “racially concentrated” school districts </a:t>
            </a:r>
            <a:r>
              <a:rPr lang="en-US" sz="2200" dirty="0">
                <a:solidFill>
                  <a:schemeClr val="bg1">
                    <a:lumMod val="50000"/>
                  </a:schemeClr>
                </a:solidFill>
              </a:rPr>
              <a:t>(</a:t>
            </a:r>
            <a:r>
              <a:rPr lang="en-US" sz="2200" dirty="0" err="1">
                <a:solidFill>
                  <a:schemeClr val="bg1">
                    <a:lumMod val="50000"/>
                  </a:schemeClr>
                </a:solidFill>
              </a:rPr>
              <a:t>EdBuild</a:t>
            </a:r>
            <a:r>
              <a:rPr lang="en-US" sz="2200" dirty="0">
                <a:solidFill>
                  <a:schemeClr val="bg1">
                    <a:lumMod val="50000"/>
                  </a:schemeClr>
                </a:solidFill>
              </a:rPr>
              <a:t>, 2019)</a:t>
            </a:r>
            <a:r>
              <a:rPr lang="en-US" sz="2200" dirty="0"/>
              <a:t>.</a:t>
            </a:r>
            <a:endParaRPr lang="en-US" sz="2200" baseline="30000" dirty="0"/>
          </a:p>
          <a:p>
            <a:r>
              <a:rPr lang="en-US" sz="2200" dirty="0"/>
              <a:t>Hispanic and Black students are substantially underrepresented in gifted education programs. </a:t>
            </a:r>
          </a:p>
          <a:p>
            <a:pPr lvl="1"/>
            <a:r>
              <a:rPr lang="en-US" sz="2200" dirty="0"/>
              <a:t>Black and Hispanic students are underrepresented by 48% and 38%, respectively, relative to their proportion in the nation’s schools </a:t>
            </a:r>
            <a:r>
              <a:rPr lang="en-US" sz="2200" dirty="0">
                <a:solidFill>
                  <a:schemeClr val="bg1">
                    <a:lumMod val="50000"/>
                  </a:schemeClr>
                </a:solidFill>
              </a:rPr>
              <a:t>(Ford, 2010)</a:t>
            </a:r>
            <a:r>
              <a:rPr lang="en-US" sz="2200" dirty="0"/>
              <a:t>.</a:t>
            </a:r>
            <a:endParaRPr lang="en-US" sz="2200" baseline="30000" dirty="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ompass">
            <a:extLst>
              <a:ext uri="{FF2B5EF4-FFF2-40B4-BE49-F238E27FC236}">
                <a16:creationId xmlns:a16="http://schemas.microsoft.com/office/drawing/2014/main" id="{8950CF15-0B52-41DB-824A-ACD5F532C0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67277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202A-1257-4467-8BF5-8BCD3BE84F8A}"/>
              </a:ext>
            </a:extLst>
          </p:cNvPr>
          <p:cNvSpPr>
            <a:spLocks noGrp="1"/>
          </p:cNvSpPr>
          <p:nvPr>
            <p:ph type="title"/>
          </p:nvPr>
        </p:nvSpPr>
        <p:spPr>
          <a:xfrm>
            <a:off x="2679032" y="2650417"/>
            <a:ext cx="6833936" cy="979656"/>
          </a:xfrm>
          <a:prstGeom prst="rect">
            <a:avLst/>
          </a:prstGeom>
          <a:solidFill>
            <a:schemeClr val="tx1">
              <a:lumMod val="75000"/>
              <a:lumOff val="25000"/>
            </a:schemeClr>
          </a:solidFill>
        </p:spPr>
        <p:txBody>
          <a:bodyPr anchor="b">
            <a:normAutofit/>
          </a:bodyPr>
          <a:lstStyle/>
          <a:p>
            <a:r>
              <a:rPr lang="en-US" dirty="0">
                <a:solidFill>
                  <a:schemeClr val="bg1"/>
                </a:solidFill>
              </a:rPr>
              <a:t>Significance</a:t>
            </a:r>
          </a:p>
        </p:txBody>
      </p:sp>
      <p:pic>
        <p:nvPicPr>
          <p:cNvPr id="14" name="Graphic 13" descr="Classroom">
            <a:extLst>
              <a:ext uri="{FF2B5EF4-FFF2-40B4-BE49-F238E27FC236}">
                <a16:creationId xmlns:a16="http://schemas.microsoft.com/office/drawing/2014/main" id="{8EB159EC-31FB-4AA0-BAD1-042E986755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10200" y="1278817"/>
            <a:ext cx="1371600" cy="1371600"/>
          </a:xfrm>
          <a:prstGeom prst="rect">
            <a:avLst/>
          </a:prstGeom>
        </p:spPr>
      </p:pic>
      <p:sp>
        <p:nvSpPr>
          <p:cNvPr id="3" name="Content Placeholder 2">
            <a:extLst>
              <a:ext uri="{FF2B5EF4-FFF2-40B4-BE49-F238E27FC236}">
                <a16:creationId xmlns:a16="http://schemas.microsoft.com/office/drawing/2014/main" id="{003AEB74-33F3-4E4D-AAD7-99ADD532055E}"/>
              </a:ext>
            </a:extLst>
          </p:cNvPr>
          <p:cNvSpPr>
            <a:spLocks noGrp="1"/>
          </p:cNvSpPr>
          <p:nvPr>
            <p:ph idx="1"/>
          </p:nvPr>
        </p:nvSpPr>
        <p:spPr>
          <a:xfrm>
            <a:off x="2679032" y="3790940"/>
            <a:ext cx="6833936" cy="2097266"/>
          </a:xfrm>
        </p:spPr>
        <p:txBody>
          <a:bodyPr anchor="t">
            <a:normAutofit/>
          </a:bodyPr>
          <a:lstStyle/>
          <a:p>
            <a:r>
              <a:rPr lang="en-US" sz="1700" dirty="0"/>
              <a:t>De facto segregation has profound cost associations</a:t>
            </a:r>
          </a:p>
          <a:p>
            <a:pPr lvl="1"/>
            <a:r>
              <a:rPr lang="en-US" sz="1700" dirty="0"/>
              <a:t>Non-white school districts receive $23M less in funding than their similarly sized white school districts </a:t>
            </a:r>
            <a:r>
              <a:rPr lang="en-US" sz="1700" dirty="0">
                <a:solidFill>
                  <a:schemeClr val="bg1">
                    <a:lumMod val="50000"/>
                  </a:schemeClr>
                </a:solidFill>
              </a:rPr>
              <a:t>(</a:t>
            </a:r>
            <a:r>
              <a:rPr lang="en-US" sz="1700" dirty="0" err="1">
                <a:solidFill>
                  <a:schemeClr val="bg1">
                    <a:lumMod val="50000"/>
                  </a:schemeClr>
                </a:solidFill>
              </a:rPr>
              <a:t>EdBuild</a:t>
            </a:r>
            <a:r>
              <a:rPr lang="en-US" sz="1700" dirty="0">
                <a:solidFill>
                  <a:schemeClr val="bg1">
                    <a:lumMod val="50000"/>
                  </a:schemeClr>
                </a:solidFill>
              </a:rPr>
              <a:t>, 2019)</a:t>
            </a:r>
            <a:r>
              <a:rPr lang="en-US" sz="1700" dirty="0"/>
              <a:t>.</a:t>
            </a:r>
            <a:endParaRPr lang="en-US" sz="1700" baseline="30000" dirty="0"/>
          </a:p>
          <a:p>
            <a:r>
              <a:rPr lang="en-US" sz="1700" dirty="0"/>
              <a:t>Racially diverse classrooms can lead to students being smarter and more empathetic </a:t>
            </a:r>
            <a:r>
              <a:rPr lang="en-US" sz="1700" dirty="0">
                <a:solidFill>
                  <a:schemeClr val="bg1">
                    <a:lumMod val="50000"/>
                  </a:schemeClr>
                </a:solidFill>
              </a:rPr>
              <a:t>(Kamenetz, 2015)</a:t>
            </a:r>
            <a:r>
              <a:rPr lang="en-US" sz="1700" dirty="0"/>
              <a:t>.</a:t>
            </a:r>
            <a:endParaRPr lang="en-US" sz="1700" baseline="30000" dirty="0"/>
          </a:p>
          <a:p>
            <a:r>
              <a:rPr lang="en-US" sz="1700" dirty="0"/>
              <a:t>Gifted students benefit from being in stimulating learning environments.</a:t>
            </a:r>
          </a:p>
          <a:p>
            <a:pPr marL="0" indent="0">
              <a:buNone/>
            </a:pPr>
            <a:endParaRPr lang="en-US" sz="1700" baseline="30000" dirty="0"/>
          </a:p>
        </p:txBody>
      </p:sp>
    </p:spTree>
    <p:extLst>
      <p:ext uri="{BB962C8B-B14F-4D97-AF65-F5344CB8AC3E}">
        <p14:creationId xmlns:p14="http://schemas.microsoft.com/office/powerpoint/2010/main" val="272403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520700"/>
            <a:ext cx="10515600" cy="34861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2AC40-60D4-4071-B216-38FC98B0DFD7}"/>
              </a:ext>
            </a:extLst>
          </p:cNvPr>
          <p:cNvSpPr>
            <a:spLocks noGrp="1"/>
          </p:cNvSpPr>
          <p:nvPr>
            <p:ph type="title"/>
          </p:nvPr>
        </p:nvSpPr>
        <p:spPr>
          <a:xfrm>
            <a:off x="1330325" y="958852"/>
            <a:ext cx="9531350" cy="2514597"/>
          </a:xfrm>
        </p:spPr>
        <p:txBody>
          <a:bodyPr vert="horz" lIns="91440" tIns="45720" rIns="91440" bIns="45720" rtlCol="0" anchor="b" anchorCtr="1">
            <a:normAutofit/>
          </a:bodyPr>
          <a:lstStyle/>
          <a:p>
            <a:pPr algn="ctr"/>
            <a:r>
              <a:rPr lang="en-US" sz="8000" kern="1200" dirty="0">
                <a:solidFill>
                  <a:srgbClr val="FFFFFF"/>
                </a:solidFill>
                <a:latin typeface="+mj-lt"/>
                <a:ea typeface="+mj-ea"/>
                <a:cs typeface="+mj-cs"/>
              </a:rPr>
              <a:t>Framing the Problem</a:t>
            </a:r>
          </a:p>
        </p:txBody>
      </p:sp>
      <p:sp>
        <p:nvSpPr>
          <p:cNvPr id="3" name="Text Placeholder 2">
            <a:extLst>
              <a:ext uri="{FF2B5EF4-FFF2-40B4-BE49-F238E27FC236}">
                <a16:creationId xmlns:a16="http://schemas.microsoft.com/office/drawing/2014/main" id="{61D97880-7380-4331-A6F7-3F6C2048F213}"/>
              </a:ext>
            </a:extLst>
          </p:cNvPr>
          <p:cNvSpPr>
            <a:spLocks noGrp="1"/>
          </p:cNvSpPr>
          <p:nvPr>
            <p:ph type="body" idx="1"/>
          </p:nvPr>
        </p:nvSpPr>
        <p:spPr>
          <a:xfrm>
            <a:off x="1330324" y="4305300"/>
            <a:ext cx="9585326" cy="1454150"/>
          </a:xfrm>
        </p:spPr>
        <p:txBody>
          <a:bodyPr vert="horz" lIns="91440" tIns="45720" rIns="91440" bIns="45720" rtlCol="0">
            <a:normAutofit/>
          </a:bodyPr>
          <a:lstStyle/>
          <a:p>
            <a:pPr algn="ctr"/>
            <a:endParaRPr lang="en-US" sz="3200" kern="1200" dirty="0">
              <a:solidFill>
                <a:schemeClr val="tx1"/>
              </a:solidFill>
              <a:latin typeface="+mn-lt"/>
              <a:ea typeface="+mn-ea"/>
              <a:cs typeface="+mn-cs"/>
            </a:endParaRPr>
          </a:p>
        </p:txBody>
      </p:sp>
    </p:spTree>
    <p:extLst>
      <p:ext uri="{BB962C8B-B14F-4D97-AF65-F5344CB8AC3E}">
        <p14:creationId xmlns:p14="http://schemas.microsoft.com/office/powerpoint/2010/main" val="293686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8A3C3A-864F-47DD-9242-C818379E56B4}"/>
              </a:ext>
            </a:extLst>
          </p:cNvPr>
          <p:cNvSpPr/>
          <p:nvPr/>
        </p:nvSpPr>
        <p:spPr>
          <a:xfrm>
            <a:off x="0" y="0"/>
            <a:ext cx="5256274" cy="6858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5CA5A-88E5-AE4A-917F-5847ADE805D2}"/>
              </a:ext>
            </a:extLst>
          </p:cNvPr>
          <p:cNvSpPr>
            <a:spLocks noGrp="1"/>
          </p:cNvSpPr>
          <p:nvPr>
            <p:ph type="title"/>
          </p:nvPr>
        </p:nvSpPr>
        <p:spPr>
          <a:xfrm>
            <a:off x="769620" y="1114046"/>
            <a:ext cx="3794760" cy="1141497"/>
          </a:xfrm>
          <a:solidFill>
            <a:schemeClr val="tx1">
              <a:lumMod val="75000"/>
              <a:lumOff val="25000"/>
            </a:schemeClr>
          </a:solidFill>
        </p:spPr>
        <p:txBody>
          <a:bodyPr>
            <a:normAutofit fontScale="90000"/>
          </a:bodyPr>
          <a:lstStyle/>
          <a:p>
            <a:r>
              <a:rPr lang="en-US" dirty="0">
                <a:solidFill>
                  <a:schemeClr val="bg1"/>
                </a:solidFill>
              </a:rPr>
              <a:t>State Population vs. Student G&amp;T Population</a:t>
            </a:r>
          </a:p>
        </p:txBody>
      </p:sp>
      <p:graphicFrame>
        <p:nvGraphicFramePr>
          <p:cNvPr id="5" name="Picture Placeholder 4">
            <a:extLst>
              <a:ext uri="{FF2B5EF4-FFF2-40B4-BE49-F238E27FC236}">
                <a16:creationId xmlns:a16="http://schemas.microsoft.com/office/drawing/2014/main" id="{400913BE-F5A9-4549-AA7F-7F03C6A3D876}"/>
              </a:ext>
            </a:extLst>
          </p:cNvPr>
          <p:cNvGraphicFramePr>
            <a:graphicFrameLocks noGrp="1"/>
          </p:cNvGraphicFramePr>
          <p:nvPr>
            <p:ph idx="1"/>
            <p:extLst>
              <p:ext uri="{D42A27DB-BD31-4B8C-83A1-F6EECF244321}">
                <p14:modId xmlns:p14="http://schemas.microsoft.com/office/powerpoint/2010/main" val="4071429325"/>
              </p:ext>
            </p:extLst>
          </p:nvPr>
        </p:nvGraphicFramePr>
        <p:xfrm>
          <a:off x="5614927" y="681736"/>
          <a:ext cx="6096000" cy="549449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5EA139B7-72EE-1E40-8684-E8E0FA17C00E}"/>
              </a:ext>
            </a:extLst>
          </p:cNvPr>
          <p:cNvSpPr>
            <a:spLocks noGrp="1"/>
          </p:cNvSpPr>
          <p:nvPr>
            <p:ph type="body" sz="half" idx="2"/>
          </p:nvPr>
        </p:nvSpPr>
        <p:spPr>
          <a:xfrm>
            <a:off x="769619" y="2255543"/>
            <a:ext cx="4486655" cy="3488411"/>
          </a:xfrm>
        </p:spPr>
        <p:txBody>
          <a:bodyPr>
            <a:normAutofit fontScale="92500"/>
          </a:bodyPr>
          <a:lstStyle/>
          <a:p>
            <a:pPr marL="285750" indent="-285750" algn="l">
              <a:buFont typeface="Arial" panose="020B0604020202020204" pitchFamily="34" charset="0"/>
              <a:buChar char="•"/>
            </a:pPr>
            <a:r>
              <a:rPr lang="en-US" sz="2000" dirty="0"/>
              <a:t>Arkansas: close-to-ideal representation</a:t>
            </a:r>
          </a:p>
          <a:p>
            <a:pPr marL="285750" indent="-285750" algn="l">
              <a:buFont typeface="Arial" panose="020B0604020202020204" pitchFamily="34" charset="0"/>
              <a:buChar char="•"/>
            </a:pPr>
            <a:r>
              <a:rPr lang="en-US" sz="2000" dirty="0"/>
              <a:t>Mississippi, NYC, Virginia:</a:t>
            </a:r>
          </a:p>
          <a:p>
            <a:pPr marL="742950" lvl="1" indent="-285750">
              <a:buFont typeface="Arial" panose="020B0604020202020204" pitchFamily="34" charset="0"/>
              <a:buChar char="•"/>
            </a:pPr>
            <a:r>
              <a:rPr lang="en-US" sz="1800" dirty="0"/>
              <a:t>Overrepresentation of White and Asian students</a:t>
            </a:r>
          </a:p>
          <a:p>
            <a:pPr marL="742950" lvl="1" indent="-285750">
              <a:buFont typeface="Arial" panose="020B0604020202020204" pitchFamily="34" charset="0"/>
              <a:buChar char="•"/>
            </a:pPr>
            <a:r>
              <a:rPr lang="en-US" sz="1800" dirty="0"/>
              <a:t>Underrepresentation of Hispanic and Black students</a:t>
            </a:r>
          </a:p>
          <a:p>
            <a:pPr marL="285750" indent="-285750" algn="l">
              <a:buFont typeface="Arial" panose="020B0604020202020204" pitchFamily="34" charset="0"/>
              <a:buChar char="•"/>
            </a:pPr>
            <a:r>
              <a:rPr lang="en-US" sz="2000" dirty="0"/>
              <a:t>Texas</a:t>
            </a:r>
          </a:p>
          <a:p>
            <a:pPr marL="742950" lvl="1" indent="-285750">
              <a:buFont typeface="Arial" panose="020B0604020202020204" pitchFamily="34" charset="0"/>
              <a:buChar char="•"/>
            </a:pPr>
            <a:r>
              <a:rPr lang="en-US" sz="1800" dirty="0"/>
              <a:t>Ideal representation for White and Hispanic students</a:t>
            </a:r>
          </a:p>
          <a:p>
            <a:pPr marL="742950" lvl="1" indent="-285750">
              <a:buFont typeface="Arial" panose="020B0604020202020204" pitchFamily="34" charset="0"/>
              <a:buChar char="•"/>
            </a:pPr>
            <a:r>
              <a:rPr lang="en-US" sz="1800" dirty="0"/>
              <a:t>Overrepresentation of Asian students</a:t>
            </a:r>
          </a:p>
          <a:p>
            <a:pPr marL="742950" lvl="1" indent="-285750">
              <a:buFont typeface="Arial" panose="020B0604020202020204" pitchFamily="34" charset="0"/>
              <a:buChar char="•"/>
            </a:pPr>
            <a:r>
              <a:rPr lang="en-US" sz="1800" dirty="0"/>
              <a:t>Underrepresentation of Black students</a:t>
            </a:r>
          </a:p>
        </p:txBody>
      </p:sp>
      <p:sp>
        <p:nvSpPr>
          <p:cNvPr id="6" name="Rectangle 5">
            <a:extLst>
              <a:ext uri="{FF2B5EF4-FFF2-40B4-BE49-F238E27FC236}">
                <a16:creationId xmlns:a16="http://schemas.microsoft.com/office/drawing/2014/main" id="{20A65039-9333-D64B-8219-5A282E1A6A54}"/>
              </a:ext>
            </a:extLst>
          </p:cNvPr>
          <p:cNvSpPr/>
          <p:nvPr/>
        </p:nvSpPr>
        <p:spPr>
          <a:xfrm>
            <a:off x="5614927" y="6176232"/>
            <a:ext cx="6096000" cy="246221"/>
          </a:xfrm>
          <a:prstGeom prst="rect">
            <a:avLst/>
          </a:prstGeom>
        </p:spPr>
        <p:txBody>
          <a:bodyPr>
            <a:spAutoFit/>
          </a:bodyPr>
          <a:lstStyle/>
          <a:p>
            <a:pPr algn="ctr"/>
            <a:r>
              <a:rPr lang="en-US" sz="1000" dirty="0">
                <a:solidFill>
                  <a:schemeClr val="bg1">
                    <a:lumMod val="50000"/>
                  </a:schemeClr>
                </a:solidFill>
                <a:latin typeface="Calibri" panose="020F0502020204030204" pitchFamily="34" charset="0"/>
                <a:ea typeface="Times New Roman" panose="02020603050405020304" pitchFamily="18" charset="0"/>
                <a:cs typeface="Times New Roman" panose="02020603050405020304" pitchFamily="18" charset="0"/>
              </a:rPr>
              <a:t>(United States Census Bureau, 2019; </a:t>
            </a:r>
            <a:r>
              <a:rPr lang="en-US" sz="1000" dirty="0" err="1">
                <a:solidFill>
                  <a:schemeClr val="bg1">
                    <a:lumMod val="50000"/>
                  </a:schemeClr>
                </a:solidFill>
                <a:latin typeface="Calibri" panose="020F0502020204030204" pitchFamily="34" charset="0"/>
                <a:ea typeface="Times New Roman" panose="02020603050405020304" pitchFamily="18" charset="0"/>
                <a:cs typeface="Times New Roman" panose="02020603050405020304" pitchFamily="18" charset="0"/>
              </a:rPr>
              <a:t>Fertig</a:t>
            </a:r>
            <a:r>
              <a:rPr lang="en-US" sz="1000" dirty="0">
                <a:solidFill>
                  <a:schemeClr val="bg1">
                    <a:lumMod val="50000"/>
                  </a:schemeClr>
                </a:solidFill>
                <a:latin typeface="Calibri" panose="020F0502020204030204" pitchFamily="34" charset="0"/>
                <a:ea typeface="Times New Roman" panose="02020603050405020304" pitchFamily="18" charset="0"/>
                <a:cs typeface="Times New Roman" panose="02020603050405020304" pitchFamily="18" charset="0"/>
              </a:rPr>
              <a:t> &amp; Lewis, 2015; National Association for Gifted Children, 2015)</a:t>
            </a:r>
            <a:r>
              <a:rPr lang="en-US" sz="1000" dirty="0">
                <a:solidFill>
                  <a:schemeClr val="bg1">
                    <a:lumMod val="50000"/>
                  </a:schemeClr>
                </a:solidFill>
                <a:effectLst/>
              </a:rPr>
              <a:t> </a:t>
            </a:r>
            <a:endParaRPr lang="en-US" sz="1000" dirty="0">
              <a:solidFill>
                <a:schemeClr val="bg1">
                  <a:lumMod val="50000"/>
                </a:schemeClr>
              </a:solidFill>
            </a:endParaRPr>
          </a:p>
        </p:txBody>
      </p:sp>
    </p:spTree>
    <p:extLst>
      <p:ext uri="{BB962C8B-B14F-4D97-AF65-F5344CB8AC3E}">
        <p14:creationId xmlns:p14="http://schemas.microsoft.com/office/powerpoint/2010/main" val="2557362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7AA72235B20442994038EA349DF977" ma:contentTypeVersion="13" ma:contentTypeDescription="Create a new document." ma:contentTypeScope="" ma:versionID="5ef1228b6a73edf2a69d7890b02bf7d0">
  <xsd:schema xmlns:xsd="http://www.w3.org/2001/XMLSchema" xmlns:xs="http://www.w3.org/2001/XMLSchema" xmlns:p="http://schemas.microsoft.com/office/2006/metadata/properties" xmlns:ns3="c964b639-2935-4699-8b2a-073dd7e94cd2" xmlns:ns4="f5ecc3eb-eb07-460a-a54b-0a961a03dfba" targetNamespace="http://schemas.microsoft.com/office/2006/metadata/properties" ma:root="true" ma:fieldsID="d3c1ceaeaaa6bc67c9151a1db20320ca" ns3:_="" ns4:_="">
    <xsd:import namespace="c964b639-2935-4699-8b2a-073dd7e94cd2"/>
    <xsd:import namespace="f5ecc3eb-eb07-460a-a54b-0a961a03dfba"/>
    <xsd:element name="properties">
      <xsd:complexType>
        <xsd:sequence>
          <xsd:element name="documentManagement">
            <xsd:complexType>
              <xsd:all>
                <xsd:element ref="ns3:SharedWithUsers" minOccurs="0"/>
                <xsd:element ref="ns4:MediaServiceMetadata" minOccurs="0"/>
                <xsd:element ref="ns4:MediaServiceFastMetadata" minOccurs="0"/>
                <xsd:element ref="ns4:MediaServiceDateTaken" minOccurs="0"/>
                <xsd:element ref="ns3:SharedWithDetails" minOccurs="0"/>
                <xsd:element ref="ns3:SharingHintHash"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64b639-2935-4699-8b2a-073dd7e94cd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ecc3eb-eb07-460a-a54b-0a961a03dfba"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676B56-9637-4DAA-92F7-C076892B2F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64b639-2935-4699-8b2a-073dd7e94cd2"/>
    <ds:schemaRef ds:uri="f5ecc3eb-eb07-460a-a54b-0a961a03df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74F4D2-5E73-4A1A-B531-F6A8899F2986}">
  <ds:schemaRefs>
    <ds:schemaRef ds:uri="c964b639-2935-4699-8b2a-073dd7e94cd2"/>
    <ds:schemaRef ds:uri="f5ecc3eb-eb07-460a-a54b-0a961a03dfba"/>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www.w3.org/XML/1998/namespace"/>
    <ds:schemaRef ds:uri="http://schemas.microsoft.com/office/2006/documentManagement/types"/>
    <ds:schemaRef ds:uri="http://purl.org/dc/terms/"/>
    <ds:schemaRef ds:uri="http://purl.org/dc/elements/1.1/"/>
  </ds:schemaRefs>
</ds:datastoreItem>
</file>

<file path=customXml/itemProps3.xml><?xml version="1.0" encoding="utf-8"?>
<ds:datastoreItem xmlns:ds="http://schemas.openxmlformats.org/officeDocument/2006/customXml" ds:itemID="{0E191440-A32F-4F11-8F83-F701E4FF94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177</TotalTime>
  <Words>2740</Words>
  <Application>Microsoft Macintosh PowerPoint</Application>
  <PresentationFormat>Widescreen</PresentationFormat>
  <Paragraphs>197</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Increasing Access to Gifted Education Programs for Underrepresented Students in Virginia</vt:lpstr>
      <vt:lpstr>Introduction</vt:lpstr>
      <vt:lpstr>Gifted and Talented Education In the News</vt:lpstr>
      <vt:lpstr>Gifted and Talented Education  on the National Stage</vt:lpstr>
      <vt:lpstr>Problem Analysis</vt:lpstr>
      <vt:lpstr>Problem Statement</vt:lpstr>
      <vt:lpstr>Significance</vt:lpstr>
      <vt:lpstr>Framing the Problem</vt:lpstr>
      <vt:lpstr>State Population vs. Student G&amp;T Population</vt:lpstr>
      <vt:lpstr>Government Failure</vt:lpstr>
      <vt:lpstr>Modeling the Problem</vt:lpstr>
      <vt:lpstr>Impact Variables</vt:lpstr>
      <vt:lpstr>Policy Goals and Constraints</vt:lpstr>
      <vt:lpstr>Solution Analysis</vt:lpstr>
      <vt:lpstr>Policy: Status Quo</vt:lpstr>
      <vt:lpstr>Policy: Status Quo</vt:lpstr>
      <vt:lpstr>Policy: Addressing Bias and Diversity among Teachers</vt:lpstr>
      <vt:lpstr>Policy: Addressing Bias and Diversity among Teachers</vt:lpstr>
      <vt:lpstr>Policy: Robust Referral &amp; Screening Mechanism</vt:lpstr>
      <vt:lpstr>Policy: Robust Referral &amp; Screening Mechanism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Access to Gifted Education Programs for Underrepresented Students in Virginia</dc:title>
  <dc:creator>Lawless, Lauren</dc:creator>
  <cp:lastModifiedBy>Lauren Paige Lawless</cp:lastModifiedBy>
  <cp:revision>3</cp:revision>
  <cp:lastPrinted>2019-12-11T21:45:43Z</cp:lastPrinted>
  <dcterms:created xsi:type="dcterms:W3CDTF">2019-12-11T19:20:55Z</dcterms:created>
  <dcterms:modified xsi:type="dcterms:W3CDTF">2019-12-11T23:11:20Z</dcterms:modified>
</cp:coreProperties>
</file>